
<file path=[Content_Types].xml><?xml version="1.0" encoding="utf-8"?>
<Types xmlns="http://schemas.openxmlformats.org/package/2006/content-types">
  <Default Extension="xml" ContentType="application/xml"/>
  <Default Extension="png" ContentType="image/png"/>
  <Default Extension="jpeg" ContentType="image/jpeg"/>
  <Default Extension="JPG" ContentType="image/.jpg"/>
  <Default Extension="rels" ContentType="application/vnd.openxmlformats-package.relationships+xml"/>
  <Override PartName="/customXml/itemProps51.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ommentAuthors.xml" ContentType="application/vnd.openxmlformats-officedocument.presentationml.commentAuthors+xml"/>
  <Override PartName="/ppt/drawings/drawing1.xml" ContentType="application/vnd.openxmlformats-officedocument.drawingml.chartshap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2.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
  </p:notesMasterIdLst>
  <p:handoutMasterIdLst>
    <p:handoutMasterId r:id="rId25"/>
  </p:handoutMasterIdLst>
  <p:sldIdLst>
    <p:sldId id="6149" r:id="rId3"/>
    <p:sldId id="6102" r:id="rId4"/>
    <p:sldId id="6150" r:id="rId5"/>
    <p:sldId id="6080" r:id="rId6"/>
    <p:sldId id="6180" r:id="rId8"/>
    <p:sldId id="6208" r:id="rId9"/>
    <p:sldId id="6209" r:id="rId10"/>
    <p:sldId id="6151" r:id="rId11"/>
    <p:sldId id="6181" r:id="rId12"/>
    <p:sldId id="6259" r:id="rId13"/>
    <p:sldId id="6258" r:id="rId14"/>
    <p:sldId id="6220" r:id="rId15"/>
    <p:sldId id="6227" r:id="rId16"/>
    <p:sldId id="6235" r:id="rId17"/>
    <p:sldId id="6152" r:id="rId18"/>
    <p:sldId id="6182" r:id="rId19"/>
    <p:sldId id="6179" r:id="rId20"/>
    <p:sldId id="6183" r:id="rId21"/>
    <p:sldId id="6275" r:id="rId22"/>
    <p:sldId id="6193" r:id="rId23"/>
    <p:sldId id="6155" r:id="rId24"/>
  </p:sldIdLst>
  <p:sldSz cx="9144000" cy="5143500" type="screen16x9"/>
  <p:notesSz cx="6858000" cy="9144000"/>
  <p:embeddedFontLst>
    <p:embeddedFont>
      <p:font typeface="微软雅黑" panose="020B0503020204020204" charset="-122"/>
      <p:regular r:id="rId32"/>
    </p:embeddedFont>
    <p:embeddedFont>
      <p:font typeface="方正大黑体_GBK" panose="02010600010101010101" charset="-122"/>
      <p:regular r:id="rId33"/>
    </p:embeddedFont>
    <p:embeddedFont>
      <p:font typeface="Calibri" panose="020F0502020204030204" charset="0"/>
      <p:regular r:id="rId34"/>
      <p:bold r:id="rId35"/>
      <p:italic r:id="rId36"/>
      <p:boldItalic r:id="rId37"/>
    </p:embeddedFont>
  </p:embeddedFontLst>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3" clrIdx="0"/>
  <p:cmAuthor id="2" name="DELL" initials="D"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78D57"/>
    <a:srgbClr val="B9545D"/>
    <a:srgbClr val="526E5C"/>
    <a:srgbClr val="0B2342"/>
    <a:srgbClr val="EF825B"/>
    <a:srgbClr val="F19272"/>
    <a:srgbClr val="73AE8A"/>
    <a:srgbClr val="8D9E4D"/>
    <a:srgbClr val="1C2C50"/>
    <a:srgbClr val="F9F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22" autoAdjust="0"/>
    <p:restoredTop sz="95311" autoAdjust="0"/>
  </p:normalViewPr>
  <p:slideViewPr>
    <p:cSldViewPr>
      <p:cViewPr varScale="1">
        <p:scale>
          <a:sx n="159" d="100"/>
          <a:sy n="159" d="100"/>
        </p:scale>
        <p:origin x="456" y="106"/>
      </p:cViewPr>
      <p:guideLst>
        <p:guide pos="2880"/>
        <p:guide orient="horz" pos="314"/>
        <p:guide pos="5760"/>
        <p:guide pos="430"/>
        <p:guide orient="horz" pos="2977"/>
        <p:guide orient="horz" pos="1564"/>
        <p:guide/>
        <p:guide pos="5443"/>
        <p:guide orient="horz" pos="748"/>
        <p:guide orient="horz" pos="219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3828" y="6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tags" Target="tags/tag52.xml"/><Relationship Id="rId37" Type="http://schemas.openxmlformats.org/officeDocument/2006/relationships/font" Target="fonts/font6.fntdata"/><Relationship Id="rId36" Type="http://schemas.openxmlformats.org/officeDocument/2006/relationships/font" Target="fonts/font5.fntdata"/><Relationship Id="rId35" Type="http://schemas.openxmlformats.org/officeDocument/2006/relationships/font" Target="fonts/font4.fntdata"/><Relationship Id="rId34" Type="http://schemas.openxmlformats.org/officeDocument/2006/relationships/font" Target="fonts/font3.fntdata"/><Relationship Id="rId33" Type="http://schemas.openxmlformats.org/officeDocument/2006/relationships/font" Target="fonts/font2.fntdata"/><Relationship Id="rId32" Type="http://schemas.openxmlformats.org/officeDocument/2006/relationships/font" Target="fonts/font1.fntdata"/><Relationship Id="rId31" Type="http://schemas.openxmlformats.org/officeDocument/2006/relationships/customXml" Target="../customXml/item1.xml"/><Relationship Id="rId30" Type="http://schemas.openxmlformats.org/officeDocument/2006/relationships/customXmlProps" Target="../customXml/itemProps51.xml"/><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DELL\Documents\WPS%20Cloud%20Files\202285148\&#22242;&#38431;&#25991;&#26723;\&#30789;&#38081;&#25968;&#25454;\&#25968;&#25454;&#19982;&#25919;&#31574;\&#20379;&#38656;&#24179;&#34913;&#34920;.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DELL\Documents\WPS%20Cloud%20Files\202285148\&#22242;&#38431;&#25991;&#26723;\&#30789;&#38081;&#25968;&#25454;\&#25968;&#25454;&#19982;&#25919;&#31574;\&#30789;&#38081;&#24320;&#24037;&#29575;%26&#25104;&#26412;&#21608;&#32479;&#35745;&#25968;&#25454;.xlsx" TargetMode="External"/></Relationships>
</file>

<file path=ppt/charts/_rels/chart3.xml.rels><?xml version="1.0" encoding="UTF-8" standalone="yes"?>
<Relationships xmlns="http://schemas.openxmlformats.org/package/2006/relationships"><Relationship Id="rId4" Type="http://schemas.microsoft.com/office/2011/relationships/chartColorStyle" Target="colors3.xml"/><Relationship Id="rId3" Type="http://schemas.microsoft.com/office/2011/relationships/chartStyle" Target="style3.xml"/><Relationship Id="rId2" Type="http://schemas.openxmlformats.org/officeDocument/2006/relationships/chartUserShapes" Target="../drawings/drawing1.xml"/><Relationship Id="rId1" Type="http://schemas.openxmlformats.org/officeDocument/2006/relationships/oleObject" Target="file:///C:\Users\DELL\Documents\WPS%20Cloud%20Files\202285148\&#22242;&#38431;&#25991;&#26723;\&#30789;&#38081;&#25968;&#25454;\&#25968;&#25454;&#19982;&#25919;&#31574;\&#30789;&#38081;&#24211;&#23384;&#19982;&#38050;&#25307;&#20215;&#2668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r>
              <a:t>硅铁供需平衡表</a:t>
            </a:r>
          </a:p>
        </c:rich>
      </c:tx>
      <c:layout/>
      <c:overlay val="0"/>
      <c:spPr>
        <a:noFill/>
        <a:ln>
          <a:noFill/>
        </a:ln>
        <a:effectLst/>
      </c:spPr>
    </c:title>
    <c:autoTitleDeleted val="0"/>
    <c:plotArea>
      <c:layout/>
      <c:barChart>
        <c:barDir val="col"/>
        <c:grouping val="clustered"/>
        <c:varyColors val="0"/>
        <c:ser>
          <c:idx val="2"/>
          <c:order val="2"/>
          <c:tx>
            <c:strRef>
              <c:f>[供需平衡表.xlsx]含不锈钢供需平衡!$O$1</c:f>
              <c:strCache>
                <c:ptCount val="1"/>
                <c:pt idx="0">
                  <c:v>供需差（万吨）</c:v>
                </c:pt>
              </c:strCache>
            </c:strRef>
          </c:tx>
          <c:spPr>
            <a:solidFill>
              <a:schemeClr val="bg1">
                <a:lumMod val="65000"/>
              </a:schemeClr>
            </a:solidFill>
            <a:ln>
              <a:noFill/>
            </a:ln>
            <a:effectLst/>
          </c:spPr>
          <c:invertIfNegative val="0"/>
          <c:dLbls>
            <c:delete val="1"/>
          </c:dLbls>
          <c:cat>
            <c:numRef>
              <c:f>[供需平衡表.xlsx]含不锈钢供需平衡!$A$2:$A$28</c:f>
              <c:numCache>
                <c:formatCode>yyyy"年"m"月";@</c:formatCode>
                <c:ptCount val="27"/>
                <c:pt idx="0" c:formatCode="yyyy&quot;年&quot;m&quot;月&quot;;@">
                  <c:v>43466</c:v>
                </c:pt>
                <c:pt idx="1" c:formatCode="yyyy&quot;年&quot;m&quot;月&quot;;@">
                  <c:v>43497</c:v>
                </c:pt>
                <c:pt idx="2" c:formatCode="yyyy&quot;年&quot;m&quot;月&quot;;@">
                  <c:v>43525</c:v>
                </c:pt>
                <c:pt idx="3" c:formatCode="yyyy&quot;年&quot;m&quot;月&quot;;@">
                  <c:v>43556</c:v>
                </c:pt>
                <c:pt idx="4" c:formatCode="yyyy&quot;年&quot;m&quot;月&quot;;@">
                  <c:v>43586</c:v>
                </c:pt>
                <c:pt idx="5" c:formatCode="yyyy&quot;年&quot;m&quot;月&quot;;@">
                  <c:v>43617</c:v>
                </c:pt>
                <c:pt idx="6" c:formatCode="yyyy&quot;年&quot;m&quot;月&quot;;@">
                  <c:v>43647</c:v>
                </c:pt>
                <c:pt idx="7" c:formatCode="yyyy&quot;年&quot;m&quot;月&quot;;@">
                  <c:v>43678</c:v>
                </c:pt>
                <c:pt idx="8" c:formatCode="yyyy&quot;年&quot;m&quot;月&quot;;@">
                  <c:v>43709</c:v>
                </c:pt>
                <c:pt idx="9" c:formatCode="yyyy&quot;年&quot;m&quot;月&quot;;@">
                  <c:v>43739</c:v>
                </c:pt>
                <c:pt idx="10" c:formatCode="yyyy&quot;年&quot;m&quot;月&quot;;@">
                  <c:v>43770</c:v>
                </c:pt>
                <c:pt idx="11" c:formatCode="yyyy&quot;年&quot;m&quot;月&quot;;@">
                  <c:v>43800</c:v>
                </c:pt>
                <c:pt idx="12" c:formatCode="yyyy&quot;年&quot;m&quot;月&quot;;@">
                  <c:v>43831</c:v>
                </c:pt>
                <c:pt idx="13" c:formatCode="yyyy&quot;年&quot;m&quot;月&quot;;@">
                  <c:v>43862</c:v>
                </c:pt>
                <c:pt idx="14" c:formatCode="yyyy&quot;年&quot;m&quot;月&quot;;@">
                  <c:v>43891</c:v>
                </c:pt>
                <c:pt idx="15" c:formatCode="yyyy&quot;年&quot;m&quot;月&quot;;@">
                  <c:v>43922</c:v>
                </c:pt>
                <c:pt idx="16" c:formatCode="yyyy&quot;年&quot;m&quot;月&quot;;@">
                  <c:v>43952</c:v>
                </c:pt>
                <c:pt idx="17" c:formatCode="yyyy&quot;年&quot;m&quot;月&quot;;@">
                  <c:v>43983</c:v>
                </c:pt>
                <c:pt idx="18" c:formatCode="yyyy&quot;年&quot;m&quot;月&quot;;@">
                  <c:v>44013</c:v>
                </c:pt>
                <c:pt idx="19" c:formatCode="yyyy&quot;年&quot;m&quot;月&quot;;@">
                  <c:v>44044</c:v>
                </c:pt>
                <c:pt idx="20" c:formatCode="yyyy&quot;年&quot;m&quot;月&quot;;@">
                  <c:v>44075</c:v>
                </c:pt>
                <c:pt idx="21" c:formatCode="yyyy&quot;年&quot;m&quot;月&quot;;@">
                  <c:v>44105</c:v>
                </c:pt>
                <c:pt idx="22" c:formatCode="yyyy&quot;年&quot;m&quot;月&quot;;@">
                  <c:v>44136</c:v>
                </c:pt>
                <c:pt idx="23" c:formatCode="yyyy&quot;年&quot;m&quot;月&quot;;@">
                  <c:v>44166</c:v>
                </c:pt>
                <c:pt idx="24" c:formatCode="yyyy&quot;年&quot;m&quot;月&quot;;@">
                  <c:v>44197</c:v>
                </c:pt>
                <c:pt idx="25" c:formatCode="yyyy&quot;年&quot;m&quot;月&quot;;@">
                  <c:v>44228</c:v>
                </c:pt>
                <c:pt idx="26" c:formatCode="yyyy&quot;年&quot;m&quot;月&quot;;@">
                  <c:v>44256</c:v>
                </c:pt>
              </c:numCache>
            </c:numRef>
          </c:cat>
          <c:val>
            <c:numRef>
              <c:f>[供需平衡表.xlsx]含不锈钢供需平衡!$O$2:$O$28</c:f>
              <c:numCache>
                <c:formatCode>0.00_ </c:formatCode>
                <c:ptCount val="27"/>
                <c:pt idx="0">
                  <c:v>2.341995</c:v>
                </c:pt>
                <c:pt idx="1">
                  <c:v>5.89406</c:v>
                </c:pt>
                <c:pt idx="2">
                  <c:v>0.134499999999996</c:v>
                </c:pt>
                <c:pt idx="3">
                  <c:v>-1.7405</c:v>
                </c:pt>
                <c:pt idx="4">
                  <c:v>-4.3715</c:v>
                </c:pt>
                <c:pt idx="5">
                  <c:v>-1.5455</c:v>
                </c:pt>
                <c:pt idx="6">
                  <c:v>2.53334999999999</c:v>
                </c:pt>
                <c:pt idx="7">
                  <c:v>1.9325</c:v>
                </c:pt>
                <c:pt idx="8">
                  <c:v>5.4505</c:v>
                </c:pt>
                <c:pt idx="9">
                  <c:v>7.24</c:v>
                </c:pt>
                <c:pt idx="10">
                  <c:v>3.302</c:v>
                </c:pt>
                <c:pt idx="11">
                  <c:v>3.209</c:v>
                </c:pt>
                <c:pt idx="12">
                  <c:v>1.965205</c:v>
                </c:pt>
                <c:pt idx="13">
                  <c:v>3.34162999999999</c:v>
                </c:pt>
                <c:pt idx="14">
                  <c:v>-3.45088</c:v>
                </c:pt>
                <c:pt idx="15">
                  <c:v>-7.59941499999999</c:v>
                </c:pt>
                <c:pt idx="16">
                  <c:v>-7.36168</c:v>
                </c:pt>
                <c:pt idx="17">
                  <c:v>-5.44035</c:v>
                </c:pt>
                <c:pt idx="18">
                  <c:v>-2.0688</c:v>
                </c:pt>
                <c:pt idx="19">
                  <c:v>-2.14244</c:v>
                </c:pt>
                <c:pt idx="20">
                  <c:v>-1.38739999999999</c:v>
                </c:pt>
                <c:pt idx="21">
                  <c:v>0.550400000000003</c:v>
                </c:pt>
                <c:pt idx="22">
                  <c:v>3.17274</c:v>
                </c:pt>
                <c:pt idx="23">
                  <c:v>1.629905</c:v>
                </c:pt>
                <c:pt idx="24">
                  <c:v>5.05931</c:v>
                </c:pt>
                <c:pt idx="25">
                  <c:v>7.41438166666667</c:v>
                </c:pt>
                <c:pt idx="26">
                  <c:v>1.273</c:v>
                </c:pt>
              </c:numCache>
            </c:numRef>
          </c:val>
        </c:ser>
        <c:dLbls>
          <c:showLegendKey val="0"/>
          <c:showVal val="0"/>
          <c:showCatName val="0"/>
          <c:showSerName val="0"/>
          <c:showPercent val="0"/>
          <c:showBubbleSize val="0"/>
        </c:dLbls>
        <c:gapWidth val="219"/>
        <c:overlap val="-27"/>
        <c:axId val="858285370"/>
        <c:axId val="98122954"/>
      </c:barChart>
      <c:lineChart>
        <c:grouping val="standard"/>
        <c:varyColors val="0"/>
        <c:ser>
          <c:idx val="0"/>
          <c:order val="0"/>
          <c:tx>
            <c:strRef>
              <c:f>[供需平衡表.xlsx]含不锈钢供需平衡!$B$1</c:f>
              <c:strCache>
                <c:ptCount val="1"/>
                <c:pt idx="0">
                  <c:v>总供应量（万吨）</c:v>
                </c:pt>
              </c:strCache>
            </c:strRef>
          </c:tx>
          <c:spPr>
            <a:ln w="28575" cap="rnd">
              <a:solidFill>
                <a:srgbClr val="B9545D"/>
              </a:solidFill>
              <a:round/>
            </a:ln>
            <a:effectLst/>
          </c:spPr>
          <c:marker>
            <c:symbol val="none"/>
          </c:marker>
          <c:dLbls>
            <c:delete val="1"/>
          </c:dLbls>
          <c:cat>
            <c:numRef>
              <c:f>[供需平衡表.xlsx]含不锈钢供需平衡!$A$2:$A$28</c:f>
              <c:numCache>
                <c:formatCode>yyyy"年"m"月";@</c:formatCode>
                <c:ptCount val="27"/>
                <c:pt idx="0" c:formatCode="yyyy&quot;年&quot;m&quot;月&quot;;@">
                  <c:v>43466</c:v>
                </c:pt>
                <c:pt idx="1" c:formatCode="yyyy&quot;年&quot;m&quot;月&quot;;@">
                  <c:v>43497</c:v>
                </c:pt>
                <c:pt idx="2" c:formatCode="yyyy&quot;年&quot;m&quot;月&quot;;@">
                  <c:v>43525</c:v>
                </c:pt>
                <c:pt idx="3" c:formatCode="yyyy&quot;年&quot;m&quot;月&quot;;@">
                  <c:v>43556</c:v>
                </c:pt>
                <c:pt idx="4" c:formatCode="yyyy&quot;年&quot;m&quot;月&quot;;@">
                  <c:v>43586</c:v>
                </c:pt>
                <c:pt idx="5" c:formatCode="yyyy&quot;年&quot;m&quot;月&quot;;@">
                  <c:v>43617</c:v>
                </c:pt>
                <c:pt idx="6" c:formatCode="yyyy&quot;年&quot;m&quot;月&quot;;@">
                  <c:v>43647</c:v>
                </c:pt>
                <c:pt idx="7" c:formatCode="yyyy&quot;年&quot;m&quot;月&quot;;@">
                  <c:v>43678</c:v>
                </c:pt>
                <c:pt idx="8" c:formatCode="yyyy&quot;年&quot;m&quot;月&quot;;@">
                  <c:v>43709</c:v>
                </c:pt>
                <c:pt idx="9" c:formatCode="yyyy&quot;年&quot;m&quot;月&quot;;@">
                  <c:v>43739</c:v>
                </c:pt>
                <c:pt idx="10" c:formatCode="yyyy&quot;年&quot;m&quot;月&quot;;@">
                  <c:v>43770</c:v>
                </c:pt>
                <c:pt idx="11" c:formatCode="yyyy&quot;年&quot;m&quot;月&quot;;@">
                  <c:v>43800</c:v>
                </c:pt>
                <c:pt idx="12" c:formatCode="yyyy&quot;年&quot;m&quot;月&quot;;@">
                  <c:v>43831</c:v>
                </c:pt>
                <c:pt idx="13" c:formatCode="yyyy&quot;年&quot;m&quot;月&quot;;@">
                  <c:v>43862</c:v>
                </c:pt>
                <c:pt idx="14" c:formatCode="yyyy&quot;年&quot;m&quot;月&quot;;@">
                  <c:v>43891</c:v>
                </c:pt>
                <c:pt idx="15" c:formatCode="yyyy&quot;年&quot;m&quot;月&quot;;@">
                  <c:v>43922</c:v>
                </c:pt>
                <c:pt idx="16" c:formatCode="yyyy&quot;年&quot;m&quot;月&quot;;@">
                  <c:v>43952</c:v>
                </c:pt>
                <c:pt idx="17" c:formatCode="yyyy&quot;年&quot;m&quot;月&quot;;@">
                  <c:v>43983</c:v>
                </c:pt>
                <c:pt idx="18" c:formatCode="yyyy&quot;年&quot;m&quot;月&quot;;@">
                  <c:v>44013</c:v>
                </c:pt>
                <c:pt idx="19" c:formatCode="yyyy&quot;年&quot;m&quot;月&quot;;@">
                  <c:v>44044</c:v>
                </c:pt>
                <c:pt idx="20" c:formatCode="yyyy&quot;年&quot;m&quot;月&quot;;@">
                  <c:v>44075</c:v>
                </c:pt>
                <c:pt idx="21" c:formatCode="yyyy&quot;年&quot;m&quot;月&quot;;@">
                  <c:v>44105</c:v>
                </c:pt>
                <c:pt idx="22" c:formatCode="yyyy&quot;年&quot;m&quot;月&quot;;@">
                  <c:v>44136</c:v>
                </c:pt>
                <c:pt idx="23" c:formatCode="yyyy&quot;年&quot;m&quot;月&quot;;@">
                  <c:v>44166</c:v>
                </c:pt>
                <c:pt idx="24" c:formatCode="yyyy&quot;年&quot;m&quot;月&quot;;@">
                  <c:v>44197</c:v>
                </c:pt>
                <c:pt idx="25" c:formatCode="yyyy&quot;年&quot;m&quot;月&quot;;@">
                  <c:v>44228</c:v>
                </c:pt>
                <c:pt idx="26" c:formatCode="yyyy&quot;年&quot;m&quot;月&quot;;@">
                  <c:v>44256</c:v>
                </c:pt>
              </c:numCache>
            </c:numRef>
          </c:cat>
          <c:val>
            <c:numRef>
              <c:f>[供需平衡表.xlsx]含不锈钢供需平衡!$B$2:$B$28</c:f>
              <c:numCache>
                <c:formatCode>General</c:formatCode>
                <c:ptCount val="27"/>
                <c:pt idx="0">
                  <c:v>45.85</c:v>
                </c:pt>
                <c:pt idx="1">
                  <c:v>45.35</c:v>
                </c:pt>
                <c:pt idx="2">
                  <c:v>45.01</c:v>
                </c:pt>
                <c:pt idx="3">
                  <c:v>43.85</c:v>
                </c:pt>
                <c:pt idx="4">
                  <c:v>42.87</c:v>
                </c:pt>
                <c:pt idx="5">
                  <c:v>43.64</c:v>
                </c:pt>
                <c:pt idx="6" c:formatCode="0.00_ ">
                  <c:v>46.65</c:v>
                </c:pt>
                <c:pt idx="7" c:formatCode="0.00_ ">
                  <c:v>47</c:v>
                </c:pt>
                <c:pt idx="8" c:formatCode="0.00_ ">
                  <c:v>49</c:v>
                </c:pt>
                <c:pt idx="9" c:formatCode="0.00_ ">
                  <c:v>47.84</c:v>
                </c:pt>
                <c:pt idx="10" c:formatCode="0.00_ ">
                  <c:v>45.9</c:v>
                </c:pt>
                <c:pt idx="11" c:formatCode="0.00_ ">
                  <c:v>47.15</c:v>
                </c:pt>
                <c:pt idx="12" c:formatCode="0.00_ ">
                  <c:v>45.42</c:v>
                </c:pt>
                <c:pt idx="13" c:formatCode="0.00_ ">
                  <c:v>40</c:v>
                </c:pt>
                <c:pt idx="14" c:formatCode="0.00_ ">
                  <c:v>40</c:v>
                </c:pt>
                <c:pt idx="15" c:formatCode="0.00_ ">
                  <c:v>38.67</c:v>
                </c:pt>
                <c:pt idx="16">
                  <c:v>40</c:v>
                </c:pt>
                <c:pt idx="17">
                  <c:v>42</c:v>
                </c:pt>
                <c:pt idx="18">
                  <c:v>45.6</c:v>
                </c:pt>
                <c:pt idx="19">
                  <c:v>45.9</c:v>
                </c:pt>
                <c:pt idx="20">
                  <c:v>46.29</c:v>
                </c:pt>
                <c:pt idx="21">
                  <c:v>48.07</c:v>
                </c:pt>
                <c:pt idx="22">
                  <c:v>49.29</c:v>
                </c:pt>
                <c:pt idx="23">
                  <c:v>49.21</c:v>
                </c:pt>
                <c:pt idx="24">
                  <c:v>53.3</c:v>
                </c:pt>
                <c:pt idx="25">
                  <c:v>50.61</c:v>
                </c:pt>
                <c:pt idx="26">
                  <c:v>50</c:v>
                </c:pt>
              </c:numCache>
            </c:numRef>
          </c:val>
          <c:smooth val="0"/>
        </c:ser>
        <c:ser>
          <c:idx val="1"/>
          <c:order val="1"/>
          <c:tx>
            <c:strRef>
              <c:f>[供需平衡表.xlsx]含不锈钢供需平衡!$N$1</c:f>
              <c:strCache>
                <c:ptCount val="1"/>
                <c:pt idx="0">
                  <c:v>总需求（万吨）</c:v>
                </c:pt>
              </c:strCache>
            </c:strRef>
          </c:tx>
          <c:spPr>
            <a:ln w="28575" cap="rnd">
              <a:solidFill>
                <a:srgbClr val="478D57"/>
              </a:solidFill>
              <a:round/>
            </a:ln>
            <a:effectLst/>
          </c:spPr>
          <c:marker>
            <c:symbol val="none"/>
          </c:marker>
          <c:dLbls>
            <c:delete val="1"/>
          </c:dLbls>
          <c:cat>
            <c:numRef>
              <c:f>[供需平衡表.xlsx]含不锈钢供需平衡!$A$2:$A$28</c:f>
              <c:numCache>
                <c:formatCode>yyyy"年"m"月";@</c:formatCode>
                <c:ptCount val="27"/>
                <c:pt idx="0" c:formatCode="yyyy&quot;年&quot;m&quot;月&quot;;@">
                  <c:v>43466</c:v>
                </c:pt>
                <c:pt idx="1" c:formatCode="yyyy&quot;年&quot;m&quot;月&quot;;@">
                  <c:v>43497</c:v>
                </c:pt>
                <c:pt idx="2" c:formatCode="yyyy&quot;年&quot;m&quot;月&quot;;@">
                  <c:v>43525</c:v>
                </c:pt>
                <c:pt idx="3" c:formatCode="yyyy&quot;年&quot;m&quot;月&quot;;@">
                  <c:v>43556</c:v>
                </c:pt>
                <c:pt idx="4" c:formatCode="yyyy&quot;年&quot;m&quot;月&quot;;@">
                  <c:v>43586</c:v>
                </c:pt>
                <c:pt idx="5" c:formatCode="yyyy&quot;年&quot;m&quot;月&quot;;@">
                  <c:v>43617</c:v>
                </c:pt>
                <c:pt idx="6" c:formatCode="yyyy&quot;年&quot;m&quot;月&quot;;@">
                  <c:v>43647</c:v>
                </c:pt>
                <c:pt idx="7" c:formatCode="yyyy&quot;年&quot;m&quot;月&quot;;@">
                  <c:v>43678</c:v>
                </c:pt>
                <c:pt idx="8" c:formatCode="yyyy&quot;年&quot;m&quot;月&quot;;@">
                  <c:v>43709</c:v>
                </c:pt>
                <c:pt idx="9" c:formatCode="yyyy&quot;年&quot;m&quot;月&quot;;@">
                  <c:v>43739</c:v>
                </c:pt>
                <c:pt idx="10" c:formatCode="yyyy&quot;年&quot;m&quot;月&quot;;@">
                  <c:v>43770</c:v>
                </c:pt>
                <c:pt idx="11" c:formatCode="yyyy&quot;年&quot;m&quot;月&quot;;@">
                  <c:v>43800</c:v>
                </c:pt>
                <c:pt idx="12" c:formatCode="yyyy&quot;年&quot;m&quot;月&quot;;@">
                  <c:v>43831</c:v>
                </c:pt>
                <c:pt idx="13" c:formatCode="yyyy&quot;年&quot;m&quot;月&quot;;@">
                  <c:v>43862</c:v>
                </c:pt>
                <c:pt idx="14" c:formatCode="yyyy&quot;年&quot;m&quot;月&quot;;@">
                  <c:v>43891</c:v>
                </c:pt>
                <c:pt idx="15" c:formatCode="yyyy&quot;年&quot;m&quot;月&quot;;@">
                  <c:v>43922</c:v>
                </c:pt>
                <c:pt idx="16" c:formatCode="yyyy&quot;年&quot;m&quot;月&quot;;@">
                  <c:v>43952</c:v>
                </c:pt>
                <c:pt idx="17" c:formatCode="yyyy&quot;年&quot;m&quot;月&quot;;@">
                  <c:v>43983</c:v>
                </c:pt>
                <c:pt idx="18" c:formatCode="yyyy&quot;年&quot;m&quot;月&quot;;@">
                  <c:v>44013</c:v>
                </c:pt>
                <c:pt idx="19" c:formatCode="yyyy&quot;年&quot;m&quot;月&quot;;@">
                  <c:v>44044</c:v>
                </c:pt>
                <c:pt idx="20" c:formatCode="yyyy&quot;年&quot;m&quot;月&quot;;@">
                  <c:v>44075</c:v>
                </c:pt>
                <c:pt idx="21" c:formatCode="yyyy&quot;年&quot;m&quot;月&quot;;@">
                  <c:v>44105</c:v>
                </c:pt>
                <c:pt idx="22" c:formatCode="yyyy&quot;年&quot;m&quot;月&quot;;@">
                  <c:v>44136</c:v>
                </c:pt>
                <c:pt idx="23" c:formatCode="yyyy&quot;年&quot;m&quot;月&quot;;@">
                  <c:v>44166</c:v>
                </c:pt>
                <c:pt idx="24" c:formatCode="yyyy&quot;年&quot;m&quot;月&quot;;@">
                  <c:v>44197</c:v>
                </c:pt>
                <c:pt idx="25" c:formatCode="yyyy&quot;年&quot;m&quot;月&quot;;@">
                  <c:v>44228</c:v>
                </c:pt>
                <c:pt idx="26" c:formatCode="yyyy&quot;年&quot;m&quot;月&quot;;@">
                  <c:v>44256</c:v>
                </c:pt>
              </c:numCache>
            </c:numRef>
          </c:cat>
          <c:val>
            <c:numRef>
              <c:f>[供需平衡表.xlsx]含不锈钢供需平衡!$N$2:$N$28</c:f>
              <c:numCache>
                <c:formatCode>0.00_ </c:formatCode>
                <c:ptCount val="27"/>
                <c:pt idx="0">
                  <c:v>43.508005</c:v>
                </c:pt>
                <c:pt idx="1">
                  <c:v>39.45594</c:v>
                </c:pt>
                <c:pt idx="2">
                  <c:v>44.8755</c:v>
                </c:pt>
                <c:pt idx="3">
                  <c:v>45.5905</c:v>
                </c:pt>
                <c:pt idx="4">
                  <c:v>47.2415</c:v>
                </c:pt>
                <c:pt idx="5">
                  <c:v>45.1855</c:v>
                </c:pt>
                <c:pt idx="6">
                  <c:v>44.11665</c:v>
                </c:pt>
                <c:pt idx="7">
                  <c:v>45.0675</c:v>
                </c:pt>
                <c:pt idx="8">
                  <c:v>43.5495</c:v>
                </c:pt>
                <c:pt idx="9">
                  <c:v>40.6</c:v>
                </c:pt>
                <c:pt idx="10">
                  <c:v>42.598</c:v>
                </c:pt>
                <c:pt idx="11">
                  <c:v>43.941</c:v>
                </c:pt>
                <c:pt idx="12">
                  <c:v>43.454795</c:v>
                </c:pt>
                <c:pt idx="13">
                  <c:v>36.65837</c:v>
                </c:pt>
                <c:pt idx="14">
                  <c:v>43.45088</c:v>
                </c:pt>
                <c:pt idx="15">
                  <c:v>46.269415</c:v>
                </c:pt>
                <c:pt idx="16">
                  <c:v>47.36168</c:v>
                </c:pt>
                <c:pt idx="17">
                  <c:v>47.44035</c:v>
                </c:pt>
                <c:pt idx="18">
                  <c:v>47.6688</c:v>
                </c:pt>
                <c:pt idx="19">
                  <c:v>48.04244</c:v>
                </c:pt>
                <c:pt idx="20">
                  <c:v>47.6774</c:v>
                </c:pt>
                <c:pt idx="21">
                  <c:v>47.5196</c:v>
                </c:pt>
                <c:pt idx="22">
                  <c:v>46.11726</c:v>
                </c:pt>
                <c:pt idx="23">
                  <c:v>47.580095</c:v>
                </c:pt>
                <c:pt idx="24">
                  <c:v>48.24069</c:v>
                </c:pt>
                <c:pt idx="25">
                  <c:v>43.1956183333333</c:v>
                </c:pt>
                <c:pt idx="26">
                  <c:v>48.727</c:v>
                </c:pt>
              </c:numCache>
            </c:numRef>
          </c:val>
          <c:smooth val="0"/>
        </c:ser>
        <c:dLbls>
          <c:showLegendKey val="0"/>
          <c:showVal val="0"/>
          <c:showCatName val="0"/>
          <c:showSerName val="0"/>
          <c:showPercent val="0"/>
          <c:showBubbleSize val="0"/>
        </c:dLbls>
        <c:marker val="0"/>
        <c:smooth val="0"/>
        <c:axId val="123521957"/>
        <c:axId val="898098372"/>
      </c:lineChart>
      <c:dateAx>
        <c:axId val="123521957"/>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898098372"/>
        <c:crosses val="autoZero"/>
        <c:auto val="1"/>
        <c:lblOffset val="100"/>
        <c:baseTimeUnit val="months"/>
      </c:dateAx>
      <c:valAx>
        <c:axId val="898098372"/>
        <c:scaling>
          <c:orientation val="minMax"/>
          <c:min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23521957"/>
        <c:crosses val="autoZero"/>
        <c:crossBetween val="between"/>
      </c:valAx>
      <c:dateAx>
        <c:axId val="858285370"/>
        <c:scaling>
          <c:orientation val="minMax"/>
        </c:scaling>
        <c:delete val="1"/>
        <c:axPos val="b"/>
        <c:majorTickMark val="out"/>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98122954"/>
        <c:crosses val="autoZero"/>
        <c:auto val="1"/>
        <c:lblOffset val="100"/>
        <c:baseTimeUnit val="months"/>
      </c:dateAx>
      <c:valAx>
        <c:axId val="98122954"/>
        <c:scaling>
          <c:orientation val="minMax"/>
        </c:scaling>
        <c:delete val="0"/>
        <c:axPos val="r"/>
        <c:numFmt formatCode="0.00_ " sourceLinked="1"/>
        <c:majorTickMark val="out"/>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858285370"/>
        <c:crosses val="max"/>
        <c:crossBetween val="between"/>
      </c:valAx>
      <c:spPr>
        <a:noFill/>
        <a:ln>
          <a:noFill/>
        </a:ln>
        <a:effectLst/>
      </c:spPr>
    </c:plotArea>
    <c:legend>
      <c:legendPos val="b"/>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0" vertOverflow="ellipsis" vert="horz" wrap="square" anchor="ctr" anchorCtr="1"/>
        <a:lstStyle/>
        <a:p>
          <a:pPr>
            <a:defRPr lang="zh-CN" sz="1400" b="0" i="0" u="none" strike="noStrike" kern="1200" spc="0" baseline="0">
              <a:solidFill>
                <a:schemeClr val="tx1">
                  <a:lumMod val="65000"/>
                  <a:lumOff val="35000"/>
                </a:schemeClr>
              </a:solidFill>
              <a:latin typeface="+mn-lt"/>
              <a:ea typeface="+mn-ea"/>
              <a:cs typeface="+mn-cs"/>
            </a:defRPr>
          </a:pPr>
        </a:p>
      </c:txPr>
    </c:title>
    <c:autoTitleDeleted val="0"/>
    <c:plotArea>
      <c:layout/>
      <c:lineChart>
        <c:grouping val="standard"/>
        <c:varyColors val="0"/>
        <c:ser>
          <c:idx val="0"/>
          <c:order val="0"/>
          <c:tx>
            <c:strRef>
              <c:f>'[硅铁开工率&amp;成本周统计数据.xlsx]2021硅铁周开工率'!$C$3</c:f>
              <c:strCache>
                <c:ptCount val="1"/>
                <c:pt idx="0">
                  <c:v>硅铁开工率</c:v>
                </c:pt>
              </c:strCache>
            </c:strRef>
          </c:tx>
          <c:spPr>
            <a:ln w="28575" cap="rnd">
              <a:solidFill>
                <a:schemeClr val="accent1"/>
              </a:solidFill>
              <a:round/>
            </a:ln>
            <a:effectLst/>
          </c:spPr>
          <c:marker>
            <c:symbol val="none"/>
          </c:marker>
          <c:dLbls>
            <c:delete val="1"/>
          </c:dLbls>
          <c:cat>
            <c:numRef>
              <c:f>'[硅铁开工率&amp;成本周统计数据.xlsx]2021硅铁周开工率'!$B$4:$B$16</c:f>
              <c:numCache>
                <c:formatCode>yyyy/m/d</c:formatCode>
                <c:ptCount val="13"/>
                <c:pt idx="0" c:formatCode="yyyy/m/d">
                  <c:v>44197</c:v>
                </c:pt>
                <c:pt idx="1" c:formatCode="yyyy/m/d">
                  <c:v>44204</c:v>
                </c:pt>
                <c:pt idx="2" c:formatCode="yyyy/m/d">
                  <c:v>44211</c:v>
                </c:pt>
                <c:pt idx="3" c:formatCode="yyyy/m/d">
                  <c:v>44218</c:v>
                </c:pt>
                <c:pt idx="4" c:formatCode="yyyy/m/d">
                  <c:v>44225</c:v>
                </c:pt>
                <c:pt idx="5" c:formatCode="yyyy/m/d">
                  <c:v>44232</c:v>
                </c:pt>
                <c:pt idx="6" c:formatCode="yyyy/m/d">
                  <c:v>44246</c:v>
                </c:pt>
                <c:pt idx="7" c:formatCode="yyyy/m/d">
                  <c:v>44253</c:v>
                </c:pt>
                <c:pt idx="8" c:formatCode="yyyy/m/d">
                  <c:v>44260</c:v>
                </c:pt>
                <c:pt idx="9" c:formatCode="yyyy/m/d">
                  <c:v>44267</c:v>
                </c:pt>
                <c:pt idx="10" c:formatCode="yyyy/m/d">
                  <c:v>44277</c:v>
                </c:pt>
                <c:pt idx="11" c:formatCode="yyyy/m/d">
                  <c:v>44281</c:v>
                </c:pt>
                <c:pt idx="12" c:formatCode="yyyy/m/d">
                  <c:v>44288</c:v>
                </c:pt>
              </c:numCache>
            </c:numRef>
          </c:cat>
          <c:val>
            <c:numRef>
              <c:f>'[硅铁开工率&amp;成本周统计数据.xlsx]2021硅铁周开工率'!$C$4:$C$16</c:f>
              <c:numCache>
                <c:formatCode>0.00%</c:formatCode>
                <c:ptCount val="13"/>
                <c:pt idx="0">
                  <c:v>0.5574</c:v>
                </c:pt>
                <c:pt idx="1">
                  <c:v>0.5658</c:v>
                </c:pt>
                <c:pt idx="2">
                  <c:v>0.5779</c:v>
                </c:pt>
                <c:pt idx="3">
                  <c:v>0.5889</c:v>
                </c:pt>
                <c:pt idx="4">
                  <c:v>0.6133</c:v>
                </c:pt>
                <c:pt idx="5">
                  <c:v>0.6371</c:v>
                </c:pt>
                <c:pt idx="6">
                  <c:v>0.6239</c:v>
                </c:pt>
                <c:pt idx="7">
                  <c:v>0.6469</c:v>
                </c:pt>
                <c:pt idx="8">
                  <c:v>0.6042</c:v>
                </c:pt>
                <c:pt idx="9">
                  <c:v>0.4958</c:v>
                </c:pt>
                <c:pt idx="10">
                  <c:v>0.4859</c:v>
                </c:pt>
                <c:pt idx="11">
                  <c:v>0.4722</c:v>
                </c:pt>
                <c:pt idx="12">
                  <c:v>0.4853</c:v>
                </c:pt>
              </c:numCache>
            </c:numRef>
          </c:val>
          <c:smooth val="0"/>
        </c:ser>
        <c:dLbls>
          <c:showLegendKey val="0"/>
          <c:showVal val="0"/>
          <c:showCatName val="0"/>
          <c:showSerName val="0"/>
          <c:showPercent val="0"/>
          <c:showBubbleSize val="0"/>
        </c:dLbls>
        <c:marker val="0"/>
        <c:smooth val="0"/>
        <c:axId val="437078568"/>
        <c:axId val="429560214"/>
      </c:lineChart>
      <c:dateAx>
        <c:axId val="437078568"/>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429560214"/>
        <c:crosses val="autoZero"/>
        <c:auto val="1"/>
        <c:lblOffset val="100"/>
        <c:baseTimeUnit val="days"/>
      </c:dateAx>
      <c:valAx>
        <c:axId val="42956021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437078568"/>
        <c:crosses val="autoZero"/>
        <c:crossBetween val="between"/>
      </c:valAx>
      <c:spPr>
        <a:noFill/>
        <a:ln>
          <a:noFill/>
        </a:ln>
        <a:effectLst/>
      </c:spPr>
    </c:plotArea>
    <c:legend>
      <c:legendPos val="b"/>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r>
              <a:t>钢厂硅铁库存天数</a:t>
            </a:r>
          </a:p>
        </c:rich>
      </c:tx>
      <c:layout/>
      <c:overlay val="0"/>
      <c:spPr>
        <a:noFill/>
        <a:ln>
          <a:noFill/>
        </a:ln>
        <a:effectLst/>
      </c:spPr>
    </c:title>
    <c:autoTitleDeleted val="0"/>
    <c:plotArea>
      <c:layout>
        <c:manualLayout>
          <c:layoutTarget val="inner"/>
          <c:xMode val="edge"/>
          <c:yMode val="edge"/>
          <c:x val="0.0379867292485091"/>
          <c:y val="0.0628189919268183"/>
          <c:w val="0.941433459075357"/>
          <c:h val="0.782202846518784"/>
        </c:manualLayout>
      </c:layout>
      <c:lineChart>
        <c:grouping val="standard"/>
        <c:varyColors val="0"/>
        <c:ser>
          <c:idx val="0"/>
          <c:order val="0"/>
          <c:tx>
            <c:strRef>
              <c:f>[硅铁库存与钢招价格.xlsx]硅铁库存!$B$3</c:f>
              <c:strCache>
                <c:ptCount val="1"/>
                <c:pt idx="0">
                  <c:v>北方</c:v>
                </c:pt>
              </c:strCache>
            </c:strRef>
          </c:tx>
          <c:spPr>
            <a:ln w="28575" cap="rnd">
              <a:solidFill>
                <a:srgbClr val="8D9E4D"/>
              </a:solidFill>
              <a:round/>
            </a:ln>
            <a:effectLst/>
          </c:spPr>
          <c:marker>
            <c:symbol val="none"/>
          </c:marker>
          <c:dLbls>
            <c:delete val="1"/>
          </c:dLbls>
          <c:cat>
            <c:numRef>
              <c:f>[硅铁库存与钢招价格.xlsx]硅铁库存!$C$2:$Q$2</c:f>
              <c:numCache>
                <c:formatCode>yyyy"年"m"月"</c:formatCode>
                <c:ptCount val="15"/>
                <c:pt idx="0" c:formatCode="yyyy&quot;年&quot;m&quot;月&quot;">
                  <c:v>43831</c:v>
                </c:pt>
                <c:pt idx="1" c:formatCode="yyyy&quot;年&quot;m&quot;月&quot;">
                  <c:v>43862</c:v>
                </c:pt>
                <c:pt idx="2" c:formatCode="yyyy&quot;年&quot;m&quot;月&quot;">
                  <c:v>43891</c:v>
                </c:pt>
                <c:pt idx="3" c:formatCode="yyyy&quot;年&quot;m&quot;月&quot;">
                  <c:v>43922</c:v>
                </c:pt>
                <c:pt idx="4" c:formatCode="yyyy&quot;年&quot;m&quot;月&quot;">
                  <c:v>43952</c:v>
                </c:pt>
                <c:pt idx="5" c:formatCode="yyyy&quot;年&quot;m&quot;月&quot;">
                  <c:v>43983</c:v>
                </c:pt>
                <c:pt idx="6" c:formatCode="yyyy&quot;年&quot;m&quot;月&quot;">
                  <c:v>44013</c:v>
                </c:pt>
                <c:pt idx="7" c:formatCode="yyyy&quot;年&quot;m&quot;月&quot;">
                  <c:v>44044</c:v>
                </c:pt>
                <c:pt idx="8" c:formatCode="yyyy&quot;年&quot;m&quot;月&quot;">
                  <c:v>44075</c:v>
                </c:pt>
                <c:pt idx="9" c:formatCode="yyyy&quot;年&quot;m&quot;月&quot;">
                  <c:v>44105</c:v>
                </c:pt>
                <c:pt idx="10" c:formatCode="yyyy&quot;年&quot;m&quot;月&quot;">
                  <c:v>44136</c:v>
                </c:pt>
                <c:pt idx="11" c:formatCode="yyyy&quot;年&quot;m&quot;月&quot;">
                  <c:v>44166</c:v>
                </c:pt>
                <c:pt idx="12" c:formatCode="yyyy&quot;年&quot;m&quot;月&quot;">
                  <c:v>44197</c:v>
                </c:pt>
                <c:pt idx="13" c:formatCode="yyyy&quot;年&quot;m&quot;月&quot;">
                  <c:v>44228</c:v>
                </c:pt>
                <c:pt idx="14" c:formatCode="yyyy&quot;年&quot;m&quot;月&quot;">
                  <c:v>44256</c:v>
                </c:pt>
              </c:numCache>
            </c:numRef>
          </c:cat>
          <c:val>
            <c:numRef>
              <c:f>[硅铁库存与钢招价格.xlsx]硅铁库存!$C$3:$Q$3</c:f>
              <c:numCache>
                <c:formatCode>General</c:formatCode>
                <c:ptCount val="15"/>
                <c:pt idx="0">
                  <c:v>21.55</c:v>
                </c:pt>
                <c:pt idx="1">
                  <c:v>20.38</c:v>
                </c:pt>
                <c:pt idx="2">
                  <c:v>20.65</c:v>
                </c:pt>
                <c:pt idx="3">
                  <c:v>19.92</c:v>
                </c:pt>
                <c:pt idx="4">
                  <c:v>16.5</c:v>
                </c:pt>
                <c:pt idx="5">
                  <c:v>19.04</c:v>
                </c:pt>
                <c:pt idx="6">
                  <c:v>17.12</c:v>
                </c:pt>
                <c:pt idx="7">
                  <c:v>17.57</c:v>
                </c:pt>
                <c:pt idx="8">
                  <c:v>17.58</c:v>
                </c:pt>
                <c:pt idx="9">
                  <c:v>17.95</c:v>
                </c:pt>
                <c:pt idx="10">
                  <c:v>17.52</c:v>
                </c:pt>
                <c:pt idx="11">
                  <c:v>18.52</c:v>
                </c:pt>
                <c:pt idx="12">
                  <c:v>22.32</c:v>
                </c:pt>
                <c:pt idx="13">
                  <c:v>23.22</c:v>
                </c:pt>
                <c:pt idx="14">
                  <c:v>23.8</c:v>
                </c:pt>
              </c:numCache>
            </c:numRef>
          </c:val>
          <c:smooth val="0"/>
        </c:ser>
        <c:ser>
          <c:idx val="1"/>
          <c:order val="1"/>
          <c:tx>
            <c:strRef>
              <c:f>[硅铁库存与钢招价格.xlsx]硅铁库存!$B$4</c:f>
              <c:strCache>
                <c:ptCount val="1"/>
                <c:pt idx="0">
                  <c:v>华东</c:v>
                </c:pt>
              </c:strCache>
            </c:strRef>
          </c:tx>
          <c:spPr>
            <a:ln w="28575" cap="rnd">
              <a:solidFill>
                <a:srgbClr val="FF0000"/>
              </a:solidFill>
              <a:round/>
            </a:ln>
            <a:effectLst/>
          </c:spPr>
          <c:marker>
            <c:symbol val="none"/>
          </c:marker>
          <c:dLbls>
            <c:delete val="1"/>
          </c:dLbls>
          <c:cat>
            <c:numRef>
              <c:f>[硅铁库存与钢招价格.xlsx]硅铁库存!$C$2:$Q$2</c:f>
              <c:numCache>
                <c:formatCode>yyyy"年"m"月"</c:formatCode>
                <c:ptCount val="15"/>
                <c:pt idx="0" c:formatCode="yyyy&quot;年&quot;m&quot;月&quot;">
                  <c:v>43831</c:v>
                </c:pt>
                <c:pt idx="1" c:formatCode="yyyy&quot;年&quot;m&quot;月&quot;">
                  <c:v>43862</c:v>
                </c:pt>
                <c:pt idx="2" c:formatCode="yyyy&quot;年&quot;m&quot;月&quot;">
                  <c:v>43891</c:v>
                </c:pt>
                <c:pt idx="3" c:formatCode="yyyy&quot;年&quot;m&quot;月&quot;">
                  <c:v>43922</c:v>
                </c:pt>
                <c:pt idx="4" c:formatCode="yyyy&quot;年&quot;m&quot;月&quot;">
                  <c:v>43952</c:v>
                </c:pt>
                <c:pt idx="5" c:formatCode="yyyy&quot;年&quot;m&quot;月&quot;">
                  <c:v>43983</c:v>
                </c:pt>
                <c:pt idx="6" c:formatCode="yyyy&quot;年&quot;m&quot;月&quot;">
                  <c:v>44013</c:v>
                </c:pt>
                <c:pt idx="7" c:formatCode="yyyy&quot;年&quot;m&quot;月&quot;">
                  <c:v>44044</c:v>
                </c:pt>
                <c:pt idx="8" c:formatCode="yyyy&quot;年&quot;m&quot;月&quot;">
                  <c:v>44075</c:v>
                </c:pt>
                <c:pt idx="9" c:formatCode="yyyy&quot;年&quot;m&quot;月&quot;">
                  <c:v>44105</c:v>
                </c:pt>
                <c:pt idx="10" c:formatCode="yyyy&quot;年&quot;m&quot;月&quot;">
                  <c:v>44136</c:v>
                </c:pt>
                <c:pt idx="11" c:formatCode="yyyy&quot;年&quot;m&quot;月&quot;">
                  <c:v>44166</c:v>
                </c:pt>
                <c:pt idx="12" c:formatCode="yyyy&quot;年&quot;m&quot;月&quot;">
                  <c:v>44197</c:v>
                </c:pt>
                <c:pt idx="13" c:formatCode="yyyy&quot;年&quot;m&quot;月&quot;">
                  <c:v>44228</c:v>
                </c:pt>
                <c:pt idx="14" c:formatCode="yyyy&quot;年&quot;m&quot;月&quot;">
                  <c:v>44256</c:v>
                </c:pt>
              </c:numCache>
            </c:numRef>
          </c:cat>
          <c:val>
            <c:numRef>
              <c:f>[硅铁库存与钢招价格.xlsx]硅铁库存!$C$4:$Q$4</c:f>
              <c:numCache>
                <c:formatCode>General</c:formatCode>
                <c:ptCount val="15"/>
                <c:pt idx="0">
                  <c:v>21.07</c:v>
                </c:pt>
                <c:pt idx="1">
                  <c:v>16.82</c:v>
                </c:pt>
                <c:pt idx="2">
                  <c:v>20.56</c:v>
                </c:pt>
                <c:pt idx="3">
                  <c:v>22.68</c:v>
                </c:pt>
                <c:pt idx="4">
                  <c:v>19.75</c:v>
                </c:pt>
                <c:pt idx="5">
                  <c:v>21.5</c:v>
                </c:pt>
                <c:pt idx="6">
                  <c:v>16.38</c:v>
                </c:pt>
                <c:pt idx="7">
                  <c:v>16.94</c:v>
                </c:pt>
                <c:pt idx="8">
                  <c:v>18.07</c:v>
                </c:pt>
                <c:pt idx="9">
                  <c:v>17</c:v>
                </c:pt>
                <c:pt idx="10">
                  <c:v>18.27</c:v>
                </c:pt>
                <c:pt idx="11">
                  <c:v>20.77</c:v>
                </c:pt>
                <c:pt idx="12">
                  <c:v>26.83</c:v>
                </c:pt>
                <c:pt idx="13">
                  <c:v>24.52</c:v>
                </c:pt>
                <c:pt idx="14">
                  <c:v>23.65</c:v>
                </c:pt>
              </c:numCache>
            </c:numRef>
          </c:val>
          <c:smooth val="0"/>
        </c:ser>
        <c:ser>
          <c:idx val="2"/>
          <c:order val="2"/>
          <c:tx>
            <c:strRef>
              <c:f>[硅铁库存与钢招价格.xlsx]硅铁库存!$B$5</c:f>
              <c:strCache>
                <c:ptCount val="1"/>
                <c:pt idx="0">
                  <c:v>华南</c:v>
                </c:pt>
              </c:strCache>
            </c:strRef>
          </c:tx>
          <c:spPr>
            <a:ln w="28575" cap="rnd">
              <a:solidFill>
                <a:srgbClr val="0070C0"/>
              </a:solidFill>
              <a:round/>
            </a:ln>
            <a:effectLst/>
          </c:spPr>
          <c:marker>
            <c:symbol val="none"/>
          </c:marker>
          <c:dLbls>
            <c:delete val="1"/>
          </c:dLbls>
          <c:cat>
            <c:numRef>
              <c:f>[硅铁库存与钢招价格.xlsx]硅铁库存!$C$2:$Q$2</c:f>
              <c:numCache>
                <c:formatCode>yyyy"年"m"月"</c:formatCode>
                <c:ptCount val="15"/>
                <c:pt idx="0" c:formatCode="yyyy&quot;年&quot;m&quot;月&quot;">
                  <c:v>43831</c:v>
                </c:pt>
                <c:pt idx="1" c:formatCode="yyyy&quot;年&quot;m&quot;月&quot;">
                  <c:v>43862</c:v>
                </c:pt>
                <c:pt idx="2" c:formatCode="yyyy&quot;年&quot;m&quot;月&quot;">
                  <c:v>43891</c:v>
                </c:pt>
                <c:pt idx="3" c:formatCode="yyyy&quot;年&quot;m&quot;月&quot;">
                  <c:v>43922</c:v>
                </c:pt>
                <c:pt idx="4" c:formatCode="yyyy&quot;年&quot;m&quot;月&quot;">
                  <c:v>43952</c:v>
                </c:pt>
                <c:pt idx="5" c:formatCode="yyyy&quot;年&quot;m&quot;月&quot;">
                  <c:v>43983</c:v>
                </c:pt>
                <c:pt idx="6" c:formatCode="yyyy&quot;年&quot;m&quot;月&quot;">
                  <c:v>44013</c:v>
                </c:pt>
                <c:pt idx="7" c:formatCode="yyyy&quot;年&quot;m&quot;月&quot;">
                  <c:v>44044</c:v>
                </c:pt>
                <c:pt idx="8" c:formatCode="yyyy&quot;年&quot;m&quot;月&quot;">
                  <c:v>44075</c:v>
                </c:pt>
                <c:pt idx="9" c:formatCode="yyyy&quot;年&quot;m&quot;月&quot;">
                  <c:v>44105</c:v>
                </c:pt>
                <c:pt idx="10" c:formatCode="yyyy&quot;年&quot;m&quot;月&quot;">
                  <c:v>44136</c:v>
                </c:pt>
                <c:pt idx="11" c:formatCode="yyyy&quot;年&quot;m&quot;月&quot;">
                  <c:v>44166</c:v>
                </c:pt>
                <c:pt idx="12" c:formatCode="yyyy&quot;年&quot;m&quot;月&quot;">
                  <c:v>44197</c:v>
                </c:pt>
                <c:pt idx="13" c:formatCode="yyyy&quot;年&quot;m&quot;月&quot;">
                  <c:v>44228</c:v>
                </c:pt>
                <c:pt idx="14" c:formatCode="yyyy&quot;年&quot;m&quot;月&quot;">
                  <c:v>44256</c:v>
                </c:pt>
              </c:numCache>
            </c:numRef>
          </c:cat>
          <c:val>
            <c:numRef>
              <c:f>[硅铁库存与钢招价格.xlsx]硅铁库存!$C$5:$Q$5</c:f>
              <c:numCache>
                <c:formatCode>General</c:formatCode>
                <c:ptCount val="15"/>
                <c:pt idx="0">
                  <c:v>20.91</c:v>
                </c:pt>
                <c:pt idx="1">
                  <c:v>26.82</c:v>
                </c:pt>
                <c:pt idx="2">
                  <c:v>22.5</c:v>
                </c:pt>
                <c:pt idx="3">
                  <c:v>23.5</c:v>
                </c:pt>
                <c:pt idx="4">
                  <c:v>24.13</c:v>
                </c:pt>
                <c:pt idx="5">
                  <c:v>25.625</c:v>
                </c:pt>
                <c:pt idx="6">
                  <c:v>26.11</c:v>
                </c:pt>
                <c:pt idx="7">
                  <c:v>22.33</c:v>
                </c:pt>
                <c:pt idx="8">
                  <c:v>25</c:v>
                </c:pt>
                <c:pt idx="9">
                  <c:v>18.87</c:v>
                </c:pt>
                <c:pt idx="10">
                  <c:v>18.11</c:v>
                </c:pt>
                <c:pt idx="11">
                  <c:v>25.33</c:v>
                </c:pt>
                <c:pt idx="12">
                  <c:v>26.66</c:v>
                </c:pt>
                <c:pt idx="13">
                  <c:v>24.22</c:v>
                </c:pt>
                <c:pt idx="14">
                  <c:v>25.62</c:v>
                </c:pt>
              </c:numCache>
            </c:numRef>
          </c:val>
          <c:smooth val="0"/>
        </c:ser>
        <c:ser>
          <c:idx val="3"/>
          <c:order val="3"/>
          <c:tx>
            <c:strRef>
              <c:f>[硅铁库存与钢招价格.xlsx]硅铁库存!$B$6</c:f>
              <c:strCache>
                <c:ptCount val="1"/>
                <c:pt idx="0">
                  <c:v>全国</c:v>
                </c:pt>
              </c:strCache>
            </c:strRef>
          </c:tx>
          <c:spPr>
            <a:ln w="28575" cap="rnd">
              <a:solidFill>
                <a:srgbClr val="F19272"/>
              </a:solidFill>
              <a:round/>
            </a:ln>
            <a:effectLst/>
          </c:spPr>
          <c:marker>
            <c:symbol val="none"/>
          </c:marker>
          <c:dLbls>
            <c:delete val="1"/>
          </c:dLbls>
          <c:cat>
            <c:numRef>
              <c:f>[硅铁库存与钢招价格.xlsx]硅铁库存!$C$2:$Q$2</c:f>
              <c:numCache>
                <c:formatCode>yyyy"年"m"月"</c:formatCode>
                <c:ptCount val="15"/>
                <c:pt idx="0" c:formatCode="yyyy&quot;年&quot;m&quot;月&quot;">
                  <c:v>43831</c:v>
                </c:pt>
                <c:pt idx="1" c:formatCode="yyyy&quot;年&quot;m&quot;月&quot;">
                  <c:v>43862</c:v>
                </c:pt>
                <c:pt idx="2" c:formatCode="yyyy&quot;年&quot;m&quot;月&quot;">
                  <c:v>43891</c:v>
                </c:pt>
                <c:pt idx="3" c:formatCode="yyyy&quot;年&quot;m&quot;月&quot;">
                  <c:v>43922</c:v>
                </c:pt>
                <c:pt idx="4" c:formatCode="yyyy&quot;年&quot;m&quot;月&quot;">
                  <c:v>43952</c:v>
                </c:pt>
                <c:pt idx="5" c:formatCode="yyyy&quot;年&quot;m&quot;月&quot;">
                  <c:v>43983</c:v>
                </c:pt>
                <c:pt idx="6" c:formatCode="yyyy&quot;年&quot;m&quot;月&quot;">
                  <c:v>44013</c:v>
                </c:pt>
                <c:pt idx="7" c:formatCode="yyyy&quot;年&quot;m&quot;月&quot;">
                  <c:v>44044</c:v>
                </c:pt>
                <c:pt idx="8" c:formatCode="yyyy&quot;年&quot;m&quot;月&quot;">
                  <c:v>44075</c:v>
                </c:pt>
                <c:pt idx="9" c:formatCode="yyyy&quot;年&quot;m&quot;月&quot;">
                  <c:v>44105</c:v>
                </c:pt>
                <c:pt idx="10" c:formatCode="yyyy&quot;年&quot;m&quot;月&quot;">
                  <c:v>44136</c:v>
                </c:pt>
                <c:pt idx="11" c:formatCode="yyyy&quot;年&quot;m&quot;月&quot;">
                  <c:v>44166</c:v>
                </c:pt>
                <c:pt idx="12" c:formatCode="yyyy&quot;年&quot;m&quot;月&quot;">
                  <c:v>44197</c:v>
                </c:pt>
                <c:pt idx="13" c:formatCode="yyyy&quot;年&quot;m&quot;月&quot;">
                  <c:v>44228</c:v>
                </c:pt>
                <c:pt idx="14" c:formatCode="yyyy&quot;年&quot;m&quot;月&quot;">
                  <c:v>44256</c:v>
                </c:pt>
              </c:numCache>
            </c:numRef>
          </c:cat>
          <c:val>
            <c:numRef>
              <c:f>[硅铁库存与钢招价格.xlsx]硅铁库存!$C$6:$Q$6</c:f>
              <c:numCache>
                <c:formatCode>General</c:formatCode>
                <c:ptCount val="15"/>
                <c:pt idx="0">
                  <c:v>21.27</c:v>
                </c:pt>
                <c:pt idx="1">
                  <c:v>20.44</c:v>
                </c:pt>
                <c:pt idx="2">
                  <c:v>21.09</c:v>
                </c:pt>
                <c:pt idx="3">
                  <c:v>21.2</c:v>
                </c:pt>
                <c:pt idx="4">
                  <c:v>18.81</c:v>
                </c:pt>
                <c:pt idx="5">
                  <c:v>20.95</c:v>
                </c:pt>
                <c:pt idx="6">
                  <c:v>18.64</c:v>
                </c:pt>
                <c:pt idx="7">
                  <c:v>17.68</c:v>
                </c:pt>
                <c:pt idx="8">
                  <c:v>19</c:v>
                </c:pt>
                <c:pt idx="9">
                  <c:v>17.86</c:v>
                </c:pt>
                <c:pt idx="10">
                  <c:v>17.88</c:v>
                </c:pt>
                <c:pt idx="11">
                  <c:v>20.48</c:v>
                </c:pt>
                <c:pt idx="12">
                  <c:v>24.63</c:v>
                </c:pt>
                <c:pt idx="13">
                  <c:v>23.86</c:v>
                </c:pt>
                <c:pt idx="14">
                  <c:v>24.04</c:v>
                </c:pt>
              </c:numCache>
            </c:numRef>
          </c:val>
          <c:smooth val="0"/>
        </c:ser>
        <c:dLbls>
          <c:showLegendKey val="0"/>
          <c:showVal val="0"/>
          <c:showCatName val="0"/>
          <c:showSerName val="0"/>
          <c:showPercent val="0"/>
          <c:showBubbleSize val="0"/>
        </c:dLbls>
        <c:marker val="0"/>
        <c:smooth val="0"/>
        <c:axId val="247343352"/>
        <c:axId val="764889065"/>
      </c:lineChart>
      <c:dateAx>
        <c:axId val="24734335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0" spcFirstLastPara="0" vertOverflow="ellipsis" vert="horz" wrap="square" anchor="ctr" anchorCtr="1" forceAA="0"/>
          <a:lstStyle/>
          <a:p>
            <a:pPr>
              <a:defRPr lang="zh-CN" sz="900" b="0" i="0" u="none" strike="noStrike" kern="1200" baseline="0">
                <a:solidFill>
                  <a:schemeClr val="tx1">
                    <a:lumMod val="65000"/>
                    <a:lumOff val="35000"/>
                  </a:schemeClr>
                </a:solidFill>
                <a:latin typeface="+mn-lt"/>
                <a:ea typeface="+mn-ea"/>
                <a:cs typeface="+mn-cs"/>
              </a:defRPr>
            </a:pPr>
          </a:p>
        </c:txPr>
        <c:crossAx val="764889065"/>
        <c:crosses val="autoZero"/>
        <c:auto val="1"/>
        <c:lblOffset val="100"/>
        <c:baseTimeUnit val="months"/>
      </c:dateAx>
      <c:valAx>
        <c:axId val="764889065"/>
        <c:scaling>
          <c:orientation val="minMax"/>
          <c:min val="1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247343352"/>
        <c:crosses val="autoZero"/>
        <c:crossBetween val="between"/>
      </c:valAx>
      <c:spPr>
        <a:noFill/>
        <a:ln>
          <a:noFill/>
        </a:ln>
        <a:effectLst/>
      </c:spPr>
    </c:plotArea>
    <c:legend>
      <c:legendPos val="b"/>
      <c:layout>
        <c:manualLayout>
          <c:xMode val="edge"/>
          <c:yMode val="edge"/>
          <c:x val="0.345719350531452"/>
          <c:y val="0.946031097468575"/>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0.747113464710478</cdr:x>
      <cdr:y>0.943788710996845</cdr:y>
    </cdr:from>
    <cdr:to>
      <cdr:x>0.982811007899991</cdr:x>
      <cdr:y>0.992871333411242</cdr:y>
    </cdr:to>
    <cdr:sp>
      <cdr:nvSpPr>
        <cdr:cNvPr id="2" name="矩形 1"/>
        <cdr:cNvSpPr/>
      </cdr:nvSpPr>
      <cdr:spPr xmlns:a="http://schemas.openxmlformats.org/drawingml/2006/main">
        <a:xfrm xmlns:a="http://schemas.openxmlformats.org/drawingml/2006/main">
          <a:off x="5464810" y="5128260"/>
          <a:ext cx="1724025" cy="266700"/>
        </a:xfrm>
        <a:prstGeom xmlns:a="http://schemas.openxmlformats.org/drawingml/2006/main" prst="rect">
          <a:avLst/>
        </a:prstGeom>
      </cdr:spPr>
      <cdr:txBody xmlns:a="http://schemas.openxmlformats.org/drawingml/2006/main">
        <a:bodyPr vertOverflow="clip" horzOverflow="clip" vert="horz" wrap="square" lIns="45720" tIns="45720" rIns="45720" bIns="45720" rtlCol="0" anchor="t" anchorCtr="0">
          <a:normAutofit/>
        </a:bodyPr>
        <a:p>
          <a:r>
            <a:rPr lang="zh-CN" altLang="en-US"/>
            <a:t>数据来源：我的钢铁</a:t>
          </a:r>
          <a:endParaRPr lang="zh-CN" alt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671E8F-9B2B-491C-BF18-E33909BE8334}"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1C2023-A398-416E-AC65-CBA0D090EB2B}"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91C0ED-1C8B-4FF3-91A6-E652895D463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6ED419-5B3F-423C-8358-46E41EBE13C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slow" advTm="0">
    <p:pul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标题和内容">
    <p:bg>
      <p:bgPr>
        <a:gradFill>
          <a:gsLst>
            <a:gs pos="0">
              <a:srgbClr val="FFFFFF"/>
            </a:gs>
            <a:gs pos="100000">
              <a:srgbClr val="FFFFFF"/>
            </a:gs>
            <a:gs pos="0">
              <a:srgbClr val="FFFFFF"/>
            </a:gs>
          </a:gsLst>
          <a:lin ang="5400000" scaled="1"/>
        </a:gradFill>
        <a:effectLst/>
      </p:bgPr>
    </p:bg>
    <p:spTree>
      <p:nvGrpSpPr>
        <p:cNvPr id="1" name=""/>
        <p:cNvGrpSpPr/>
        <p:nvPr/>
      </p:nvGrpSpPr>
      <p:grpSpPr>
        <a:xfrm>
          <a:off x="0" y="0"/>
          <a:ext cx="0" cy="0"/>
          <a:chOff x="0" y="0"/>
          <a:chExt cx="0" cy="0"/>
        </a:xfrm>
      </p:grpSpPr>
    </p:spTree>
  </p:cSld>
  <p:clrMapOvr>
    <a:masterClrMapping/>
  </p:clrMapOvr>
  <p:transition spd="slow" advTm="0">
    <p:pul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标题和内容">
    <p:bg>
      <p:bgPr>
        <a:gradFill>
          <a:gsLst>
            <a:gs pos="0">
              <a:srgbClr val="FFFFFF"/>
            </a:gs>
            <a:gs pos="100000">
              <a:srgbClr val="FFFFFF"/>
            </a:gs>
            <a:gs pos="0">
              <a:srgbClr val="FFFFFF"/>
            </a:gs>
          </a:gsLst>
          <a:lin ang="5400000" scaled="1"/>
        </a:gradFill>
        <a:effectLst/>
      </p:bgPr>
    </p:bg>
    <p:spTree>
      <p:nvGrpSpPr>
        <p:cNvPr id="1" name=""/>
        <p:cNvGrpSpPr/>
        <p:nvPr/>
      </p:nvGrpSpPr>
      <p:grpSpPr>
        <a:xfrm>
          <a:off x="0" y="0"/>
          <a:ext cx="0" cy="0"/>
          <a:chOff x="0" y="0"/>
          <a:chExt cx="0" cy="0"/>
        </a:xfrm>
      </p:grpSpPr>
    </p:spTree>
  </p:cSld>
  <p:clrMapOvr>
    <a:masterClrMapping/>
  </p:clrMapOvr>
  <p:transition spd="slow" advTm="0">
    <p:pull/>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和内容">
    <p:bg>
      <p:bgPr>
        <a:gradFill>
          <a:gsLst>
            <a:gs pos="0">
              <a:srgbClr val="FFFFFF"/>
            </a:gs>
            <a:gs pos="100000">
              <a:srgbClr val="FFFFFF"/>
            </a:gs>
            <a:gs pos="0">
              <a:srgbClr val="FFFFFF"/>
            </a:gs>
          </a:gsLst>
          <a:lin ang="5400000" scaled="1"/>
        </a:gradFill>
        <a:effectLst/>
      </p:bgPr>
    </p:bg>
    <p:spTree>
      <p:nvGrpSpPr>
        <p:cNvPr id="1" name=""/>
        <p:cNvGrpSpPr/>
        <p:nvPr/>
      </p:nvGrpSpPr>
      <p:grpSpPr>
        <a:xfrm>
          <a:off x="0" y="0"/>
          <a:ext cx="0" cy="0"/>
          <a:chOff x="0" y="0"/>
          <a:chExt cx="0" cy="0"/>
        </a:xfrm>
      </p:grpSpPr>
    </p:spTree>
  </p:cSld>
  <p:clrMapOvr>
    <a:masterClrMapping/>
  </p:clrMapOvr>
  <p:transition spd="slow" advTm="0">
    <p:pull/>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7" name="文本框 6"/>
          <p:cNvSpPr txBox="1"/>
          <p:nvPr userDrawn="1"/>
        </p:nvSpPr>
        <p:spPr>
          <a:xfrm>
            <a:off x="3238500" y="2228850"/>
            <a:ext cx="2667000" cy="196208"/>
          </a:xfrm>
          <a:prstGeom prst="rect">
            <a:avLst/>
          </a:prstGeom>
          <a:noFill/>
        </p:spPr>
        <p:txBody>
          <a:bodyPr wrap="square" rtlCol="0">
            <a:spAutoFit/>
          </a:bodyPr>
          <a:lstStyle/>
          <a:p>
            <a:r>
              <a:rPr lang="zh-CN" altLang="en-US" sz="225" dirty="0">
                <a:solidFill>
                  <a:schemeClr val="bg1"/>
                </a:solidFill>
                <a:latin typeface="微软雅黑" panose="020B0503020204020204" charset="-122"/>
                <a:ea typeface="微软雅黑" panose="020B0503020204020204" charset="-122"/>
                <a:sym typeface="+mn-ea"/>
              </a:rPr>
              <a:t>感谢您下载包图网平台上提供的</a:t>
            </a:r>
            <a:r>
              <a:rPr lang="en-US" altLang="zh-CN" sz="225" dirty="0">
                <a:solidFill>
                  <a:schemeClr val="bg1"/>
                </a:solidFill>
                <a:latin typeface="微软雅黑" panose="020B0503020204020204" charset="-122"/>
                <a:ea typeface="微软雅黑" panose="020B0503020204020204" charset="-122"/>
                <a:sym typeface="+mn-ea"/>
              </a:rPr>
              <a:t>PPT</a:t>
            </a:r>
            <a:r>
              <a:rPr lang="zh-CN" altLang="en-US" sz="225" dirty="0">
                <a:solidFill>
                  <a:schemeClr val="bg1"/>
                </a:solidFill>
                <a:latin typeface="微软雅黑" panose="020B0503020204020204" charset="-122"/>
                <a:ea typeface="微软雅黑" panose="020B0503020204020204" charset="-122"/>
                <a:sym typeface="+mn-ea"/>
              </a:rPr>
              <a:t>作品，为了您和包图网以及原创作者的利益，请勿复制、传播、销售，否则将承担法律责任！包图网将对作品进行维权，按照传播下载次数进行十倍的索取赔偿！</a:t>
            </a:r>
            <a:endParaRPr lang="zh-CN" altLang="en-US" sz="225" dirty="0">
              <a:solidFill>
                <a:schemeClr val="bg1"/>
              </a:solidFill>
              <a:latin typeface="微软雅黑" panose="020B0503020204020204" charset="-122"/>
              <a:ea typeface="微软雅黑" panose="020B0503020204020204" charset="-122"/>
              <a:sym typeface="+mn-ea"/>
            </a:endParaRPr>
          </a:p>
          <a:p>
            <a:r>
              <a:rPr lang="en-US" altLang="zh-CN" sz="450" dirty="0">
                <a:solidFill>
                  <a:schemeClr val="bg1"/>
                </a:solidFill>
                <a:latin typeface="微软雅黑" panose="020B0503020204020204" charset="-122"/>
                <a:ea typeface="微软雅黑" panose="020B0503020204020204" charset="-122"/>
                <a:sym typeface="+mn-ea"/>
              </a:rPr>
              <a:t>ibaotu.com</a:t>
            </a:r>
            <a:endParaRPr lang="en-US" altLang="zh-CN" sz="450" dirty="0">
              <a:solidFill>
                <a:schemeClr val="bg1"/>
              </a:solidFill>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C3FCDB0-F503-47F8-9F54-E1C9EFB6B37B}"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3F9B3A8-E0B9-43B3-BEF5-43336FBA320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2" Type="http://schemas.openxmlformats.org/officeDocument/2006/relationships/slideLayout" Target="../slideLayouts/slideLayout7.xml"/><Relationship Id="rId21" Type="http://schemas.openxmlformats.org/officeDocument/2006/relationships/tags" Target="../tags/tag20.xml"/><Relationship Id="rId20" Type="http://schemas.openxmlformats.org/officeDocument/2006/relationships/image" Target="../media/image8.jpeg"/><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image" Target="../media/image8.jpeg"/><Relationship Id="rId22" Type="http://schemas.openxmlformats.org/officeDocument/2006/relationships/slideLayout" Target="../slideLayouts/slideLayout7.xml"/><Relationship Id="rId21" Type="http://schemas.openxmlformats.org/officeDocument/2006/relationships/tags" Target="../tags/tag40.xml"/><Relationship Id="rId20" Type="http://schemas.openxmlformats.org/officeDocument/2006/relationships/tags" Target="../tags/tag39.xml"/><Relationship Id="rId2" Type="http://schemas.openxmlformats.org/officeDocument/2006/relationships/tags" Target="../tags/tag22.xml"/><Relationship Id="rId19" Type="http://schemas.openxmlformats.org/officeDocument/2006/relationships/tags" Target="../tags/tag38.xml"/><Relationship Id="rId18" Type="http://schemas.openxmlformats.org/officeDocument/2006/relationships/tags" Target="../tags/tag37.xml"/><Relationship Id="rId17" Type="http://schemas.openxmlformats.org/officeDocument/2006/relationships/tags" Target="../tags/tag36.xml"/><Relationship Id="rId16" Type="http://schemas.openxmlformats.org/officeDocument/2006/relationships/tags" Target="../tags/tag35.xml"/><Relationship Id="rId15" Type="http://schemas.openxmlformats.org/officeDocument/2006/relationships/tags" Target="../tags/tag34.xml"/><Relationship Id="rId14" Type="http://schemas.openxmlformats.org/officeDocument/2006/relationships/tags" Target="../tags/tag33.xml"/><Relationship Id="rId13" Type="http://schemas.openxmlformats.org/officeDocument/2006/relationships/tags" Target="../tags/tag32.xml"/><Relationship Id="rId12" Type="http://schemas.openxmlformats.org/officeDocument/2006/relationships/tags" Target="../tags/tag31.xml"/><Relationship Id="rId11" Type="http://schemas.openxmlformats.org/officeDocument/2006/relationships/tags" Target="../tags/tag30.xml"/><Relationship Id="rId10" Type="http://schemas.openxmlformats.org/officeDocument/2006/relationships/tags" Target="../tags/tag29.xml"/><Relationship Id="rId1" Type="http://schemas.openxmlformats.org/officeDocument/2006/relationships/tags" Target="../tags/tag21.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tags" Target="../tags/tag4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41.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8.jpeg"/><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6.xml"/><Relationship Id="rId2" Type="http://schemas.openxmlformats.org/officeDocument/2006/relationships/image" Target="../media/image12.jpeg"/><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49.xml"/><Relationship Id="rId2" Type="http://schemas.openxmlformats.org/officeDocument/2006/relationships/image" Target="../media/image14.jpeg"/><Relationship Id="rId1" Type="http://schemas.openxmlformats.org/officeDocument/2006/relationships/tags" Target="../tags/tag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tags" Target="../tags/tag5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chart" Target="../charts/chart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chart" Target="../charts/chart3.xml"/><Relationship Id="rId1"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图片 68" descr="C:\Users\DELL\Desktop\素材\微信图片_20201208170350.jpg微信图片_20201208170350"/>
          <p:cNvPicPr>
            <a:picLocks noChangeAspect="1"/>
          </p:cNvPicPr>
          <p:nvPr/>
        </p:nvPicPr>
        <p:blipFill>
          <a:blip r:embed="rId1"/>
          <a:srcRect/>
          <a:stretch>
            <a:fillRect/>
          </a:stretch>
        </p:blipFill>
        <p:spPr>
          <a:xfrm>
            <a:off x="0" y="614680"/>
            <a:ext cx="5219065" cy="3914775"/>
          </a:xfrm>
          <a:prstGeom prst="rect">
            <a:avLst/>
          </a:prstGeom>
          <a:noFill/>
          <a:ln w="9525">
            <a:noFill/>
          </a:ln>
        </p:spPr>
      </p:pic>
      <p:sp>
        <p:nvSpPr>
          <p:cNvPr id="9" name="任意多边形: 形状 48"/>
          <p:cNvSpPr/>
          <p:nvPr/>
        </p:nvSpPr>
        <p:spPr>
          <a:xfrm flipH="1">
            <a:off x="2488899" y="0"/>
            <a:ext cx="6655102" cy="5143500"/>
          </a:xfrm>
          <a:custGeom>
            <a:avLst/>
            <a:gdLst>
              <a:gd name="connsiteX0" fmla="*/ 4951872 w 8873469"/>
              <a:gd name="connsiteY0" fmla="*/ 6858000 h 6858000"/>
              <a:gd name="connsiteX1" fmla="*/ 0 w 8873469"/>
              <a:gd name="connsiteY1" fmla="*/ 6858000 h 6858000"/>
              <a:gd name="connsiteX2" fmla="*/ 0 w 8873469"/>
              <a:gd name="connsiteY2" fmla="*/ 9 h 6858000"/>
              <a:gd name="connsiteX3" fmla="*/ 4951872 w 8873469"/>
              <a:gd name="connsiteY3" fmla="*/ 9 h 6858000"/>
              <a:gd name="connsiteX4" fmla="*/ 4951872 w 8873469"/>
              <a:gd name="connsiteY4" fmla="*/ 0 h 6858000"/>
              <a:gd name="connsiteX5" fmla="*/ 8873469 w 8873469"/>
              <a:gd name="connsiteY5" fmla="*/ 0 h 6858000"/>
              <a:gd name="connsiteX6" fmla="*/ 4951872 w 8873469"/>
              <a:gd name="connsiteY6" fmla="*/ 68337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73469" h="6858000">
                <a:moveTo>
                  <a:pt x="4951872" y="6858000"/>
                </a:moveTo>
                <a:lnTo>
                  <a:pt x="0" y="6858000"/>
                </a:lnTo>
                <a:lnTo>
                  <a:pt x="0" y="9"/>
                </a:lnTo>
                <a:lnTo>
                  <a:pt x="4951872" y="9"/>
                </a:lnTo>
                <a:lnTo>
                  <a:pt x="4951872" y="0"/>
                </a:lnTo>
                <a:lnTo>
                  <a:pt x="8873469" y="0"/>
                </a:lnTo>
                <a:lnTo>
                  <a:pt x="4951872" y="683379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13" name="文本框 12"/>
          <p:cNvSpPr txBox="1"/>
          <p:nvPr/>
        </p:nvSpPr>
        <p:spPr>
          <a:xfrm>
            <a:off x="2770505" y="1287780"/>
            <a:ext cx="6129655" cy="1610995"/>
          </a:xfrm>
          <a:prstGeom prst="rect">
            <a:avLst/>
          </a:prstGeom>
          <a:noFill/>
        </p:spPr>
        <p:txBody>
          <a:bodyPr wrap="square" rtlCol="0">
            <a:spAutoFit/>
            <a:scene3d>
              <a:camera prst="orthographicFront"/>
              <a:lightRig rig="threePt" dir="t"/>
            </a:scene3d>
            <a:sp3d contourW="12700"/>
          </a:bodyPr>
          <a:lstStyle/>
          <a:p>
            <a:pPr algn="r">
              <a:lnSpc>
                <a:spcPct val="130000"/>
              </a:lnSpc>
              <a:spcBef>
                <a:spcPts val="0"/>
              </a:spcBef>
              <a:spcAft>
                <a:spcPts val="0"/>
              </a:spcAft>
            </a:pPr>
            <a:r>
              <a:rPr lang="zh-CN" sz="4400" dirty="0" smtClean="0">
                <a:solidFill>
                  <a:schemeClr val="bg1"/>
                </a:solidFill>
                <a:latin typeface="方正大黑体_GBK" panose="02010600010101010101" charset="-122"/>
                <a:ea typeface="方正大黑体_GBK" panose="02010600010101010101" charset="-122"/>
              </a:rPr>
              <a:t>政策频出</a:t>
            </a:r>
            <a:r>
              <a:rPr lang="en-US" altLang="zh-CN" sz="4400" dirty="0" smtClean="0">
                <a:solidFill>
                  <a:schemeClr val="bg1"/>
                </a:solidFill>
                <a:latin typeface="方正大黑体_GBK" panose="02010600010101010101" charset="-122"/>
                <a:ea typeface="方正大黑体_GBK" panose="02010600010101010101" charset="-122"/>
              </a:rPr>
              <a:t>·</a:t>
            </a:r>
            <a:r>
              <a:rPr lang="zh-CN" altLang="en-US" sz="4400" dirty="0" smtClean="0">
                <a:solidFill>
                  <a:schemeClr val="bg1"/>
                </a:solidFill>
                <a:latin typeface="方正大黑体_GBK" panose="02010600010101010101" charset="-122"/>
                <a:ea typeface="方正大黑体_GBK" panose="02010600010101010101" charset="-122"/>
              </a:rPr>
              <a:t>格局更迭</a:t>
            </a:r>
            <a:endParaRPr sz="4000" dirty="0" smtClean="0">
              <a:solidFill>
                <a:schemeClr val="bg1"/>
              </a:solidFill>
              <a:latin typeface="方正大黑体_GBK" panose="02010600010101010101" charset="-122"/>
              <a:ea typeface="方正大黑体_GBK" panose="02010600010101010101" charset="-122"/>
            </a:endParaRPr>
          </a:p>
          <a:p>
            <a:pPr algn="r">
              <a:lnSpc>
                <a:spcPct val="130000"/>
              </a:lnSpc>
              <a:spcBef>
                <a:spcPts val="0"/>
              </a:spcBef>
              <a:spcAft>
                <a:spcPts val="0"/>
              </a:spcAft>
            </a:pPr>
            <a:r>
              <a:rPr sz="3200" dirty="0" smtClean="0">
                <a:solidFill>
                  <a:schemeClr val="bg1"/>
                </a:solidFill>
                <a:latin typeface="方正大黑体_GBK" panose="02010600010101010101" charset="-122"/>
                <a:ea typeface="方正大黑体_GBK" panose="02010600010101010101" charset="-122"/>
              </a:rPr>
              <a:t>当前形势下硅铁市场分析</a:t>
            </a:r>
            <a:endParaRPr sz="3200" dirty="0" smtClean="0">
              <a:solidFill>
                <a:schemeClr val="bg1"/>
              </a:solidFill>
              <a:latin typeface="方正大黑体_GBK" panose="02010600010101010101" charset="-122"/>
              <a:ea typeface="方正大黑体_GBK" panose="02010600010101010101" charset="-122"/>
            </a:endParaRPr>
          </a:p>
        </p:txBody>
      </p:sp>
      <p:sp>
        <p:nvSpPr>
          <p:cNvPr id="14" name="矩形 13"/>
          <p:cNvSpPr/>
          <p:nvPr/>
        </p:nvSpPr>
        <p:spPr>
          <a:xfrm>
            <a:off x="4119880" y="2395855"/>
            <a:ext cx="4780280" cy="865505"/>
          </a:xfrm>
          <a:prstGeom prst="rect">
            <a:avLst/>
          </a:prstGeom>
        </p:spPr>
        <p:txBody>
          <a:bodyPr wrap="square">
            <a:spAutoFit/>
          </a:bodyPr>
          <a:lstStyle/>
          <a:p>
            <a:pPr algn="r">
              <a:lnSpc>
                <a:spcPct val="140000"/>
              </a:lnSpc>
            </a:pPr>
            <a:r>
              <a:rPr lang="en-US" altLang="zh-CN" dirty="0" smtClean="0">
                <a:solidFill>
                  <a:schemeClr val="bg1"/>
                </a:solidFill>
                <a:latin typeface="Adobe Garamond Pro" panose="02020502060506020403" pitchFamily="18" charset="0"/>
                <a:ea typeface="DotumChe" panose="020B0609000101010101" pitchFamily="49" charset="-127"/>
                <a:cs typeface="+mn-ea"/>
              </a:rPr>
              <a:t> </a:t>
            </a:r>
            <a:endParaRPr lang="en-US" altLang="zh-CN" dirty="0" smtClean="0">
              <a:solidFill>
                <a:schemeClr val="bg1"/>
              </a:solidFill>
              <a:latin typeface="Adobe Garamond Pro" panose="02020502060506020403" pitchFamily="18" charset="0"/>
              <a:ea typeface="DotumChe" panose="020B0609000101010101" pitchFamily="49" charset="-127"/>
              <a:cs typeface="+mn-ea"/>
            </a:endParaRPr>
          </a:p>
          <a:p>
            <a:pPr algn="r">
              <a:lnSpc>
                <a:spcPct val="140000"/>
              </a:lnSpc>
            </a:pPr>
            <a:r>
              <a:rPr lang="en-US" altLang="zh-CN" dirty="0" smtClean="0">
                <a:solidFill>
                  <a:schemeClr val="bg1"/>
                </a:solidFill>
                <a:latin typeface="方正大黑体_GBK" panose="02010600010101010101" charset="-122"/>
                <a:ea typeface="方正大黑体_GBK" panose="02010600010101010101" charset="-122"/>
                <a:cs typeface="+mn-ea"/>
              </a:rPr>
              <a:t>Horizon Ferrosilicon Analysis Report</a:t>
            </a:r>
            <a:endParaRPr lang="en-US" altLang="zh-CN" dirty="0" smtClean="0">
              <a:solidFill>
                <a:schemeClr val="bg1"/>
              </a:solidFill>
              <a:latin typeface="方正大黑体_GBK" panose="02010600010101010101" charset="-122"/>
              <a:ea typeface="方正大黑体_GBK" panose="02010600010101010101" charset="-122"/>
              <a:cs typeface="+mn-ea"/>
            </a:endParaRPr>
          </a:p>
        </p:txBody>
      </p:sp>
      <p:sp>
        <p:nvSpPr>
          <p:cNvPr id="15" name="圆角矩形 14"/>
          <p:cNvSpPr/>
          <p:nvPr/>
        </p:nvSpPr>
        <p:spPr>
          <a:xfrm>
            <a:off x="5844463" y="3449503"/>
            <a:ext cx="1313912" cy="275134"/>
          </a:xfrm>
          <a:prstGeom prst="roundRect">
            <a:avLst>
              <a:gd name="adj" fmla="val 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n w="6350">
                  <a:noFill/>
                </a:ln>
                <a:solidFill>
                  <a:schemeClr val="accent1"/>
                </a:solidFill>
                <a:latin typeface="方正大黑体_GBK" panose="02010600010101010101" charset="-122"/>
                <a:ea typeface="方正大黑体_GBK" panose="02010600010101010101" charset="-122"/>
              </a:rPr>
              <a:t>压缩钢产</a:t>
            </a:r>
            <a:endParaRPr lang="zh-CN" altLang="en-US" dirty="0">
              <a:ln w="6350">
                <a:noFill/>
              </a:ln>
              <a:solidFill>
                <a:schemeClr val="accent1"/>
              </a:solidFill>
              <a:latin typeface="方正大黑体_GBK" panose="02010600010101010101" charset="-122"/>
              <a:ea typeface="方正大黑体_GBK" panose="02010600010101010101" charset="-122"/>
            </a:endParaRPr>
          </a:p>
        </p:txBody>
      </p:sp>
      <p:sp>
        <p:nvSpPr>
          <p:cNvPr id="17" name="圆角矩形 16"/>
          <p:cNvSpPr/>
          <p:nvPr/>
        </p:nvSpPr>
        <p:spPr>
          <a:xfrm>
            <a:off x="7434801" y="3449503"/>
            <a:ext cx="1313912" cy="275134"/>
          </a:xfrm>
          <a:prstGeom prst="roundRect">
            <a:avLst>
              <a:gd name="adj" fmla="val 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n w="6350">
                  <a:noFill/>
                </a:ln>
                <a:solidFill>
                  <a:schemeClr val="accent1"/>
                </a:solidFill>
                <a:latin typeface="方正大黑体_GBK" panose="02010600010101010101" charset="-122"/>
                <a:ea typeface="方正大黑体_GBK" panose="02010600010101010101" charset="-122"/>
              </a:rPr>
              <a:t>碳中和</a:t>
            </a:r>
            <a:endParaRPr lang="zh-CN" altLang="en-US" dirty="0">
              <a:ln w="6350">
                <a:noFill/>
              </a:ln>
              <a:solidFill>
                <a:schemeClr val="accent1"/>
              </a:solidFill>
              <a:latin typeface="方正大黑体_GBK" panose="02010600010101010101" charset="-122"/>
              <a:ea typeface="方正大黑体_GBK" panose="02010600010101010101" charset="-122"/>
            </a:endParaRPr>
          </a:p>
        </p:txBody>
      </p:sp>
      <p:grpSp>
        <p:nvGrpSpPr>
          <p:cNvPr id="2" name="组合 4"/>
          <p:cNvGrpSpPr/>
          <p:nvPr/>
        </p:nvGrpSpPr>
        <p:grpSpPr>
          <a:xfrm>
            <a:off x="7497763" y="143193"/>
            <a:ext cx="1490662" cy="1214437"/>
            <a:chOff x="6911" y="5760"/>
            <a:chExt cx="1708" cy="1543"/>
          </a:xfrm>
        </p:grpSpPr>
        <p:pic>
          <p:nvPicPr>
            <p:cNvPr id="4" name="图片 2" descr="微信图片_20200923085220"/>
            <p:cNvPicPr>
              <a:picLocks noChangeAspect="1"/>
            </p:cNvPicPr>
            <p:nvPr/>
          </p:nvPicPr>
          <p:blipFill>
            <a:blip r:embed="rId2"/>
            <a:srcRect/>
            <a:stretch>
              <a:fillRect/>
            </a:stretch>
          </p:blipFill>
          <p:spPr>
            <a:xfrm>
              <a:off x="6911" y="5760"/>
              <a:ext cx="1597" cy="982"/>
            </a:xfrm>
            <a:prstGeom prst="rect">
              <a:avLst/>
            </a:prstGeom>
            <a:noFill/>
            <a:ln w="9525">
              <a:noFill/>
            </a:ln>
          </p:spPr>
        </p:pic>
        <p:sp>
          <p:nvSpPr>
            <p:cNvPr id="5" name="文本框 9"/>
            <p:cNvSpPr txBox="1"/>
            <p:nvPr/>
          </p:nvSpPr>
          <p:spPr>
            <a:xfrm>
              <a:off x="7022" y="6640"/>
              <a:ext cx="1597" cy="663"/>
            </a:xfrm>
            <a:prstGeom prst="rect">
              <a:avLst/>
            </a:prstGeom>
            <a:noFill/>
            <a:ln w="9525">
              <a:noFill/>
            </a:ln>
          </p:spPr>
          <p:txBody>
            <a:bodyPr wrap="square" anchor="t">
              <a:spAutoFit/>
            </a:bodyPr>
            <a:p>
              <a:r>
                <a:rPr lang="zh-CN" altLang="en-US" sz="2800" b="1" dirty="0">
                  <a:solidFill>
                    <a:srgbClr val="DBB76C"/>
                  </a:solidFill>
                  <a:latin typeface="宋体" panose="02010600030101010101" pitchFamily="2" charset="-122"/>
                  <a:ea typeface="宋体" panose="02010600030101010101" pitchFamily="2" charset="-122"/>
                </a:rPr>
                <a:t>浩瑞森</a:t>
              </a:r>
              <a:endParaRPr lang="zh-CN" altLang="en-US" sz="2800" b="1" dirty="0">
                <a:solidFill>
                  <a:srgbClr val="DBB76C"/>
                </a:solidFill>
                <a:latin typeface="宋体" panose="02010600030101010101" pitchFamily="2" charset="-122"/>
                <a:ea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custDataLst>
              <p:tags r:id="rId1"/>
            </p:custDataLst>
          </p:nvPr>
        </p:nvSpPr>
        <p:spPr>
          <a:xfrm>
            <a:off x="129483" y="733518"/>
            <a:ext cx="2285937" cy="3470360"/>
          </a:xfrm>
          <a:prstGeom prst="rect">
            <a:avLst/>
          </a:prstGeom>
          <a:solidFill>
            <a:srgbClr val="1F74AD">
              <a:lumMod val="20000"/>
              <a:lumOff val="80000"/>
            </a:srgbClr>
          </a:solidFill>
          <a:ln w="12700" cap="flat" cmpd="sng" algn="ctr">
            <a:noFill/>
            <a:prstDash val="solid"/>
            <a:miter lim="800000"/>
          </a:ln>
          <a:effectLst/>
        </p:spPr>
        <p:txBody>
          <a:bodyPr anchor="ctr"/>
          <a:p>
            <a:pPr algn="ctr">
              <a:lnSpc>
                <a:spcPct val="130000"/>
              </a:lnSpc>
            </a:pPr>
            <a:endParaRPr sz="1350">
              <a:latin typeface="微软雅黑" panose="020B0503020204020204" charset="-122"/>
              <a:ea typeface="微软雅黑" panose="020B0503020204020204" charset="-122"/>
            </a:endParaRPr>
          </a:p>
        </p:txBody>
      </p:sp>
      <p:cxnSp>
        <p:nvCxnSpPr>
          <p:cNvPr id="58" name="直接连接符 57"/>
          <p:cNvCxnSpPr/>
          <p:nvPr>
            <p:custDataLst>
              <p:tags r:id="rId2"/>
            </p:custDataLst>
          </p:nvPr>
        </p:nvCxnSpPr>
        <p:spPr>
          <a:xfrm>
            <a:off x="4512665" y="1323684"/>
            <a:ext cx="0" cy="2439905"/>
          </a:xfrm>
          <a:prstGeom prst="line">
            <a:avLst/>
          </a:prstGeom>
          <a:noFill/>
          <a:ln w="3175" cap="rnd" cmpd="sng" algn="ctr">
            <a:solidFill>
              <a:sysClr val="window" lastClr="FFFFFF">
                <a:lumMod val="85000"/>
              </a:sysClr>
            </a:solidFill>
            <a:prstDash val="solid"/>
            <a:round/>
            <a:headEnd type="none"/>
            <a:tailEnd type="none" w="med" len="med"/>
          </a:ln>
          <a:effectLst/>
        </p:spPr>
      </p:cxnSp>
      <p:sp>
        <p:nvSpPr>
          <p:cNvPr id="6" name="椭圆 5"/>
          <p:cNvSpPr/>
          <p:nvPr>
            <p:custDataLst>
              <p:tags r:id="rId3"/>
            </p:custDataLst>
          </p:nvPr>
        </p:nvSpPr>
        <p:spPr>
          <a:xfrm>
            <a:off x="4410759" y="1212337"/>
            <a:ext cx="203813" cy="203813"/>
          </a:xfrm>
          <a:prstGeom prst="ellipse">
            <a:avLst/>
          </a:prstGeom>
          <a:solidFill>
            <a:srgbClr val="E7E6E6"/>
          </a:solidFill>
          <a:ln w="12700" cap="flat" cmpd="sng" algn="ctr">
            <a:solidFill>
              <a:srgbClr val="1F74AD"/>
            </a:solidFill>
            <a:prstDash val="solid"/>
            <a:miter lim="800000"/>
          </a:ln>
          <a:effectLst/>
        </p:spPr>
        <p:txBody>
          <a:bodyPr anchor="ctr"/>
          <a:p>
            <a:pPr algn="ctr">
              <a:lnSpc>
                <a:spcPct val="130000"/>
              </a:lnSpc>
            </a:pPr>
            <a:endParaRPr sz="1350">
              <a:latin typeface="微软雅黑" panose="020B0503020204020204" charset="-122"/>
              <a:ea typeface="微软雅黑" panose="020B0503020204020204" charset="-122"/>
            </a:endParaRPr>
          </a:p>
        </p:txBody>
      </p:sp>
      <p:sp>
        <p:nvSpPr>
          <p:cNvPr id="27" name="文本框 26"/>
          <p:cNvSpPr txBox="1"/>
          <p:nvPr>
            <p:custDataLst>
              <p:tags r:id="rId4"/>
            </p:custDataLst>
          </p:nvPr>
        </p:nvSpPr>
        <p:spPr>
          <a:xfrm>
            <a:off x="4716475" y="1081439"/>
            <a:ext cx="4088354" cy="314000"/>
          </a:xfrm>
          <a:prstGeom prst="rect">
            <a:avLst/>
          </a:prstGeom>
          <a:noFill/>
        </p:spPr>
        <p:txBody>
          <a:bodyPr wrap="square" lIns="67500" tIns="35100" rIns="67500" bIns="0" anchor="ctr" anchorCtr="0">
            <a:normAutofit/>
          </a:bodyPr>
          <a:p>
            <a:pPr>
              <a:lnSpc>
                <a:spcPct val="120000"/>
              </a:lnSpc>
            </a:pPr>
            <a:r>
              <a:rPr lang="zh-CN" altLang="en-US" sz="1500">
                <a:latin typeface="微软雅黑" panose="020B0503020204020204" charset="-122"/>
                <a:ea typeface="微软雅黑" panose="020B0503020204020204" charset="-122"/>
                <a:cs typeface="微软雅黑" panose="020B0503020204020204" charset="-122"/>
                <a:sym typeface="+mn-ea"/>
              </a:rPr>
              <a:t>内蒙古自治区能耗双控应急预案（2021年版）</a:t>
            </a:r>
            <a:endParaRPr lang="zh-CN" altLang="en-US" sz="1500" b="1" spc="300">
              <a:solidFill>
                <a:srgbClr val="1F74AD"/>
              </a:solidFill>
              <a:latin typeface="微软雅黑" panose="020B0503020204020204" charset="-122"/>
              <a:ea typeface="微软雅黑" panose="020B0503020204020204" charset="-122"/>
              <a:cs typeface="+mn-ea"/>
            </a:endParaRPr>
          </a:p>
        </p:txBody>
      </p:sp>
      <p:sp>
        <p:nvSpPr>
          <p:cNvPr id="10" name="五边形 9"/>
          <p:cNvSpPr/>
          <p:nvPr>
            <p:custDataLst>
              <p:tags r:id="rId5"/>
            </p:custDataLst>
          </p:nvPr>
        </p:nvSpPr>
        <p:spPr>
          <a:xfrm>
            <a:off x="3271709" y="1144737"/>
            <a:ext cx="905527" cy="339016"/>
          </a:xfrm>
          <a:prstGeom prst="homePlate">
            <a:avLst/>
          </a:prstGeom>
          <a:solidFill>
            <a:srgbClr val="1F74AD"/>
          </a:solidFill>
          <a:ln w="12700" cap="flat" cmpd="sng" algn="ctr">
            <a:noFill/>
            <a:prstDash val="solid"/>
            <a:miter lim="800000"/>
          </a:ln>
          <a:effectLst/>
        </p:spPr>
        <p:txBody>
          <a:bodyPr wrap="none" tIns="0" bIns="0" anchor="ctr">
            <a:normAutofit lnSpcReduction="10000"/>
          </a:bodyPr>
          <a:p>
            <a:pPr lvl="0" algn="ctr">
              <a:lnSpc>
                <a:spcPct val="140000"/>
              </a:lnSpc>
            </a:pPr>
            <a:endParaRPr lang="en-US" altLang="zh-CN" sz="1500" b="1" dirty="0">
              <a:solidFill>
                <a:sysClr val="window" lastClr="FFFFFF"/>
              </a:solidFill>
              <a:latin typeface="微软雅黑" panose="020B0503020204020204" charset="-122"/>
              <a:ea typeface="微软雅黑" panose="020B0503020204020204" charset="-122"/>
            </a:endParaRPr>
          </a:p>
        </p:txBody>
      </p:sp>
      <p:sp>
        <p:nvSpPr>
          <p:cNvPr id="43" name="文本框 42"/>
          <p:cNvSpPr txBox="1"/>
          <p:nvPr>
            <p:custDataLst>
              <p:tags r:id="rId6"/>
            </p:custDataLst>
          </p:nvPr>
        </p:nvSpPr>
        <p:spPr>
          <a:xfrm>
            <a:off x="3314699" y="1150102"/>
            <a:ext cx="690992" cy="328285"/>
          </a:xfrm>
          <a:prstGeom prst="rect">
            <a:avLst/>
          </a:prstGeom>
          <a:noFill/>
        </p:spPr>
        <p:txBody>
          <a:bodyPr wrap="square" lIns="67500" tIns="35100" rIns="67500" bIns="35100" rtlCol="0" anchor="ctr" anchorCtr="0">
            <a:normAutofit fontScale="70000"/>
          </a:bodyPr>
          <a:p>
            <a:pPr algn="ctr"/>
            <a:r>
              <a:rPr lang="en-US" altLang="zh-CN" sz="1500" b="1">
                <a:solidFill>
                  <a:schemeClr val="bg1"/>
                </a:solidFill>
                <a:latin typeface="微软雅黑" panose="020B0503020204020204" charset="-122"/>
                <a:ea typeface="微软雅黑" panose="020B0503020204020204" charset="-122"/>
                <a:cs typeface="微软雅黑" panose="020B0503020204020204" charset="-122"/>
                <a:sym typeface="+mn-ea"/>
              </a:rPr>
              <a:t>1</a:t>
            </a:r>
            <a:r>
              <a:rPr lang="zh-CN" altLang="en-US" sz="1500" b="1">
                <a:solidFill>
                  <a:schemeClr val="bg1"/>
                </a:solidFill>
                <a:latin typeface="微软雅黑" panose="020B0503020204020204" charset="-122"/>
                <a:ea typeface="微软雅黑" panose="020B0503020204020204" charset="-122"/>
                <a:cs typeface="微软雅黑" panose="020B0503020204020204" charset="-122"/>
                <a:sym typeface="+mn-ea"/>
              </a:rPr>
              <a:t>月</a:t>
            </a:r>
            <a:r>
              <a:rPr lang="en-US" altLang="zh-CN" sz="1500" b="1">
                <a:solidFill>
                  <a:schemeClr val="bg1"/>
                </a:solidFill>
                <a:latin typeface="微软雅黑" panose="020B0503020204020204" charset="-122"/>
                <a:ea typeface="微软雅黑" panose="020B0503020204020204" charset="-122"/>
                <a:cs typeface="微软雅黑" panose="020B0503020204020204" charset="-122"/>
                <a:sym typeface="+mn-ea"/>
              </a:rPr>
              <a:t>18</a:t>
            </a:r>
            <a:r>
              <a:rPr lang="zh-CN" altLang="en-US" sz="1500" b="1">
                <a:solidFill>
                  <a:schemeClr val="bg1"/>
                </a:solidFill>
                <a:latin typeface="微软雅黑" panose="020B0503020204020204" charset="-122"/>
                <a:ea typeface="微软雅黑" panose="020B0503020204020204" charset="-122"/>
                <a:cs typeface="微软雅黑" panose="020B0503020204020204" charset="-122"/>
                <a:sym typeface="+mn-ea"/>
              </a:rPr>
              <a:t>号</a:t>
            </a:r>
            <a:endParaRPr lang="zh-CN" altLang="en-US" sz="15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7" name="椭圆 6"/>
          <p:cNvSpPr/>
          <p:nvPr>
            <p:custDataLst>
              <p:tags r:id="rId7"/>
            </p:custDataLst>
          </p:nvPr>
        </p:nvSpPr>
        <p:spPr>
          <a:xfrm>
            <a:off x="4410759" y="2025640"/>
            <a:ext cx="203813" cy="203813"/>
          </a:xfrm>
          <a:prstGeom prst="ellipse">
            <a:avLst/>
          </a:prstGeom>
          <a:solidFill>
            <a:srgbClr val="E7E6E6"/>
          </a:solidFill>
          <a:ln w="12700" cap="flat" cmpd="sng" algn="ctr">
            <a:solidFill>
              <a:srgbClr val="3498DB"/>
            </a:solidFill>
            <a:prstDash val="solid"/>
            <a:miter lim="800000"/>
          </a:ln>
          <a:effectLst/>
        </p:spPr>
        <p:txBody>
          <a:bodyPr anchor="ctr"/>
          <a:p>
            <a:pPr algn="ctr">
              <a:lnSpc>
                <a:spcPct val="130000"/>
              </a:lnSpc>
            </a:pPr>
            <a:endParaRPr sz="1350">
              <a:latin typeface="微软雅黑" panose="020B0503020204020204" charset="-122"/>
              <a:ea typeface="微软雅黑" panose="020B0503020204020204" charset="-122"/>
            </a:endParaRPr>
          </a:p>
        </p:txBody>
      </p:sp>
      <p:sp>
        <p:nvSpPr>
          <p:cNvPr id="25" name="文本框 24"/>
          <p:cNvSpPr txBox="1"/>
          <p:nvPr>
            <p:custDataLst>
              <p:tags r:id="rId8"/>
            </p:custDataLst>
          </p:nvPr>
        </p:nvSpPr>
        <p:spPr>
          <a:xfrm>
            <a:off x="4716475" y="1966497"/>
            <a:ext cx="4088354" cy="314000"/>
          </a:xfrm>
          <a:prstGeom prst="rect">
            <a:avLst/>
          </a:prstGeom>
          <a:noFill/>
        </p:spPr>
        <p:txBody>
          <a:bodyPr wrap="square" lIns="67500" tIns="35100" rIns="67500" bIns="0" anchor="ctr" anchorCtr="0">
            <a:noAutofit/>
          </a:bodyPr>
          <a:p>
            <a:pPr>
              <a:lnSpc>
                <a:spcPct val="120000"/>
              </a:lnSpc>
            </a:pPr>
            <a:r>
              <a:rPr lang="zh-CN" altLang="en-US" sz="1300">
                <a:latin typeface="微软雅黑" panose="020B0503020204020204" charset="-122"/>
                <a:ea typeface="微软雅黑" panose="020B0503020204020204" charset="-122"/>
                <a:cs typeface="微软雅黑" panose="020B0503020204020204" charset="-122"/>
                <a:sym typeface="+mn-ea"/>
              </a:rPr>
              <a:t>甘肃省发展和改革委员会等7部门关于印发《甘肃省高耗能行业执行差别电价管理办法》的通知</a:t>
            </a:r>
            <a:endParaRPr lang="zh-CN" altLang="en-US" sz="500" b="1" spc="300">
              <a:solidFill>
                <a:srgbClr val="3498DB"/>
              </a:solidFill>
              <a:latin typeface="微软雅黑" panose="020B0503020204020204" charset="-122"/>
              <a:ea typeface="微软雅黑" panose="020B0503020204020204" charset="-122"/>
              <a:cs typeface="微软雅黑" panose="020B0503020204020204" charset="-122"/>
              <a:sym typeface="+mn-ea"/>
            </a:endParaRPr>
          </a:p>
        </p:txBody>
      </p:sp>
      <p:sp>
        <p:nvSpPr>
          <p:cNvPr id="13" name="五边形 12"/>
          <p:cNvSpPr/>
          <p:nvPr>
            <p:custDataLst>
              <p:tags r:id="rId9"/>
            </p:custDataLst>
          </p:nvPr>
        </p:nvSpPr>
        <p:spPr>
          <a:xfrm>
            <a:off x="3271709" y="1958038"/>
            <a:ext cx="905527" cy="339016"/>
          </a:xfrm>
          <a:prstGeom prst="homePlate">
            <a:avLst/>
          </a:prstGeom>
          <a:solidFill>
            <a:srgbClr val="3498DB"/>
          </a:solidFill>
          <a:ln w="12700" cap="flat" cmpd="sng" algn="ctr">
            <a:noFill/>
            <a:prstDash val="solid"/>
            <a:miter lim="800000"/>
          </a:ln>
          <a:effectLst/>
        </p:spPr>
        <p:txBody>
          <a:bodyPr wrap="none" tIns="0" bIns="0" anchor="ctr">
            <a:normAutofit lnSpcReduction="10000"/>
          </a:bodyPr>
          <a:p>
            <a:pPr lvl="0" algn="ctr">
              <a:lnSpc>
                <a:spcPct val="140000"/>
              </a:lnSpc>
            </a:pPr>
            <a:endParaRPr lang="en-US" altLang="zh-CN" sz="1500" b="1" dirty="0">
              <a:solidFill>
                <a:sysClr val="window" lastClr="FFFFFF"/>
              </a:solidFill>
              <a:latin typeface="微软雅黑" panose="020B0503020204020204" charset="-122"/>
              <a:ea typeface="微软雅黑" panose="020B0503020204020204" charset="-122"/>
            </a:endParaRPr>
          </a:p>
        </p:txBody>
      </p:sp>
      <p:sp>
        <p:nvSpPr>
          <p:cNvPr id="44" name="文本框 43"/>
          <p:cNvSpPr txBox="1"/>
          <p:nvPr>
            <p:custDataLst>
              <p:tags r:id="rId10"/>
            </p:custDataLst>
          </p:nvPr>
        </p:nvSpPr>
        <p:spPr>
          <a:xfrm>
            <a:off x="3314699" y="1963404"/>
            <a:ext cx="690992" cy="328285"/>
          </a:xfrm>
          <a:prstGeom prst="rect">
            <a:avLst/>
          </a:prstGeom>
          <a:noFill/>
        </p:spPr>
        <p:txBody>
          <a:bodyPr wrap="square" lIns="67500" tIns="35100" rIns="67500" bIns="35100" rtlCol="0" anchor="ctr" anchorCtr="0">
            <a:normAutofit fontScale="70000"/>
          </a:bodyPr>
          <a:p>
            <a:pPr algn="ctr"/>
            <a:r>
              <a:rPr lang="en-US" altLang="zh-CN" sz="1500" b="1">
                <a:solidFill>
                  <a:schemeClr val="bg1"/>
                </a:solidFill>
                <a:latin typeface="微软雅黑" panose="020B0503020204020204" charset="-122"/>
                <a:ea typeface="微软雅黑" panose="020B0503020204020204" charset="-122"/>
                <a:cs typeface="微软雅黑" panose="020B0503020204020204" charset="-122"/>
                <a:sym typeface="+mn-ea"/>
              </a:rPr>
              <a:t>1</a:t>
            </a:r>
            <a:r>
              <a:rPr lang="zh-CN" altLang="en-US" sz="1500" b="1">
                <a:solidFill>
                  <a:schemeClr val="bg1"/>
                </a:solidFill>
                <a:latin typeface="微软雅黑" panose="020B0503020204020204" charset="-122"/>
                <a:ea typeface="微软雅黑" panose="020B0503020204020204" charset="-122"/>
                <a:cs typeface="微软雅黑" panose="020B0503020204020204" charset="-122"/>
                <a:sym typeface="+mn-ea"/>
              </a:rPr>
              <a:t>月</a:t>
            </a:r>
            <a:r>
              <a:rPr lang="en-US" altLang="zh-CN" sz="1500" b="1">
                <a:solidFill>
                  <a:schemeClr val="bg1"/>
                </a:solidFill>
                <a:latin typeface="微软雅黑" panose="020B0503020204020204" charset="-122"/>
                <a:ea typeface="微软雅黑" panose="020B0503020204020204" charset="-122"/>
                <a:cs typeface="微软雅黑" panose="020B0503020204020204" charset="-122"/>
                <a:sym typeface="+mn-ea"/>
              </a:rPr>
              <a:t>29</a:t>
            </a:r>
            <a:r>
              <a:rPr lang="zh-CN" altLang="en-US" sz="1500" b="1">
                <a:solidFill>
                  <a:schemeClr val="bg1"/>
                </a:solidFill>
                <a:latin typeface="微软雅黑" panose="020B0503020204020204" charset="-122"/>
                <a:ea typeface="微软雅黑" panose="020B0503020204020204" charset="-122"/>
                <a:cs typeface="微软雅黑" panose="020B0503020204020204" charset="-122"/>
                <a:sym typeface="+mn-ea"/>
              </a:rPr>
              <a:t>号</a:t>
            </a:r>
            <a:endParaRPr lang="zh-CN" altLang="en-US" sz="15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8" name="椭圆 7"/>
          <p:cNvSpPr/>
          <p:nvPr>
            <p:custDataLst>
              <p:tags r:id="rId11"/>
            </p:custDataLst>
          </p:nvPr>
        </p:nvSpPr>
        <p:spPr>
          <a:xfrm>
            <a:off x="4410759" y="2838942"/>
            <a:ext cx="203813" cy="203813"/>
          </a:xfrm>
          <a:prstGeom prst="ellipse">
            <a:avLst/>
          </a:prstGeom>
          <a:solidFill>
            <a:srgbClr val="E7E6E6"/>
          </a:solidFill>
          <a:ln w="12700" cap="flat" cmpd="sng" algn="ctr">
            <a:solidFill>
              <a:srgbClr val="1AA3AA"/>
            </a:solidFill>
            <a:prstDash val="solid"/>
            <a:miter lim="800000"/>
          </a:ln>
          <a:effectLst/>
        </p:spPr>
        <p:txBody>
          <a:bodyPr anchor="ctr"/>
          <a:p>
            <a:pPr algn="ctr">
              <a:lnSpc>
                <a:spcPct val="130000"/>
              </a:lnSpc>
            </a:pPr>
            <a:endParaRPr sz="1350">
              <a:latin typeface="微软雅黑" panose="020B0503020204020204" charset="-122"/>
              <a:ea typeface="微软雅黑" panose="020B0503020204020204" charset="-122"/>
            </a:endParaRPr>
          </a:p>
        </p:txBody>
      </p:sp>
      <p:sp>
        <p:nvSpPr>
          <p:cNvPr id="23" name="文本框 22"/>
          <p:cNvSpPr txBox="1"/>
          <p:nvPr>
            <p:custDataLst>
              <p:tags r:id="rId12"/>
            </p:custDataLst>
          </p:nvPr>
        </p:nvSpPr>
        <p:spPr>
          <a:xfrm>
            <a:off x="4716475" y="2822978"/>
            <a:ext cx="4088354" cy="314000"/>
          </a:xfrm>
          <a:prstGeom prst="rect">
            <a:avLst/>
          </a:prstGeom>
          <a:noFill/>
        </p:spPr>
        <p:txBody>
          <a:bodyPr wrap="square" lIns="67500" tIns="35100" rIns="67500" bIns="0" anchor="ctr" anchorCtr="0">
            <a:noAutofit/>
          </a:bodyPr>
          <a:p>
            <a:pPr>
              <a:lnSpc>
                <a:spcPct val="120000"/>
              </a:lnSpc>
            </a:pPr>
            <a:r>
              <a:rPr lang="zh-CN" altLang="en-US" sz="1300">
                <a:latin typeface="微软雅黑" panose="020B0503020204020204" charset="-122"/>
                <a:ea typeface="微软雅黑" panose="020B0503020204020204" charset="-122"/>
                <a:cs typeface="微软雅黑" panose="020B0503020204020204" charset="-122"/>
                <a:sym typeface="+mn-ea"/>
              </a:rPr>
              <a:t>包头市工业和信息化局 关于核实重点行业淘汰类限制类（生产设备）企业名单的通知</a:t>
            </a:r>
            <a:endParaRPr lang="zh-CN" altLang="en-US" sz="1300">
              <a:latin typeface="微软雅黑" panose="020B0503020204020204" charset="-122"/>
              <a:ea typeface="微软雅黑" panose="020B0503020204020204" charset="-122"/>
              <a:cs typeface="微软雅黑" panose="020B0503020204020204" charset="-122"/>
            </a:endParaRPr>
          </a:p>
          <a:p>
            <a:pPr>
              <a:lnSpc>
                <a:spcPct val="120000"/>
              </a:lnSpc>
            </a:pPr>
            <a:endParaRPr lang="zh-CN" altLang="en-US" sz="600" b="1" spc="300">
              <a:solidFill>
                <a:srgbClr val="1AA3AA"/>
              </a:solidFill>
              <a:latin typeface="微软雅黑" panose="020B0503020204020204" charset="-122"/>
              <a:ea typeface="微软雅黑" panose="020B0503020204020204" charset="-122"/>
              <a:cs typeface="微软雅黑" panose="020B0503020204020204" charset="-122"/>
            </a:endParaRPr>
          </a:p>
        </p:txBody>
      </p:sp>
      <p:sp>
        <p:nvSpPr>
          <p:cNvPr id="12" name="五边形 11"/>
          <p:cNvSpPr/>
          <p:nvPr>
            <p:custDataLst>
              <p:tags r:id="rId13"/>
            </p:custDataLst>
          </p:nvPr>
        </p:nvSpPr>
        <p:spPr>
          <a:xfrm>
            <a:off x="3271709" y="2771340"/>
            <a:ext cx="905527" cy="339016"/>
          </a:xfrm>
          <a:prstGeom prst="homePlate">
            <a:avLst/>
          </a:prstGeom>
          <a:solidFill>
            <a:srgbClr val="1AA3AA"/>
          </a:solidFill>
          <a:ln w="12700" cap="flat" cmpd="sng" algn="ctr">
            <a:noFill/>
            <a:prstDash val="solid"/>
            <a:miter lim="800000"/>
          </a:ln>
          <a:effectLst/>
        </p:spPr>
        <p:txBody>
          <a:bodyPr wrap="none" tIns="0" bIns="0" anchor="ctr">
            <a:normAutofit lnSpcReduction="10000"/>
          </a:bodyPr>
          <a:p>
            <a:pPr lvl="0" algn="ctr">
              <a:lnSpc>
                <a:spcPct val="140000"/>
              </a:lnSpc>
            </a:pPr>
            <a:endParaRPr lang="en-US" altLang="zh-CN" sz="1500" b="1" dirty="0">
              <a:solidFill>
                <a:sysClr val="window" lastClr="FFFFFF"/>
              </a:solidFill>
              <a:latin typeface="微软雅黑" panose="020B0503020204020204" charset="-122"/>
              <a:ea typeface="微软雅黑" panose="020B0503020204020204" charset="-122"/>
            </a:endParaRPr>
          </a:p>
        </p:txBody>
      </p:sp>
      <p:sp>
        <p:nvSpPr>
          <p:cNvPr id="45" name="文本框 44"/>
          <p:cNvSpPr txBox="1"/>
          <p:nvPr>
            <p:custDataLst>
              <p:tags r:id="rId14"/>
            </p:custDataLst>
          </p:nvPr>
        </p:nvSpPr>
        <p:spPr>
          <a:xfrm>
            <a:off x="3314699" y="2776705"/>
            <a:ext cx="690992" cy="328285"/>
          </a:xfrm>
          <a:prstGeom prst="rect">
            <a:avLst/>
          </a:prstGeom>
          <a:noFill/>
        </p:spPr>
        <p:txBody>
          <a:bodyPr wrap="square" lIns="67500" tIns="35100" rIns="67500" bIns="35100" rtlCol="0" anchor="ctr" anchorCtr="0">
            <a:normAutofit fontScale="80000"/>
          </a:bodyPr>
          <a:p>
            <a:pPr algn="ctr"/>
            <a:r>
              <a:rPr lang="en-US" altLang="zh-CN" sz="1500" b="1" dirty="0">
                <a:solidFill>
                  <a:sysClr val="window" lastClr="FFFFFF"/>
                </a:solidFill>
                <a:latin typeface="微软雅黑" panose="020B0503020204020204" charset="-122"/>
                <a:ea typeface="微软雅黑" panose="020B0503020204020204" charset="-122"/>
              </a:rPr>
              <a:t>2</a:t>
            </a:r>
            <a:r>
              <a:rPr lang="zh-CN" altLang="en-US" sz="1500" b="1" dirty="0">
                <a:solidFill>
                  <a:sysClr val="window" lastClr="FFFFFF"/>
                </a:solidFill>
                <a:latin typeface="微软雅黑" panose="020B0503020204020204" charset="-122"/>
                <a:ea typeface="微软雅黑" panose="020B0503020204020204" charset="-122"/>
              </a:rPr>
              <a:t>月</a:t>
            </a:r>
            <a:r>
              <a:rPr lang="en-US" altLang="zh-CN" sz="1500" b="1" dirty="0">
                <a:solidFill>
                  <a:sysClr val="window" lastClr="FFFFFF"/>
                </a:solidFill>
                <a:latin typeface="微软雅黑" panose="020B0503020204020204" charset="-122"/>
                <a:ea typeface="微软雅黑" panose="020B0503020204020204" charset="-122"/>
              </a:rPr>
              <a:t>7</a:t>
            </a:r>
            <a:r>
              <a:rPr lang="zh-CN" altLang="en-US" sz="1500" b="1" dirty="0">
                <a:solidFill>
                  <a:sysClr val="window" lastClr="FFFFFF"/>
                </a:solidFill>
                <a:latin typeface="微软雅黑" panose="020B0503020204020204" charset="-122"/>
                <a:ea typeface="微软雅黑" panose="020B0503020204020204" charset="-122"/>
              </a:rPr>
              <a:t>号</a:t>
            </a:r>
            <a:endParaRPr lang="zh-CN" altLang="en-US" sz="1500" b="1" dirty="0">
              <a:solidFill>
                <a:sysClr val="window" lastClr="FFFFFF"/>
              </a:solidFill>
              <a:latin typeface="微软雅黑" panose="020B0503020204020204" charset="-122"/>
              <a:ea typeface="微软雅黑" panose="020B0503020204020204" charset="-122"/>
            </a:endParaRPr>
          </a:p>
        </p:txBody>
      </p:sp>
      <p:sp>
        <p:nvSpPr>
          <p:cNvPr id="9" name="椭圆 8"/>
          <p:cNvSpPr/>
          <p:nvPr>
            <p:custDataLst>
              <p:tags r:id="rId15"/>
            </p:custDataLst>
          </p:nvPr>
        </p:nvSpPr>
        <p:spPr>
          <a:xfrm>
            <a:off x="4410759" y="3656131"/>
            <a:ext cx="203813" cy="203813"/>
          </a:xfrm>
          <a:prstGeom prst="ellipse">
            <a:avLst/>
          </a:prstGeom>
          <a:solidFill>
            <a:srgbClr val="E7E6E6"/>
          </a:solidFill>
          <a:ln w="12700" cap="flat" cmpd="sng" algn="ctr">
            <a:solidFill>
              <a:srgbClr val="69A35B"/>
            </a:solidFill>
            <a:prstDash val="solid"/>
            <a:miter lim="800000"/>
          </a:ln>
          <a:effectLst/>
        </p:spPr>
        <p:txBody>
          <a:bodyPr anchor="ctr"/>
          <a:p>
            <a:pPr algn="ctr">
              <a:lnSpc>
                <a:spcPct val="130000"/>
              </a:lnSpc>
            </a:pPr>
            <a:endParaRPr sz="1350">
              <a:latin typeface="微软雅黑" panose="020B0503020204020204" charset="-122"/>
              <a:ea typeface="微软雅黑" panose="020B0503020204020204" charset="-122"/>
            </a:endParaRPr>
          </a:p>
        </p:txBody>
      </p:sp>
      <p:sp>
        <p:nvSpPr>
          <p:cNvPr id="21" name="文本框 20"/>
          <p:cNvSpPr txBox="1"/>
          <p:nvPr>
            <p:custDataLst>
              <p:tags r:id="rId16"/>
            </p:custDataLst>
          </p:nvPr>
        </p:nvSpPr>
        <p:spPr>
          <a:xfrm>
            <a:off x="4716475" y="3737245"/>
            <a:ext cx="4088354" cy="314000"/>
          </a:xfrm>
          <a:prstGeom prst="rect">
            <a:avLst/>
          </a:prstGeom>
          <a:noFill/>
        </p:spPr>
        <p:txBody>
          <a:bodyPr wrap="square" lIns="67500" tIns="35100" rIns="67500" bIns="0" anchor="ctr" anchorCtr="0">
            <a:normAutofit fontScale="25000"/>
          </a:bodyPr>
          <a:p>
            <a:pPr>
              <a:lnSpc>
                <a:spcPct val="120000"/>
              </a:lnSpc>
            </a:pPr>
            <a:r>
              <a:rPr lang="zh-CN" altLang="en-US" sz="5600">
                <a:latin typeface="微软雅黑" panose="020B0503020204020204" charset="-122"/>
                <a:ea typeface="微软雅黑" panose="020B0503020204020204" charset="-122"/>
                <a:cs typeface="微软雅黑" panose="020B0503020204020204" charset="-122"/>
                <a:sym typeface="+mn-ea"/>
              </a:rPr>
              <a:t>乌兰察布市工业和信息化局 关于调整2021年3月份高耗能企业预算用电量的函</a:t>
            </a:r>
            <a:endParaRPr lang="zh-CN" altLang="en-US" sz="5600">
              <a:latin typeface="微软雅黑" panose="020B0503020204020204" charset="-122"/>
              <a:ea typeface="微软雅黑" panose="020B0503020204020204" charset="-122"/>
              <a:cs typeface="微软雅黑" panose="020B0503020204020204" charset="-122"/>
            </a:endParaRPr>
          </a:p>
          <a:p>
            <a:pPr>
              <a:lnSpc>
                <a:spcPct val="120000"/>
              </a:lnSpc>
            </a:pPr>
            <a:endParaRPr lang="zh-CN" altLang="en-US" sz="5600" b="1" spc="300">
              <a:solidFill>
                <a:srgbClr val="69A35B"/>
              </a:solidFill>
              <a:latin typeface="微软雅黑" panose="020B0503020204020204" charset="-122"/>
              <a:ea typeface="微软雅黑" panose="020B0503020204020204" charset="-122"/>
              <a:cs typeface="+mn-ea"/>
            </a:endParaRPr>
          </a:p>
        </p:txBody>
      </p:sp>
      <p:sp>
        <p:nvSpPr>
          <p:cNvPr id="11" name="五边形 10"/>
          <p:cNvSpPr/>
          <p:nvPr>
            <p:custDataLst>
              <p:tags r:id="rId17"/>
            </p:custDataLst>
          </p:nvPr>
        </p:nvSpPr>
        <p:spPr>
          <a:xfrm>
            <a:off x="3271709" y="3588529"/>
            <a:ext cx="905527" cy="339016"/>
          </a:xfrm>
          <a:prstGeom prst="homePlate">
            <a:avLst/>
          </a:prstGeom>
          <a:solidFill>
            <a:srgbClr val="69A35B"/>
          </a:solidFill>
          <a:ln w="12700" cap="flat" cmpd="sng" algn="ctr">
            <a:noFill/>
            <a:prstDash val="solid"/>
            <a:miter lim="800000"/>
          </a:ln>
          <a:effectLst/>
        </p:spPr>
        <p:txBody>
          <a:bodyPr wrap="none" tIns="0" bIns="0" anchor="ctr">
            <a:normAutofit lnSpcReduction="10000"/>
          </a:bodyPr>
          <a:p>
            <a:pPr lvl="0" algn="ctr">
              <a:lnSpc>
                <a:spcPct val="140000"/>
              </a:lnSpc>
            </a:pPr>
            <a:endParaRPr lang="en-US" altLang="zh-CN" sz="1500" b="1" dirty="0">
              <a:solidFill>
                <a:sysClr val="window" lastClr="FFFFFF"/>
              </a:solidFill>
              <a:latin typeface="微软雅黑" panose="020B0503020204020204" charset="-122"/>
              <a:ea typeface="微软雅黑" panose="020B0503020204020204" charset="-122"/>
            </a:endParaRPr>
          </a:p>
        </p:txBody>
      </p:sp>
      <p:sp>
        <p:nvSpPr>
          <p:cNvPr id="46" name="文本框 45"/>
          <p:cNvSpPr txBox="1"/>
          <p:nvPr>
            <p:custDataLst>
              <p:tags r:id="rId18"/>
            </p:custDataLst>
          </p:nvPr>
        </p:nvSpPr>
        <p:spPr>
          <a:xfrm>
            <a:off x="3314699" y="3593894"/>
            <a:ext cx="690992" cy="328285"/>
          </a:xfrm>
          <a:prstGeom prst="rect">
            <a:avLst/>
          </a:prstGeom>
          <a:noFill/>
        </p:spPr>
        <p:txBody>
          <a:bodyPr wrap="square" lIns="67500" tIns="35100" rIns="67500" bIns="35100" rtlCol="0" anchor="ctr" anchorCtr="0">
            <a:normAutofit fontScale="70000"/>
          </a:bodyPr>
          <a:p>
            <a:pPr algn="ctr"/>
            <a:r>
              <a:rPr lang="en-US" altLang="zh-CN" sz="1500" b="1" dirty="0">
                <a:solidFill>
                  <a:sysClr val="window" lastClr="FFFFFF"/>
                </a:solidFill>
                <a:latin typeface="微软雅黑" panose="020B0503020204020204" charset="-122"/>
                <a:ea typeface="微软雅黑" panose="020B0503020204020204" charset="-122"/>
              </a:rPr>
              <a:t>2</a:t>
            </a:r>
            <a:r>
              <a:rPr lang="zh-CN" altLang="en-US" sz="1500" b="1" dirty="0">
                <a:solidFill>
                  <a:sysClr val="window" lastClr="FFFFFF"/>
                </a:solidFill>
                <a:latin typeface="微软雅黑" panose="020B0503020204020204" charset="-122"/>
                <a:ea typeface="微软雅黑" panose="020B0503020204020204" charset="-122"/>
              </a:rPr>
              <a:t>月</a:t>
            </a:r>
            <a:r>
              <a:rPr lang="en-US" altLang="zh-CN" sz="1500" b="1" dirty="0">
                <a:solidFill>
                  <a:sysClr val="window" lastClr="FFFFFF"/>
                </a:solidFill>
                <a:latin typeface="微软雅黑" panose="020B0503020204020204" charset="-122"/>
                <a:ea typeface="微软雅黑" panose="020B0503020204020204" charset="-122"/>
              </a:rPr>
              <a:t>23</a:t>
            </a:r>
            <a:r>
              <a:rPr lang="zh-CN" altLang="en-US" sz="1500" b="1" dirty="0">
                <a:solidFill>
                  <a:sysClr val="window" lastClr="FFFFFF"/>
                </a:solidFill>
                <a:latin typeface="微软雅黑" panose="020B0503020204020204" charset="-122"/>
                <a:ea typeface="微软雅黑" panose="020B0503020204020204" charset="-122"/>
              </a:rPr>
              <a:t>号</a:t>
            </a:r>
            <a:endParaRPr lang="zh-CN" altLang="en-US" sz="1500" b="1" dirty="0">
              <a:solidFill>
                <a:sysClr val="window" lastClr="FFFFFF"/>
              </a:solidFill>
              <a:latin typeface="微软雅黑" panose="020B0503020204020204" charset="-122"/>
              <a:ea typeface="微软雅黑" panose="020B0503020204020204" charset="-122"/>
            </a:endParaRPr>
          </a:p>
        </p:txBody>
      </p:sp>
      <p:sp>
        <p:nvSpPr>
          <p:cNvPr id="2" name="TextBox 19"/>
          <p:cNvSpPr txBox="1"/>
          <p:nvPr/>
        </p:nvSpPr>
        <p:spPr>
          <a:xfrm>
            <a:off x="0" y="123825"/>
            <a:ext cx="2307590" cy="445135"/>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en-US" altLang="zh-CN" sz="2300" dirty="0">
                <a:solidFill>
                  <a:schemeClr val="accent1"/>
                </a:solidFill>
                <a:latin typeface="方正大黑体_GBK" panose="02010600010101010101" charset="-122"/>
                <a:ea typeface="方正大黑体_GBK" panose="02010600010101010101" charset="-122"/>
              </a:rPr>
              <a:t>2021</a:t>
            </a:r>
            <a:r>
              <a:rPr lang="zh-CN" altLang="en-US" sz="2300" dirty="0">
                <a:solidFill>
                  <a:schemeClr val="accent1"/>
                </a:solidFill>
                <a:latin typeface="方正大黑体_GBK" panose="02010600010101010101" charset="-122"/>
                <a:ea typeface="方正大黑体_GBK" panose="02010600010101010101" charset="-122"/>
              </a:rPr>
              <a:t>政策汇总</a:t>
            </a:r>
            <a:endParaRPr lang="zh-CN" altLang="en-US" sz="2300" dirty="0">
              <a:solidFill>
                <a:schemeClr val="accent1"/>
              </a:solidFill>
              <a:latin typeface="方正大黑体_GBK" panose="02010600010101010101" charset="-122"/>
              <a:ea typeface="方正大黑体_GBK" panose="02010600010101010101" charset="-122"/>
            </a:endParaRPr>
          </a:p>
        </p:txBody>
      </p:sp>
      <p:pic>
        <p:nvPicPr>
          <p:cNvPr id="4" name="图片 3" descr="C:\Users\DELL\Desktop\政策.jpg政策"/>
          <p:cNvPicPr>
            <a:picLocks noChangeAspect="1"/>
          </p:cNvPicPr>
          <p:nvPr>
            <p:custDataLst>
              <p:tags r:id="rId19"/>
            </p:custDataLst>
          </p:nvPr>
        </p:nvPicPr>
        <p:blipFill>
          <a:blip r:embed="rId20"/>
          <a:srcRect/>
          <a:stretch>
            <a:fillRect/>
          </a:stretch>
        </p:blipFill>
        <p:spPr>
          <a:xfrm>
            <a:off x="252095" y="987425"/>
            <a:ext cx="2293620" cy="3303905"/>
          </a:xfrm>
          <a:prstGeom prst="rect">
            <a:avLst/>
          </a:prstGeom>
        </p:spPr>
      </p:pic>
    </p:spTree>
    <p:custDataLst>
      <p:tags r:id="rId2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custDataLst>
              <p:tags r:id="rId1"/>
            </p:custDataLst>
          </p:nvPr>
        </p:nvSpPr>
        <p:spPr>
          <a:xfrm>
            <a:off x="129483" y="733518"/>
            <a:ext cx="2285937" cy="3470360"/>
          </a:xfrm>
          <a:prstGeom prst="rect">
            <a:avLst/>
          </a:prstGeom>
          <a:solidFill>
            <a:srgbClr val="1F74AD">
              <a:lumMod val="20000"/>
              <a:lumOff val="80000"/>
            </a:srgbClr>
          </a:solidFill>
          <a:ln w="12700" cap="flat" cmpd="sng" algn="ctr">
            <a:noFill/>
            <a:prstDash val="solid"/>
            <a:miter lim="800000"/>
          </a:ln>
          <a:effectLst/>
        </p:spPr>
        <p:txBody>
          <a:bodyPr anchor="ctr"/>
          <a:p>
            <a:pPr algn="ctr">
              <a:lnSpc>
                <a:spcPct val="130000"/>
              </a:lnSpc>
            </a:pPr>
            <a:endParaRPr sz="1350">
              <a:latin typeface="微软雅黑" panose="020B0503020204020204" charset="-122"/>
              <a:ea typeface="微软雅黑" panose="020B0503020204020204" charset="-122"/>
            </a:endParaRPr>
          </a:p>
        </p:txBody>
      </p:sp>
      <p:pic>
        <p:nvPicPr>
          <p:cNvPr id="60" name="图片 59" descr="C:\Users\DELL\Desktop\政策.jpg政策"/>
          <p:cNvPicPr>
            <a:picLocks noChangeAspect="1"/>
          </p:cNvPicPr>
          <p:nvPr>
            <p:custDataLst>
              <p:tags r:id="rId2"/>
            </p:custDataLst>
          </p:nvPr>
        </p:nvPicPr>
        <p:blipFill>
          <a:blip r:embed="rId3"/>
          <a:srcRect/>
          <a:stretch>
            <a:fillRect/>
          </a:stretch>
        </p:blipFill>
        <p:spPr>
          <a:xfrm>
            <a:off x="252095" y="987425"/>
            <a:ext cx="2293620" cy="3303905"/>
          </a:xfrm>
          <a:prstGeom prst="rect">
            <a:avLst/>
          </a:prstGeom>
        </p:spPr>
      </p:pic>
      <p:cxnSp>
        <p:nvCxnSpPr>
          <p:cNvPr id="58" name="直接连接符 57"/>
          <p:cNvCxnSpPr/>
          <p:nvPr>
            <p:custDataLst>
              <p:tags r:id="rId4"/>
            </p:custDataLst>
          </p:nvPr>
        </p:nvCxnSpPr>
        <p:spPr>
          <a:xfrm>
            <a:off x="4512665" y="1323684"/>
            <a:ext cx="0" cy="2439905"/>
          </a:xfrm>
          <a:prstGeom prst="line">
            <a:avLst/>
          </a:prstGeom>
          <a:noFill/>
          <a:ln w="3175" cap="rnd" cmpd="sng" algn="ctr">
            <a:solidFill>
              <a:sysClr val="window" lastClr="FFFFFF">
                <a:lumMod val="85000"/>
              </a:sysClr>
            </a:solidFill>
            <a:prstDash val="solid"/>
            <a:round/>
            <a:headEnd type="none"/>
            <a:tailEnd type="none" w="med" len="med"/>
          </a:ln>
          <a:effectLst/>
        </p:spPr>
      </p:cxnSp>
      <p:sp>
        <p:nvSpPr>
          <p:cNvPr id="6" name="椭圆 5"/>
          <p:cNvSpPr/>
          <p:nvPr>
            <p:custDataLst>
              <p:tags r:id="rId5"/>
            </p:custDataLst>
          </p:nvPr>
        </p:nvSpPr>
        <p:spPr>
          <a:xfrm>
            <a:off x="4410759" y="1212337"/>
            <a:ext cx="203813" cy="203813"/>
          </a:xfrm>
          <a:prstGeom prst="ellipse">
            <a:avLst/>
          </a:prstGeom>
          <a:solidFill>
            <a:srgbClr val="E7E6E6"/>
          </a:solidFill>
          <a:ln w="12700" cap="flat" cmpd="sng" algn="ctr">
            <a:solidFill>
              <a:srgbClr val="1F74AD"/>
            </a:solidFill>
            <a:prstDash val="solid"/>
            <a:miter lim="800000"/>
          </a:ln>
          <a:effectLst/>
        </p:spPr>
        <p:txBody>
          <a:bodyPr anchor="ctr"/>
          <a:p>
            <a:pPr algn="ctr">
              <a:lnSpc>
                <a:spcPct val="130000"/>
              </a:lnSpc>
            </a:pPr>
            <a:endParaRPr sz="1350">
              <a:latin typeface="微软雅黑" panose="020B0503020204020204" charset="-122"/>
              <a:ea typeface="微软雅黑" panose="020B0503020204020204" charset="-122"/>
            </a:endParaRPr>
          </a:p>
        </p:txBody>
      </p:sp>
      <p:sp>
        <p:nvSpPr>
          <p:cNvPr id="27" name="文本框 26"/>
          <p:cNvSpPr txBox="1"/>
          <p:nvPr>
            <p:custDataLst>
              <p:tags r:id="rId6"/>
            </p:custDataLst>
          </p:nvPr>
        </p:nvSpPr>
        <p:spPr>
          <a:xfrm>
            <a:off x="4716475" y="1153194"/>
            <a:ext cx="4088354" cy="314000"/>
          </a:xfrm>
          <a:prstGeom prst="rect">
            <a:avLst/>
          </a:prstGeom>
          <a:noFill/>
        </p:spPr>
        <p:txBody>
          <a:bodyPr wrap="square" lIns="67500" tIns="35100" rIns="67500" bIns="0" anchor="ctr" anchorCtr="0">
            <a:noAutofit/>
          </a:bodyPr>
          <a:p>
            <a:pPr>
              <a:lnSpc>
                <a:spcPct val="120000"/>
              </a:lnSpc>
            </a:pPr>
            <a:r>
              <a:rPr lang="zh-CN" altLang="en-US" sz="1400">
                <a:latin typeface="微软雅黑" panose="020B0503020204020204" charset="-122"/>
                <a:ea typeface="微软雅黑" panose="020B0503020204020204" charset="-122"/>
                <a:cs typeface="微软雅黑" panose="020B0503020204020204" charset="-122"/>
                <a:sym typeface="+mn-ea"/>
              </a:rPr>
              <a:t>内蒙古自治区工业和信息化厅文件 关于落实调整电力交易政策有关事宜的通知</a:t>
            </a:r>
            <a:endParaRPr lang="zh-CN" altLang="en-US" sz="1400">
              <a:latin typeface="微软雅黑" panose="020B0503020204020204" charset="-122"/>
              <a:ea typeface="微软雅黑" panose="020B0503020204020204" charset="-122"/>
              <a:cs typeface="微软雅黑" panose="020B0503020204020204" charset="-122"/>
            </a:endParaRPr>
          </a:p>
          <a:p>
            <a:pPr>
              <a:lnSpc>
                <a:spcPct val="120000"/>
              </a:lnSpc>
            </a:pPr>
            <a:endParaRPr lang="zh-CN" altLang="en-US" sz="800" b="1" spc="300">
              <a:solidFill>
                <a:srgbClr val="1F74AD"/>
              </a:solidFill>
              <a:latin typeface="微软雅黑" panose="020B0503020204020204" charset="-122"/>
              <a:ea typeface="微软雅黑" panose="020B0503020204020204" charset="-122"/>
              <a:cs typeface="微软雅黑" panose="020B0503020204020204" charset="-122"/>
            </a:endParaRPr>
          </a:p>
        </p:txBody>
      </p:sp>
      <p:sp>
        <p:nvSpPr>
          <p:cNvPr id="10" name="五边形 9"/>
          <p:cNvSpPr/>
          <p:nvPr>
            <p:custDataLst>
              <p:tags r:id="rId7"/>
            </p:custDataLst>
          </p:nvPr>
        </p:nvSpPr>
        <p:spPr>
          <a:xfrm>
            <a:off x="3271709" y="1144737"/>
            <a:ext cx="905527" cy="339016"/>
          </a:xfrm>
          <a:prstGeom prst="homePlate">
            <a:avLst/>
          </a:prstGeom>
          <a:solidFill>
            <a:srgbClr val="1F74AD"/>
          </a:solidFill>
          <a:ln w="12700" cap="flat" cmpd="sng" algn="ctr">
            <a:noFill/>
            <a:prstDash val="solid"/>
            <a:miter lim="800000"/>
          </a:ln>
          <a:effectLst/>
        </p:spPr>
        <p:txBody>
          <a:bodyPr wrap="none" tIns="0" bIns="0" anchor="ctr">
            <a:normAutofit lnSpcReduction="10000"/>
          </a:bodyPr>
          <a:p>
            <a:pPr lvl="0" algn="ctr">
              <a:lnSpc>
                <a:spcPct val="140000"/>
              </a:lnSpc>
            </a:pPr>
            <a:endParaRPr lang="en-US" altLang="zh-CN" sz="1500" b="1" dirty="0">
              <a:solidFill>
                <a:sysClr val="window" lastClr="FFFFFF"/>
              </a:solidFill>
              <a:latin typeface="微软雅黑" panose="020B0503020204020204" charset="-122"/>
              <a:ea typeface="微软雅黑" panose="020B0503020204020204" charset="-122"/>
            </a:endParaRPr>
          </a:p>
        </p:txBody>
      </p:sp>
      <p:sp>
        <p:nvSpPr>
          <p:cNvPr id="43" name="文本框 42"/>
          <p:cNvSpPr txBox="1"/>
          <p:nvPr>
            <p:custDataLst>
              <p:tags r:id="rId8"/>
            </p:custDataLst>
          </p:nvPr>
        </p:nvSpPr>
        <p:spPr>
          <a:xfrm>
            <a:off x="3314699" y="1150102"/>
            <a:ext cx="690992" cy="328285"/>
          </a:xfrm>
          <a:prstGeom prst="rect">
            <a:avLst/>
          </a:prstGeom>
          <a:noFill/>
        </p:spPr>
        <p:txBody>
          <a:bodyPr wrap="square" lIns="67500" tIns="35100" rIns="67500" bIns="35100" rtlCol="0" anchor="ctr" anchorCtr="0">
            <a:normAutofit fontScale="70000"/>
          </a:bodyPr>
          <a:p>
            <a:pPr algn="ctr"/>
            <a:r>
              <a:rPr lang="en-US" altLang="zh-CN" sz="1500" b="1" dirty="0">
                <a:solidFill>
                  <a:sysClr val="window" lastClr="FFFFFF"/>
                </a:solidFill>
                <a:latin typeface="微软雅黑" panose="020B0503020204020204" charset="-122"/>
                <a:ea typeface="微软雅黑" panose="020B0503020204020204" charset="-122"/>
              </a:rPr>
              <a:t>2</a:t>
            </a:r>
            <a:r>
              <a:rPr lang="zh-CN" altLang="en-US" sz="1500" b="1" dirty="0">
                <a:solidFill>
                  <a:sysClr val="window" lastClr="FFFFFF"/>
                </a:solidFill>
                <a:latin typeface="微软雅黑" panose="020B0503020204020204" charset="-122"/>
                <a:ea typeface="微软雅黑" panose="020B0503020204020204" charset="-122"/>
              </a:rPr>
              <a:t>月</a:t>
            </a:r>
            <a:r>
              <a:rPr lang="en-US" altLang="zh-CN" sz="1500" b="1" dirty="0">
                <a:solidFill>
                  <a:sysClr val="window" lastClr="FFFFFF"/>
                </a:solidFill>
                <a:latin typeface="微软雅黑" panose="020B0503020204020204" charset="-122"/>
                <a:ea typeface="微软雅黑" panose="020B0503020204020204" charset="-122"/>
              </a:rPr>
              <a:t>26</a:t>
            </a:r>
            <a:r>
              <a:rPr lang="zh-CN" altLang="en-US" sz="1500" b="1" dirty="0">
                <a:solidFill>
                  <a:sysClr val="window" lastClr="FFFFFF"/>
                </a:solidFill>
                <a:latin typeface="微软雅黑" panose="020B0503020204020204" charset="-122"/>
                <a:ea typeface="微软雅黑" panose="020B0503020204020204" charset="-122"/>
              </a:rPr>
              <a:t>号</a:t>
            </a:r>
            <a:endParaRPr lang="zh-CN" altLang="en-US" sz="1500" b="1" dirty="0">
              <a:solidFill>
                <a:sysClr val="window" lastClr="FFFFFF"/>
              </a:solidFill>
              <a:latin typeface="微软雅黑" panose="020B0503020204020204" charset="-122"/>
              <a:ea typeface="微软雅黑" panose="020B0503020204020204" charset="-122"/>
            </a:endParaRPr>
          </a:p>
        </p:txBody>
      </p:sp>
      <p:sp>
        <p:nvSpPr>
          <p:cNvPr id="7" name="椭圆 6"/>
          <p:cNvSpPr/>
          <p:nvPr>
            <p:custDataLst>
              <p:tags r:id="rId9"/>
            </p:custDataLst>
          </p:nvPr>
        </p:nvSpPr>
        <p:spPr>
          <a:xfrm>
            <a:off x="4410759" y="2025640"/>
            <a:ext cx="203813" cy="203813"/>
          </a:xfrm>
          <a:prstGeom prst="ellipse">
            <a:avLst/>
          </a:prstGeom>
          <a:solidFill>
            <a:srgbClr val="E7E6E6"/>
          </a:solidFill>
          <a:ln w="12700" cap="flat" cmpd="sng" algn="ctr">
            <a:solidFill>
              <a:srgbClr val="3498DB"/>
            </a:solidFill>
            <a:prstDash val="solid"/>
            <a:miter lim="800000"/>
          </a:ln>
          <a:effectLst/>
        </p:spPr>
        <p:txBody>
          <a:bodyPr anchor="ctr"/>
          <a:p>
            <a:pPr algn="ctr">
              <a:lnSpc>
                <a:spcPct val="130000"/>
              </a:lnSpc>
            </a:pPr>
            <a:endParaRPr sz="1350">
              <a:latin typeface="微软雅黑" panose="020B0503020204020204" charset="-122"/>
              <a:ea typeface="微软雅黑" panose="020B0503020204020204" charset="-122"/>
            </a:endParaRPr>
          </a:p>
        </p:txBody>
      </p:sp>
      <p:sp>
        <p:nvSpPr>
          <p:cNvPr id="25" name="文本框 24"/>
          <p:cNvSpPr txBox="1"/>
          <p:nvPr>
            <p:custDataLst>
              <p:tags r:id="rId10"/>
            </p:custDataLst>
          </p:nvPr>
        </p:nvSpPr>
        <p:spPr>
          <a:xfrm>
            <a:off x="4716475" y="1966497"/>
            <a:ext cx="4088354" cy="314000"/>
          </a:xfrm>
          <a:prstGeom prst="rect">
            <a:avLst/>
          </a:prstGeom>
          <a:noFill/>
        </p:spPr>
        <p:txBody>
          <a:bodyPr wrap="square" lIns="67500" tIns="35100" rIns="67500" bIns="0" anchor="ctr" anchorCtr="0">
            <a:noAutofit/>
          </a:bodyPr>
          <a:p>
            <a:pPr>
              <a:lnSpc>
                <a:spcPct val="120000"/>
              </a:lnSpc>
            </a:pPr>
            <a:r>
              <a:rPr lang="zh-CN" altLang="en-US" sz="1300">
                <a:latin typeface="微软雅黑" panose="020B0503020204020204" charset="-122"/>
                <a:ea typeface="微软雅黑" panose="020B0503020204020204" charset="-122"/>
                <a:cs typeface="微软雅黑" panose="020B0503020204020204" charset="-122"/>
                <a:sym typeface="+mn-ea"/>
              </a:rPr>
              <a:t>内蒙古自治区发展改革委 工信厅 能源局印发《关于确保完成“十四五”能耗双控任务若干保障措施》的通知</a:t>
            </a:r>
            <a:endParaRPr lang="zh-CN" altLang="en-US" sz="500" b="1" spc="300">
              <a:solidFill>
                <a:srgbClr val="3498DB"/>
              </a:solidFill>
              <a:latin typeface="微软雅黑" panose="020B0503020204020204" charset="-122"/>
              <a:ea typeface="微软雅黑" panose="020B0503020204020204" charset="-122"/>
              <a:cs typeface="微软雅黑" panose="020B0503020204020204" charset="-122"/>
              <a:sym typeface="+mn-ea"/>
            </a:endParaRPr>
          </a:p>
        </p:txBody>
      </p:sp>
      <p:sp>
        <p:nvSpPr>
          <p:cNvPr id="13" name="五边形 12"/>
          <p:cNvSpPr/>
          <p:nvPr>
            <p:custDataLst>
              <p:tags r:id="rId11"/>
            </p:custDataLst>
          </p:nvPr>
        </p:nvSpPr>
        <p:spPr>
          <a:xfrm>
            <a:off x="3271709" y="1958038"/>
            <a:ext cx="905527" cy="339016"/>
          </a:xfrm>
          <a:prstGeom prst="homePlate">
            <a:avLst/>
          </a:prstGeom>
          <a:solidFill>
            <a:srgbClr val="3498DB"/>
          </a:solidFill>
          <a:ln w="12700" cap="flat" cmpd="sng" algn="ctr">
            <a:noFill/>
            <a:prstDash val="solid"/>
            <a:miter lim="800000"/>
          </a:ln>
          <a:effectLst/>
        </p:spPr>
        <p:txBody>
          <a:bodyPr wrap="none" tIns="0" bIns="0" anchor="ctr">
            <a:normAutofit lnSpcReduction="10000"/>
          </a:bodyPr>
          <a:p>
            <a:pPr lvl="0" algn="ctr">
              <a:lnSpc>
                <a:spcPct val="140000"/>
              </a:lnSpc>
            </a:pPr>
            <a:endParaRPr lang="en-US" altLang="zh-CN" sz="1500" b="1" dirty="0">
              <a:solidFill>
                <a:sysClr val="window" lastClr="FFFFFF"/>
              </a:solidFill>
              <a:latin typeface="微软雅黑" panose="020B0503020204020204" charset="-122"/>
              <a:ea typeface="微软雅黑" panose="020B0503020204020204" charset="-122"/>
            </a:endParaRPr>
          </a:p>
        </p:txBody>
      </p:sp>
      <p:sp>
        <p:nvSpPr>
          <p:cNvPr id="44" name="文本框 43"/>
          <p:cNvSpPr txBox="1"/>
          <p:nvPr>
            <p:custDataLst>
              <p:tags r:id="rId12"/>
            </p:custDataLst>
          </p:nvPr>
        </p:nvSpPr>
        <p:spPr>
          <a:xfrm>
            <a:off x="3314699" y="1963404"/>
            <a:ext cx="690992" cy="328285"/>
          </a:xfrm>
          <a:prstGeom prst="rect">
            <a:avLst/>
          </a:prstGeom>
          <a:noFill/>
        </p:spPr>
        <p:txBody>
          <a:bodyPr wrap="square" lIns="67500" tIns="35100" rIns="67500" bIns="35100" rtlCol="0" anchor="ctr" anchorCtr="0">
            <a:normAutofit fontScale="80000"/>
          </a:bodyPr>
          <a:p>
            <a:pPr algn="ctr"/>
            <a:r>
              <a:rPr lang="en-US" altLang="zh-CN" sz="1500" b="1" dirty="0">
                <a:solidFill>
                  <a:sysClr val="window" lastClr="FFFFFF"/>
                </a:solidFill>
                <a:latin typeface="微软雅黑" panose="020B0503020204020204" charset="-122"/>
                <a:ea typeface="微软雅黑" panose="020B0503020204020204" charset="-122"/>
              </a:rPr>
              <a:t>3</a:t>
            </a:r>
            <a:r>
              <a:rPr lang="zh-CN" altLang="en-US" sz="1500" b="1" dirty="0">
                <a:solidFill>
                  <a:sysClr val="window" lastClr="FFFFFF"/>
                </a:solidFill>
                <a:latin typeface="微软雅黑" panose="020B0503020204020204" charset="-122"/>
                <a:ea typeface="微软雅黑" panose="020B0503020204020204" charset="-122"/>
              </a:rPr>
              <a:t>月</a:t>
            </a:r>
            <a:r>
              <a:rPr lang="en-US" altLang="zh-CN" sz="1500" b="1" dirty="0">
                <a:solidFill>
                  <a:sysClr val="window" lastClr="FFFFFF"/>
                </a:solidFill>
                <a:latin typeface="微软雅黑" panose="020B0503020204020204" charset="-122"/>
                <a:ea typeface="微软雅黑" panose="020B0503020204020204" charset="-122"/>
              </a:rPr>
              <a:t>9</a:t>
            </a:r>
            <a:r>
              <a:rPr lang="zh-CN" altLang="en-US" sz="1500" b="1" dirty="0">
                <a:solidFill>
                  <a:sysClr val="window" lastClr="FFFFFF"/>
                </a:solidFill>
                <a:latin typeface="微软雅黑" panose="020B0503020204020204" charset="-122"/>
                <a:ea typeface="微软雅黑" panose="020B0503020204020204" charset="-122"/>
              </a:rPr>
              <a:t>号</a:t>
            </a:r>
            <a:endParaRPr lang="zh-CN" altLang="en-US" sz="1500" b="1" dirty="0">
              <a:solidFill>
                <a:sysClr val="window" lastClr="FFFFFF"/>
              </a:solidFill>
              <a:latin typeface="微软雅黑" panose="020B0503020204020204" charset="-122"/>
              <a:ea typeface="微软雅黑" panose="020B0503020204020204" charset="-122"/>
            </a:endParaRPr>
          </a:p>
        </p:txBody>
      </p:sp>
      <p:sp>
        <p:nvSpPr>
          <p:cNvPr id="8" name="椭圆 7"/>
          <p:cNvSpPr/>
          <p:nvPr>
            <p:custDataLst>
              <p:tags r:id="rId13"/>
            </p:custDataLst>
          </p:nvPr>
        </p:nvSpPr>
        <p:spPr>
          <a:xfrm>
            <a:off x="4410759" y="2838942"/>
            <a:ext cx="203813" cy="203813"/>
          </a:xfrm>
          <a:prstGeom prst="ellipse">
            <a:avLst/>
          </a:prstGeom>
          <a:solidFill>
            <a:srgbClr val="E7E6E6"/>
          </a:solidFill>
          <a:ln w="12700" cap="flat" cmpd="sng" algn="ctr">
            <a:solidFill>
              <a:srgbClr val="1AA3AA"/>
            </a:solidFill>
            <a:prstDash val="solid"/>
            <a:miter lim="800000"/>
          </a:ln>
          <a:effectLst/>
        </p:spPr>
        <p:txBody>
          <a:bodyPr anchor="ctr"/>
          <a:p>
            <a:pPr algn="ctr">
              <a:lnSpc>
                <a:spcPct val="130000"/>
              </a:lnSpc>
            </a:pPr>
            <a:endParaRPr sz="1350">
              <a:latin typeface="微软雅黑" panose="020B0503020204020204" charset="-122"/>
              <a:ea typeface="微软雅黑" panose="020B0503020204020204" charset="-122"/>
            </a:endParaRPr>
          </a:p>
        </p:txBody>
      </p:sp>
      <p:sp>
        <p:nvSpPr>
          <p:cNvPr id="23" name="文本框 22"/>
          <p:cNvSpPr txBox="1"/>
          <p:nvPr>
            <p:custDataLst>
              <p:tags r:id="rId14"/>
            </p:custDataLst>
          </p:nvPr>
        </p:nvSpPr>
        <p:spPr>
          <a:xfrm>
            <a:off x="4716475" y="2851553"/>
            <a:ext cx="4088354" cy="314000"/>
          </a:xfrm>
          <a:prstGeom prst="rect">
            <a:avLst/>
          </a:prstGeom>
          <a:noFill/>
        </p:spPr>
        <p:txBody>
          <a:bodyPr wrap="square" lIns="67500" tIns="35100" rIns="67500" bIns="0" anchor="ctr" anchorCtr="0">
            <a:noAutofit/>
          </a:bodyPr>
          <a:p>
            <a:pPr>
              <a:lnSpc>
                <a:spcPct val="120000"/>
              </a:lnSpc>
            </a:pPr>
            <a:r>
              <a:rPr lang="zh-CN" altLang="en-US" sz="1300">
                <a:latin typeface="微软雅黑" panose="020B0503020204020204" charset="-122"/>
                <a:ea typeface="微软雅黑" panose="020B0503020204020204" charset="-122"/>
                <a:cs typeface="微软雅黑" panose="020B0503020204020204" charset="-122"/>
                <a:sym typeface="+mn-ea"/>
              </a:rPr>
              <a:t>广西壮族自治区发展和改革委员会文件 广西壮族自治区发展和改革委员会关于坚决遏制高耗能高排放项目盲目建设的通知</a:t>
            </a:r>
            <a:endParaRPr lang="zh-CN" altLang="en-US" sz="500" b="1" spc="300">
              <a:solidFill>
                <a:srgbClr val="1AA3AA"/>
              </a:solidFill>
              <a:latin typeface="微软雅黑" panose="020B0503020204020204" charset="-122"/>
              <a:ea typeface="微软雅黑" panose="020B0503020204020204" charset="-122"/>
              <a:cs typeface="微软雅黑" panose="020B0503020204020204" charset="-122"/>
              <a:sym typeface="+mn-ea"/>
            </a:endParaRPr>
          </a:p>
        </p:txBody>
      </p:sp>
      <p:sp>
        <p:nvSpPr>
          <p:cNvPr id="12" name="五边形 11"/>
          <p:cNvSpPr/>
          <p:nvPr>
            <p:custDataLst>
              <p:tags r:id="rId15"/>
            </p:custDataLst>
          </p:nvPr>
        </p:nvSpPr>
        <p:spPr>
          <a:xfrm>
            <a:off x="3271709" y="2771340"/>
            <a:ext cx="905527" cy="339016"/>
          </a:xfrm>
          <a:prstGeom prst="homePlate">
            <a:avLst/>
          </a:prstGeom>
          <a:solidFill>
            <a:srgbClr val="1AA3AA"/>
          </a:solidFill>
          <a:ln w="12700" cap="flat" cmpd="sng" algn="ctr">
            <a:noFill/>
            <a:prstDash val="solid"/>
            <a:miter lim="800000"/>
          </a:ln>
          <a:effectLst/>
        </p:spPr>
        <p:txBody>
          <a:bodyPr wrap="none" tIns="0" bIns="0" anchor="ctr">
            <a:normAutofit lnSpcReduction="10000"/>
          </a:bodyPr>
          <a:p>
            <a:pPr lvl="0" algn="ctr">
              <a:lnSpc>
                <a:spcPct val="140000"/>
              </a:lnSpc>
            </a:pPr>
            <a:endParaRPr lang="en-US" altLang="zh-CN" sz="1500" b="1" dirty="0">
              <a:solidFill>
                <a:sysClr val="window" lastClr="FFFFFF"/>
              </a:solidFill>
              <a:latin typeface="微软雅黑" panose="020B0503020204020204" charset="-122"/>
              <a:ea typeface="微软雅黑" panose="020B0503020204020204" charset="-122"/>
            </a:endParaRPr>
          </a:p>
        </p:txBody>
      </p:sp>
      <p:sp>
        <p:nvSpPr>
          <p:cNvPr id="45" name="文本框 44"/>
          <p:cNvSpPr txBox="1"/>
          <p:nvPr>
            <p:custDataLst>
              <p:tags r:id="rId16"/>
            </p:custDataLst>
          </p:nvPr>
        </p:nvSpPr>
        <p:spPr>
          <a:xfrm>
            <a:off x="3314699" y="2776705"/>
            <a:ext cx="690992" cy="328285"/>
          </a:xfrm>
          <a:prstGeom prst="rect">
            <a:avLst/>
          </a:prstGeom>
          <a:noFill/>
        </p:spPr>
        <p:txBody>
          <a:bodyPr wrap="square" lIns="67500" tIns="35100" rIns="67500" bIns="35100" rtlCol="0" anchor="ctr" anchorCtr="0">
            <a:normAutofit fontScale="80000"/>
          </a:bodyPr>
          <a:p>
            <a:pPr algn="ctr"/>
            <a:r>
              <a:rPr lang="en-US" altLang="zh-CN" sz="1500" b="1" dirty="0">
                <a:solidFill>
                  <a:sysClr val="window" lastClr="FFFFFF"/>
                </a:solidFill>
                <a:latin typeface="微软雅黑" panose="020B0503020204020204" charset="-122"/>
                <a:ea typeface="微软雅黑" panose="020B0503020204020204" charset="-122"/>
              </a:rPr>
              <a:t>4</a:t>
            </a:r>
            <a:r>
              <a:rPr lang="zh-CN" altLang="en-US" sz="1500" b="1" dirty="0">
                <a:solidFill>
                  <a:sysClr val="window" lastClr="FFFFFF"/>
                </a:solidFill>
                <a:latin typeface="微软雅黑" panose="020B0503020204020204" charset="-122"/>
                <a:ea typeface="微软雅黑" panose="020B0503020204020204" charset="-122"/>
              </a:rPr>
              <a:t>月</a:t>
            </a:r>
            <a:r>
              <a:rPr lang="en-US" altLang="zh-CN" sz="1500" b="1" dirty="0">
                <a:solidFill>
                  <a:sysClr val="window" lastClr="FFFFFF"/>
                </a:solidFill>
                <a:latin typeface="微软雅黑" panose="020B0503020204020204" charset="-122"/>
                <a:ea typeface="微软雅黑" panose="020B0503020204020204" charset="-122"/>
              </a:rPr>
              <a:t>4</a:t>
            </a:r>
            <a:r>
              <a:rPr lang="zh-CN" altLang="en-US" sz="1500" b="1" dirty="0">
                <a:solidFill>
                  <a:sysClr val="window" lastClr="FFFFFF"/>
                </a:solidFill>
                <a:latin typeface="微软雅黑" panose="020B0503020204020204" charset="-122"/>
                <a:ea typeface="微软雅黑" panose="020B0503020204020204" charset="-122"/>
              </a:rPr>
              <a:t>号</a:t>
            </a:r>
            <a:endParaRPr lang="zh-CN" altLang="en-US" sz="1500" b="1" dirty="0">
              <a:solidFill>
                <a:sysClr val="window" lastClr="FFFFFF"/>
              </a:solidFill>
              <a:latin typeface="微软雅黑" panose="020B0503020204020204" charset="-122"/>
              <a:ea typeface="微软雅黑" panose="020B0503020204020204" charset="-122"/>
            </a:endParaRPr>
          </a:p>
        </p:txBody>
      </p:sp>
      <p:sp>
        <p:nvSpPr>
          <p:cNvPr id="9" name="椭圆 8"/>
          <p:cNvSpPr/>
          <p:nvPr>
            <p:custDataLst>
              <p:tags r:id="rId17"/>
            </p:custDataLst>
          </p:nvPr>
        </p:nvSpPr>
        <p:spPr>
          <a:xfrm>
            <a:off x="4410759" y="3656131"/>
            <a:ext cx="203813" cy="203813"/>
          </a:xfrm>
          <a:prstGeom prst="ellipse">
            <a:avLst/>
          </a:prstGeom>
          <a:solidFill>
            <a:srgbClr val="E7E6E6"/>
          </a:solidFill>
          <a:ln w="12700" cap="flat" cmpd="sng" algn="ctr">
            <a:solidFill>
              <a:srgbClr val="69A35B"/>
            </a:solidFill>
            <a:prstDash val="solid"/>
            <a:miter lim="800000"/>
          </a:ln>
          <a:effectLst/>
        </p:spPr>
        <p:txBody>
          <a:bodyPr anchor="ctr"/>
          <a:p>
            <a:pPr algn="ctr">
              <a:lnSpc>
                <a:spcPct val="130000"/>
              </a:lnSpc>
            </a:pPr>
            <a:endParaRPr sz="1350">
              <a:latin typeface="微软雅黑" panose="020B0503020204020204" charset="-122"/>
              <a:ea typeface="微软雅黑" panose="020B0503020204020204" charset="-122"/>
            </a:endParaRPr>
          </a:p>
        </p:txBody>
      </p:sp>
      <p:sp>
        <p:nvSpPr>
          <p:cNvPr id="21" name="文本框 20"/>
          <p:cNvSpPr txBox="1"/>
          <p:nvPr>
            <p:custDataLst>
              <p:tags r:id="rId18"/>
            </p:custDataLst>
          </p:nvPr>
        </p:nvSpPr>
        <p:spPr>
          <a:xfrm>
            <a:off x="4716475" y="3736610"/>
            <a:ext cx="4088354" cy="314000"/>
          </a:xfrm>
          <a:prstGeom prst="rect">
            <a:avLst/>
          </a:prstGeom>
          <a:noFill/>
        </p:spPr>
        <p:txBody>
          <a:bodyPr wrap="square" lIns="67500" tIns="35100" rIns="67500" bIns="0" anchor="ctr" anchorCtr="0">
            <a:noAutofit/>
          </a:bodyPr>
          <a:p>
            <a:pPr>
              <a:lnSpc>
                <a:spcPct val="120000"/>
              </a:lnSpc>
            </a:pPr>
            <a:r>
              <a:rPr lang="zh-CN" altLang="en-US" sz="1300">
                <a:latin typeface="微软雅黑" panose="020B0503020204020204" charset="-122"/>
                <a:ea typeface="微软雅黑" panose="020B0503020204020204" charset="-122"/>
                <a:cs typeface="微软雅黑" panose="020B0503020204020204" charset="-122"/>
                <a:sym typeface="+mn-ea"/>
              </a:rPr>
              <a:t>乌兰察布市工业和信息化局文件 乌兰察布市淘汰落后产能工作协调小组办公室转发自治区工信厅关于印发淘汰落后化解过剩产能计划的通知</a:t>
            </a:r>
            <a:endParaRPr lang="zh-CN" altLang="en-US" sz="1300">
              <a:latin typeface="微软雅黑" panose="020B0503020204020204" charset="-122"/>
              <a:ea typeface="微软雅黑" panose="020B0503020204020204" charset="-122"/>
              <a:cs typeface="微软雅黑" panose="020B0503020204020204" charset="-122"/>
            </a:endParaRPr>
          </a:p>
          <a:p>
            <a:pPr>
              <a:lnSpc>
                <a:spcPct val="120000"/>
              </a:lnSpc>
            </a:pPr>
            <a:endParaRPr lang="zh-CN" altLang="en-US" sz="500" b="1" spc="300">
              <a:solidFill>
                <a:srgbClr val="69A35B"/>
              </a:solidFill>
              <a:latin typeface="微软雅黑" panose="020B0503020204020204" charset="-122"/>
              <a:ea typeface="微软雅黑" panose="020B0503020204020204" charset="-122"/>
              <a:cs typeface="微软雅黑" panose="020B0503020204020204" charset="-122"/>
            </a:endParaRPr>
          </a:p>
        </p:txBody>
      </p:sp>
      <p:sp>
        <p:nvSpPr>
          <p:cNvPr id="11" name="五边形 10"/>
          <p:cNvSpPr/>
          <p:nvPr>
            <p:custDataLst>
              <p:tags r:id="rId19"/>
            </p:custDataLst>
          </p:nvPr>
        </p:nvSpPr>
        <p:spPr>
          <a:xfrm>
            <a:off x="3271709" y="3588529"/>
            <a:ext cx="905527" cy="339016"/>
          </a:xfrm>
          <a:prstGeom prst="homePlate">
            <a:avLst/>
          </a:prstGeom>
          <a:solidFill>
            <a:srgbClr val="69A35B"/>
          </a:solidFill>
          <a:ln w="12700" cap="flat" cmpd="sng" algn="ctr">
            <a:noFill/>
            <a:prstDash val="solid"/>
            <a:miter lim="800000"/>
          </a:ln>
          <a:effectLst/>
        </p:spPr>
        <p:txBody>
          <a:bodyPr wrap="none" tIns="0" bIns="0" anchor="ctr">
            <a:normAutofit lnSpcReduction="10000"/>
          </a:bodyPr>
          <a:p>
            <a:pPr lvl="0" algn="ctr">
              <a:lnSpc>
                <a:spcPct val="140000"/>
              </a:lnSpc>
            </a:pPr>
            <a:endParaRPr lang="en-US" altLang="zh-CN" sz="1500" b="1" dirty="0">
              <a:solidFill>
                <a:sysClr val="window" lastClr="FFFFFF"/>
              </a:solidFill>
              <a:latin typeface="微软雅黑" panose="020B0503020204020204" charset="-122"/>
              <a:ea typeface="微软雅黑" panose="020B0503020204020204" charset="-122"/>
            </a:endParaRPr>
          </a:p>
        </p:txBody>
      </p:sp>
      <p:sp>
        <p:nvSpPr>
          <p:cNvPr id="46" name="文本框 45"/>
          <p:cNvSpPr txBox="1"/>
          <p:nvPr>
            <p:custDataLst>
              <p:tags r:id="rId20"/>
            </p:custDataLst>
          </p:nvPr>
        </p:nvSpPr>
        <p:spPr>
          <a:xfrm>
            <a:off x="3314699" y="3593894"/>
            <a:ext cx="690992" cy="328285"/>
          </a:xfrm>
          <a:prstGeom prst="rect">
            <a:avLst/>
          </a:prstGeom>
          <a:noFill/>
        </p:spPr>
        <p:txBody>
          <a:bodyPr wrap="square" lIns="67500" tIns="35100" rIns="67500" bIns="35100" rtlCol="0" anchor="ctr" anchorCtr="0">
            <a:normAutofit fontScale="80000"/>
          </a:bodyPr>
          <a:p>
            <a:pPr algn="ctr"/>
            <a:r>
              <a:rPr lang="en-US" altLang="zh-CN" sz="1500" b="1" dirty="0">
                <a:solidFill>
                  <a:sysClr val="window" lastClr="FFFFFF"/>
                </a:solidFill>
                <a:latin typeface="微软雅黑" panose="020B0503020204020204" charset="-122"/>
                <a:ea typeface="微软雅黑" panose="020B0503020204020204" charset="-122"/>
              </a:rPr>
              <a:t>4</a:t>
            </a:r>
            <a:r>
              <a:rPr lang="zh-CN" altLang="en-US" sz="1500" b="1" dirty="0">
                <a:solidFill>
                  <a:sysClr val="window" lastClr="FFFFFF"/>
                </a:solidFill>
                <a:latin typeface="微软雅黑" panose="020B0503020204020204" charset="-122"/>
                <a:ea typeface="微软雅黑" panose="020B0503020204020204" charset="-122"/>
              </a:rPr>
              <a:t>月</a:t>
            </a:r>
            <a:r>
              <a:rPr lang="en-US" altLang="zh-CN" sz="1500" b="1" dirty="0">
                <a:solidFill>
                  <a:sysClr val="window" lastClr="FFFFFF"/>
                </a:solidFill>
                <a:latin typeface="微软雅黑" panose="020B0503020204020204" charset="-122"/>
                <a:ea typeface="微软雅黑" panose="020B0503020204020204" charset="-122"/>
              </a:rPr>
              <a:t>6</a:t>
            </a:r>
            <a:r>
              <a:rPr lang="zh-CN" altLang="en-US" sz="1500" b="1" dirty="0">
                <a:solidFill>
                  <a:sysClr val="window" lastClr="FFFFFF"/>
                </a:solidFill>
                <a:latin typeface="微软雅黑" panose="020B0503020204020204" charset="-122"/>
                <a:ea typeface="微软雅黑" panose="020B0503020204020204" charset="-122"/>
              </a:rPr>
              <a:t>号</a:t>
            </a:r>
            <a:endParaRPr lang="zh-CN" altLang="en-US" sz="1500" b="1" dirty="0">
              <a:solidFill>
                <a:sysClr val="window" lastClr="FFFFFF"/>
              </a:solidFill>
              <a:latin typeface="微软雅黑" panose="020B0503020204020204" charset="-122"/>
              <a:ea typeface="微软雅黑" panose="020B0503020204020204" charset="-122"/>
            </a:endParaRPr>
          </a:p>
        </p:txBody>
      </p:sp>
      <p:sp>
        <p:nvSpPr>
          <p:cNvPr id="2" name="TextBox 19"/>
          <p:cNvSpPr txBox="1"/>
          <p:nvPr/>
        </p:nvSpPr>
        <p:spPr>
          <a:xfrm>
            <a:off x="0" y="123825"/>
            <a:ext cx="2307590" cy="445135"/>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en-US" altLang="zh-CN" sz="2300" dirty="0">
                <a:solidFill>
                  <a:schemeClr val="accent1"/>
                </a:solidFill>
                <a:latin typeface="方正大黑体_GBK" panose="02010600010101010101" charset="-122"/>
                <a:ea typeface="方正大黑体_GBK" panose="02010600010101010101" charset="-122"/>
              </a:rPr>
              <a:t>2021</a:t>
            </a:r>
            <a:r>
              <a:rPr lang="zh-CN" altLang="en-US" sz="2300" dirty="0">
                <a:solidFill>
                  <a:schemeClr val="accent1"/>
                </a:solidFill>
                <a:latin typeface="方正大黑体_GBK" panose="02010600010101010101" charset="-122"/>
                <a:ea typeface="方正大黑体_GBK" panose="02010600010101010101" charset="-122"/>
              </a:rPr>
              <a:t>政策汇总</a:t>
            </a:r>
            <a:endParaRPr lang="zh-CN" altLang="en-US" sz="2300" dirty="0">
              <a:solidFill>
                <a:schemeClr val="accent1"/>
              </a:solidFill>
              <a:latin typeface="方正大黑体_GBK" panose="02010600010101010101" charset="-122"/>
              <a:ea typeface="方正大黑体_GBK" panose="02010600010101010101" charset="-122"/>
            </a:endParaRPr>
          </a:p>
        </p:txBody>
      </p:sp>
    </p:spTree>
    <p:custDataLst>
      <p:tags r:id="rId2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custDataLst>
              <p:tags r:id="rId1"/>
            </p:custDataLst>
          </p:nvPr>
        </p:nvSpPr>
        <p:spPr>
          <a:xfrm>
            <a:off x="129483" y="733518"/>
            <a:ext cx="2285937" cy="3470360"/>
          </a:xfrm>
          <a:prstGeom prst="rect">
            <a:avLst/>
          </a:prstGeom>
          <a:solidFill>
            <a:srgbClr val="1F74AD">
              <a:lumMod val="20000"/>
              <a:lumOff val="80000"/>
            </a:srgbClr>
          </a:solidFill>
          <a:ln w="12700" cap="flat" cmpd="sng" algn="ctr">
            <a:noFill/>
            <a:prstDash val="solid"/>
            <a:miter lim="800000"/>
          </a:ln>
          <a:effectLst/>
        </p:spPr>
        <p:txBody>
          <a:bodyPr anchor="ctr"/>
          <a:p>
            <a:pPr algn="ctr">
              <a:lnSpc>
                <a:spcPct val="130000"/>
              </a:lnSpc>
            </a:pPr>
            <a:endParaRPr sz="1350">
              <a:latin typeface="微软雅黑" panose="020B0503020204020204" charset="-122"/>
              <a:ea typeface="微软雅黑" panose="020B0503020204020204" charset="-122"/>
            </a:endParaRPr>
          </a:p>
        </p:txBody>
      </p:sp>
      <p:pic>
        <p:nvPicPr>
          <p:cNvPr id="5" name="图片 4"/>
          <p:cNvPicPr>
            <a:picLocks noChangeAspect="1"/>
          </p:cNvPicPr>
          <p:nvPr/>
        </p:nvPicPr>
        <p:blipFill>
          <a:blip r:embed="rId2"/>
          <a:srcRect t="25294"/>
          <a:stretch>
            <a:fillRect/>
          </a:stretch>
        </p:blipFill>
        <p:spPr>
          <a:xfrm>
            <a:off x="3216275" y="483870"/>
            <a:ext cx="5398770" cy="1453515"/>
          </a:xfrm>
          <a:prstGeom prst="rect">
            <a:avLst/>
          </a:prstGeom>
        </p:spPr>
      </p:pic>
      <p:pic>
        <p:nvPicPr>
          <p:cNvPr id="7" name="图片 6"/>
          <p:cNvPicPr>
            <a:picLocks noChangeAspect="1"/>
          </p:cNvPicPr>
          <p:nvPr/>
        </p:nvPicPr>
        <p:blipFill>
          <a:blip r:embed="rId3"/>
          <a:stretch>
            <a:fillRect/>
          </a:stretch>
        </p:blipFill>
        <p:spPr>
          <a:xfrm>
            <a:off x="3275965" y="2067560"/>
            <a:ext cx="5133975" cy="2590800"/>
          </a:xfrm>
          <a:prstGeom prst="rect">
            <a:avLst/>
          </a:prstGeom>
        </p:spPr>
      </p:pic>
      <p:pic>
        <p:nvPicPr>
          <p:cNvPr id="60" name="图片 59" descr="C:\Users\DELL\Desktop\政策.jpg政策"/>
          <p:cNvPicPr>
            <a:picLocks noChangeAspect="1"/>
          </p:cNvPicPr>
          <p:nvPr>
            <p:custDataLst>
              <p:tags r:id="rId4"/>
            </p:custDataLst>
          </p:nvPr>
        </p:nvPicPr>
        <p:blipFill>
          <a:blip r:embed="rId5"/>
          <a:srcRect/>
          <a:stretch>
            <a:fillRect/>
          </a:stretch>
        </p:blipFill>
        <p:spPr>
          <a:xfrm>
            <a:off x="252095" y="987425"/>
            <a:ext cx="2293620" cy="3303905"/>
          </a:xfrm>
          <a:prstGeom prst="rect">
            <a:avLst/>
          </a:prstGeom>
        </p:spPr>
      </p:pic>
    </p:spTree>
  </p:cSld>
  <p:clrMapOvr>
    <a:masterClrMapping/>
  </p:clrMapOvr>
  <p:transition spd="slow" advTm="0">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extBox 19"/>
          <p:cNvSpPr txBox="1"/>
          <p:nvPr/>
        </p:nvSpPr>
        <p:spPr>
          <a:xfrm>
            <a:off x="3491865" y="373380"/>
            <a:ext cx="5483860" cy="2030095"/>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marL="342900" indent="-342900" algn="l">
              <a:buFont typeface="Arial" panose="020B0604020202020204" pitchFamily="34" charset="0"/>
              <a:buChar char="•"/>
            </a:pPr>
            <a:r>
              <a:rPr lang="en-US" sz="1800" dirty="0">
                <a:solidFill>
                  <a:schemeClr val="accent1"/>
                </a:solidFill>
                <a:latin typeface="方正大黑体_GBK" panose="02010600010101010101" charset="-122"/>
                <a:ea typeface="方正大黑体_GBK" panose="02010600010101010101" charset="-122"/>
              </a:rPr>
              <a:t>20210325</a:t>
            </a:r>
            <a:r>
              <a:rPr lang="zh-CN" altLang="en-US" sz="1800" dirty="0">
                <a:solidFill>
                  <a:schemeClr val="accent1"/>
                </a:solidFill>
                <a:latin typeface="方正大黑体_GBK" panose="02010600010101010101" charset="-122"/>
                <a:ea typeface="方正大黑体_GBK" panose="02010600010101010101" charset="-122"/>
              </a:rPr>
              <a:t>自治区工业和信息化厅关于开展工业企业碳排放普查及工业气体调研</a:t>
            </a:r>
            <a:endParaRPr lang="zh-CN" altLang="en-US" sz="1800" dirty="0">
              <a:solidFill>
                <a:schemeClr val="accent1"/>
              </a:solidFill>
              <a:latin typeface="方正大黑体_GBK" panose="02010600010101010101" charset="-122"/>
              <a:ea typeface="方正大黑体_GBK" panose="02010600010101010101" charset="-122"/>
            </a:endParaRPr>
          </a:p>
          <a:p>
            <a:pPr marL="342900" indent="-342900" algn="l">
              <a:buFont typeface="Arial" panose="020B0604020202020204" pitchFamily="34" charset="0"/>
              <a:buChar char="•"/>
            </a:pPr>
            <a:r>
              <a:rPr lang="en-US" sz="1800" dirty="0">
                <a:solidFill>
                  <a:schemeClr val="accent1"/>
                </a:solidFill>
                <a:latin typeface="方正大黑体_GBK" panose="02010600010101010101" charset="-122"/>
                <a:ea typeface="方正大黑体_GBK" panose="02010600010101010101" charset="-122"/>
                <a:sym typeface="+mn-ea"/>
              </a:rPr>
              <a:t>20210415</a:t>
            </a:r>
            <a:r>
              <a:rPr lang="zh-CN" altLang="en-US" sz="1800" dirty="0">
                <a:solidFill>
                  <a:schemeClr val="accent1"/>
                </a:solidFill>
                <a:latin typeface="方正大黑体_GBK" panose="02010600010101010101" charset="-122"/>
                <a:ea typeface="方正大黑体_GBK" panose="02010600010101010101" charset="-122"/>
                <a:sym typeface="+mn-ea"/>
              </a:rPr>
              <a:t>自治区因对气候变化与节能减排工作领导小组和化解过剩产能工作办公室关于印发《</a:t>
            </a:r>
            <a:r>
              <a:rPr lang="en-US" altLang="zh-CN" sz="1800" dirty="0">
                <a:solidFill>
                  <a:schemeClr val="accent1"/>
                </a:solidFill>
                <a:latin typeface="方正大黑体_GBK" panose="02010600010101010101" charset="-122"/>
                <a:ea typeface="方正大黑体_GBK" panose="02010600010101010101" charset="-122"/>
                <a:sym typeface="+mn-ea"/>
              </a:rPr>
              <a:t>2021</a:t>
            </a:r>
            <a:r>
              <a:rPr lang="zh-CN" altLang="en-US" sz="1800" dirty="0">
                <a:solidFill>
                  <a:schemeClr val="accent1"/>
                </a:solidFill>
                <a:latin typeface="方正大黑体_GBK" panose="02010600010101010101" charset="-122"/>
                <a:ea typeface="方正大黑体_GBK" panose="02010600010101010101" charset="-122"/>
                <a:sym typeface="+mn-ea"/>
              </a:rPr>
              <a:t>年度能源消费总量和强度双控任务及重点工作安排》的通知</a:t>
            </a:r>
            <a:endParaRPr lang="zh-CN" altLang="en-US" sz="1800" dirty="0">
              <a:solidFill>
                <a:schemeClr val="accent1"/>
              </a:solidFill>
              <a:latin typeface="方正大黑体_GBK" panose="02010600010101010101" charset="-122"/>
              <a:ea typeface="方正大黑体_GBK" panose="02010600010101010101" charset="-122"/>
            </a:endParaRPr>
          </a:p>
          <a:p>
            <a:pPr algn="l"/>
            <a:endParaRPr lang="zh-CN" altLang="en-US" sz="1800" dirty="0">
              <a:solidFill>
                <a:schemeClr val="accent1"/>
              </a:solidFill>
              <a:latin typeface="方正大黑体_GBK" panose="02010600010101010101" charset="-122"/>
              <a:ea typeface="方正大黑体_GBK" panose="02010600010101010101" charset="-122"/>
            </a:endParaRPr>
          </a:p>
        </p:txBody>
      </p:sp>
      <p:graphicFrame>
        <p:nvGraphicFramePr>
          <p:cNvPr id="6" name="表格 5"/>
          <p:cNvGraphicFramePr/>
          <p:nvPr>
            <p:custDataLst>
              <p:tags r:id="rId1"/>
            </p:custDataLst>
          </p:nvPr>
        </p:nvGraphicFramePr>
        <p:xfrm>
          <a:off x="3636010" y="2139315"/>
          <a:ext cx="5345430" cy="2535555"/>
        </p:xfrm>
        <a:graphic>
          <a:graphicData uri="http://schemas.openxmlformats.org/drawingml/2006/table">
            <a:tbl>
              <a:tblPr firstRow="1" bandRow="1">
                <a:tableStyleId>{5C22544A-7EE6-4342-B048-85BDC9FD1C3A}</a:tableStyleId>
              </a:tblPr>
              <a:tblGrid>
                <a:gridCol w="1337310"/>
                <a:gridCol w="1238885"/>
                <a:gridCol w="989965"/>
                <a:gridCol w="1779270"/>
              </a:tblGrid>
              <a:tr h="731520">
                <a:tc>
                  <a:txBody>
                    <a:bodyPr/>
                    <a:p>
                      <a:pPr algn="ctr">
                        <a:buNone/>
                      </a:pPr>
                      <a:r>
                        <a:rPr lang="zh-CN" altLang="en-US" sz="1400">
                          <a:latin typeface="微软雅黑" panose="020B0503020204020204" charset="-122"/>
                          <a:ea typeface="微软雅黑" panose="020B0503020204020204" charset="-122"/>
                        </a:rPr>
                        <a:t>地区</a:t>
                      </a:r>
                      <a:endParaRPr lang="zh-CN" altLang="en-US" sz="1400">
                        <a:latin typeface="微软雅黑" panose="020B0503020204020204" charset="-122"/>
                        <a:ea typeface="微软雅黑" panose="020B0503020204020204" charset="-122"/>
                      </a:endParaRPr>
                    </a:p>
                  </a:txBody>
                  <a:tcPr/>
                </a:tc>
                <a:tc>
                  <a:txBody>
                    <a:bodyPr/>
                    <a:p>
                      <a:pPr algn="ctr">
                        <a:buNone/>
                      </a:pPr>
                      <a:r>
                        <a:rPr lang="zh-CN" altLang="en-US" sz="1400">
                          <a:latin typeface="微软雅黑" panose="020B0503020204020204" charset="-122"/>
                          <a:ea typeface="微软雅黑" panose="020B0503020204020204" charset="-122"/>
                        </a:rPr>
                        <a:t>能耗增量控制目标（万吨标准煤）</a:t>
                      </a:r>
                      <a:endParaRPr lang="zh-CN" altLang="en-US" sz="1400">
                        <a:latin typeface="微软雅黑" panose="020B0503020204020204" charset="-122"/>
                        <a:ea typeface="微软雅黑" panose="020B0503020204020204" charset="-122"/>
                      </a:endParaRPr>
                    </a:p>
                  </a:txBody>
                  <a:tcPr/>
                </a:tc>
                <a:tc>
                  <a:txBody>
                    <a:bodyPr/>
                    <a:p>
                      <a:pPr algn="ctr">
                        <a:buNone/>
                      </a:pPr>
                      <a:r>
                        <a:rPr lang="zh-CN" altLang="en-US" sz="1400">
                          <a:latin typeface="微软雅黑" panose="020B0503020204020204" charset="-122"/>
                          <a:ea typeface="微软雅黑" panose="020B0503020204020204" charset="-122"/>
                        </a:rPr>
                        <a:t>折算新增用电（万度）</a:t>
                      </a:r>
                      <a:endParaRPr lang="zh-CN" altLang="en-US" sz="1400">
                        <a:latin typeface="微软雅黑" panose="020B0503020204020204" charset="-122"/>
                        <a:ea typeface="微软雅黑" panose="020B0503020204020204" charset="-122"/>
                      </a:endParaRPr>
                    </a:p>
                  </a:txBody>
                  <a:tcPr/>
                </a:tc>
                <a:tc>
                  <a:txBody>
                    <a:bodyPr/>
                    <a:p>
                      <a:pPr algn="ctr">
                        <a:buNone/>
                      </a:pPr>
                      <a:r>
                        <a:rPr lang="zh-CN" altLang="en-US" sz="1400">
                          <a:latin typeface="微软雅黑" panose="020B0503020204020204" charset="-122"/>
                          <a:ea typeface="微软雅黑" panose="020B0503020204020204" charset="-122"/>
                          <a:cs typeface="微软雅黑" panose="020B0503020204020204" charset="-122"/>
                        </a:rPr>
                        <a:t>单位</a:t>
                      </a:r>
                      <a:r>
                        <a:rPr lang="en-US" altLang="zh-CN" sz="1400">
                          <a:latin typeface="微软雅黑" panose="020B0503020204020204" charset="-122"/>
                          <a:ea typeface="微软雅黑" panose="020B0503020204020204" charset="-122"/>
                          <a:cs typeface="微软雅黑" panose="020B0503020204020204" charset="-122"/>
                        </a:rPr>
                        <a:t>GDP</a:t>
                      </a:r>
                      <a:r>
                        <a:rPr lang="zh-CN" altLang="en-US" sz="1400">
                          <a:latin typeface="微软雅黑" panose="020B0503020204020204" charset="-122"/>
                          <a:ea typeface="微软雅黑" panose="020B0503020204020204" charset="-122"/>
                          <a:cs typeface="微软雅黑" panose="020B0503020204020204" charset="-122"/>
                        </a:rPr>
                        <a:t>能耗降低目标</a:t>
                      </a:r>
                      <a:endParaRPr lang="zh-CN" altLang="en-US" sz="1400">
                        <a:latin typeface="微软雅黑" panose="020B0503020204020204" charset="-122"/>
                        <a:ea typeface="微软雅黑" panose="020B0503020204020204" charset="-122"/>
                        <a:cs typeface="微软雅黑" panose="020B0503020204020204" charset="-122"/>
                      </a:endParaRPr>
                    </a:p>
                  </a:txBody>
                  <a:tcPr/>
                </a:tc>
              </a:tr>
              <a:tr h="300355">
                <a:tc>
                  <a:txBody>
                    <a:bodyPr/>
                    <a:p>
                      <a:pPr algn="ctr">
                        <a:buNone/>
                      </a:pPr>
                      <a:r>
                        <a:rPr lang="zh-CN" altLang="en-US" sz="1400">
                          <a:latin typeface="方正大黑体_GBK" panose="02010600010101010101" charset="-122"/>
                          <a:ea typeface="方正大黑体_GBK" panose="02010600010101010101" charset="-122"/>
                        </a:rPr>
                        <a:t>银川</a:t>
                      </a:r>
                      <a:endParaRPr lang="zh-CN" altLang="en-US" sz="1400">
                        <a:latin typeface="方正大黑体_GBK" panose="02010600010101010101" charset="-122"/>
                        <a:ea typeface="方正大黑体_GBK" panose="02010600010101010101" charset="-122"/>
                      </a:endParaRPr>
                    </a:p>
                  </a:txBody>
                  <a:tcPr/>
                </a:tc>
                <a:tc>
                  <a:txBody>
                    <a:bodyPr/>
                    <a:p>
                      <a:pPr algn="ctr">
                        <a:buNone/>
                      </a:pPr>
                      <a:r>
                        <a:rPr lang="en-US" altLang="zh-CN" sz="1400">
                          <a:latin typeface="方正大黑体_GBK" panose="02010600010101010101" charset="-122"/>
                          <a:ea typeface="方正大黑体_GBK" panose="02010600010101010101" charset="-122"/>
                        </a:rPr>
                        <a:t>25</a:t>
                      </a:r>
                      <a:endParaRPr lang="en-US" altLang="zh-CN" sz="1400">
                        <a:latin typeface="方正大黑体_GBK" panose="02010600010101010101" charset="-122"/>
                        <a:ea typeface="方正大黑体_GBK" panose="02010600010101010101" charset="-122"/>
                      </a:endParaRPr>
                    </a:p>
                  </a:txBody>
                  <a:tcPr/>
                </a:tc>
                <a:tc>
                  <a:txBody>
                    <a:bodyPr/>
                    <a:p>
                      <a:pPr algn="ctr">
                        <a:buNone/>
                      </a:pPr>
                      <a:r>
                        <a:rPr lang="en-US" altLang="zh-CN" sz="1400">
                          <a:latin typeface="方正大黑体_GBK" panose="02010600010101010101" charset="-122"/>
                          <a:ea typeface="方正大黑体_GBK" panose="02010600010101010101" charset="-122"/>
                        </a:rPr>
                        <a:t>20.3</a:t>
                      </a:r>
                      <a:endParaRPr lang="en-US" altLang="zh-CN" sz="1400">
                        <a:latin typeface="方正大黑体_GBK" panose="02010600010101010101" charset="-122"/>
                        <a:ea typeface="方正大黑体_GBK" panose="02010600010101010101" charset="-122"/>
                      </a:endParaRPr>
                    </a:p>
                  </a:txBody>
                  <a:tcPr/>
                </a:tc>
                <a:tc>
                  <a:txBody>
                    <a:bodyPr/>
                    <a:p>
                      <a:pPr algn="ctr">
                        <a:buNone/>
                      </a:pPr>
                      <a:r>
                        <a:rPr lang="en-US" altLang="zh-CN" sz="1400">
                          <a:latin typeface="方正大黑体_GBK" panose="02010600010101010101" charset="-122"/>
                          <a:ea typeface="方正大黑体_GBK" panose="02010600010101010101" charset="-122"/>
                        </a:rPr>
                        <a:t>-2.5%</a:t>
                      </a:r>
                      <a:endParaRPr lang="en-US" altLang="zh-CN" sz="1400">
                        <a:latin typeface="方正大黑体_GBK" panose="02010600010101010101" charset="-122"/>
                        <a:ea typeface="方正大黑体_GBK" panose="02010600010101010101" charset="-122"/>
                      </a:endParaRPr>
                    </a:p>
                  </a:txBody>
                  <a:tcPr/>
                </a:tc>
              </a:tr>
              <a:tr h="300990">
                <a:tc>
                  <a:txBody>
                    <a:bodyPr/>
                    <a:p>
                      <a:pPr algn="ctr">
                        <a:buNone/>
                      </a:pPr>
                      <a:r>
                        <a:rPr lang="zh-CN" altLang="en-US" sz="1400">
                          <a:latin typeface="方正大黑体_GBK" panose="02010600010101010101" charset="-122"/>
                          <a:ea typeface="方正大黑体_GBK" panose="02010600010101010101" charset="-122"/>
                        </a:rPr>
                        <a:t>石嘴山</a:t>
                      </a:r>
                      <a:endParaRPr lang="zh-CN" altLang="en-US" sz="1400">
                        <a:latin typeface="方正大黑体_GBK" panose="02010600010101010101" charset="-122"/>
                        <a:ea typeface="方正大黑体_GBK" panose="02010600010101010101" charset="-122"/>
                      </a:endParaRPr>
                    </a:p>
                  </a:txBody>
                  <a:tcPr/>
                </a:tc>
                <a:tc>
                  <a:txBody>
                    <a:bodyPr/>
                    <a:p>
                      <a:pPr algn="ctr">
                        <a:buNone/>
                      </a:pPr>
                      <a:r>
                        <a:rPr lang="en-US" altLang="zh-CN" sz="1400">
                          <a:latin typeface="方正大黑体_GBK" panose="02010600010101010101" charset="-122"/>
                          <a:ea typeface="方正大黑体_GBK" panose="02010600010101010101" charset="-122"/>
                        </a:rPr>
                        <a:t>55</a:t>
                      </a:r>
                      <a:endParaRPr lang="en-US" altLang="zh-CN" sz="1400">
                        <a:latin typeface="方正大黑体_GBK" panose="02010600010101010101" charset="-122"/>
                        <a:ea typeface="方正大黑体_GBK" panose="02010600010101010101" charset="-122"/>
                      </a:endParaRPr>
                    </a:p>
                  </a:txBody>
                  <a:tcPr/>
                </a:tc>
                <a:tc>
                  <a:txBody>
                    <a:bodyPr/>
                    <a:p>
                      <a:pPr algn="ctr">
                        <a:buNone/>
                      </a:pPr>
                      <a:r>
                        <a:rPr lang="en-US" altLang="zh-CN" sz="1400">
                          <a:latin typeface="方正大黑体_GBK" panose="02010600010101010101" charset="-122"/>
                          <a:ea typeface="方正大黑体_GBK" panose="02010600010101010101" charset="-122"/>
                        </a:rPr>
                        <a:t>44.7</a:t>
                      </a:r>
                      <a:endParaRPr lang="en-US" altLang="zh-CN" sz="1400">
                        <a:latin typeface="方正大黑体_GBK" panose="02010600010101010101" charset="-122"/>
                        <a:ea typeface="方正大黑体_GBK" panose="02010600010101010101" charset="-122"/>
                      </a:endParaRPr>
                    </a:p>
                  </a:txBody>
                  <a:tcPr/>
                </a:tc>
                <a:tc>
                  <a:txBody>
                    <a:bodyPr/>
                    <a:p>
                      <a:pPr algn="ctr">
                        <a:buNone/>
                      </a:pPr>
                      <a:r>
                        <a:rPr lang="en-US" altLang="zh-CN" sz="1400">
                          <a:latin typeface="方正大黑体_GBK" panose="02010600010101010101" charset="-122"/>
                          <a:ea typeface="方正大黑体_GBK" panose="02010600010101010101" charset="-122"/>
                        </a:rPr>
                        <a:t>-4.0%</a:t>
                      </a:r>
                      <a:endParaRPr lang="en-US" altLang="zh-CN" sz="1400">
                        <a:latin typeface="方正大黑体_GBK" panose="02010600010101010101" charset="-122"/>
                        <a:ea typeface="方正大黑体_GBK" panose="02010600010101010101" charset="-122"/>
                      </a:endParaRPr>
                    </a:p>
                  </a:txBody>
                  <a:tcPr/>
                </a:tc>
              </a:tr>
              <a:tr h="300355">
                <a:tc>
                  <a:txBody>
                    <a:bodyPr/>
                    <a:p>
                      <a:pPr algn="ctr">
                        <a:buNone/>
                      </a:pPr>
                      <a:r>
                        <a:rPr lang="zh-CN" altLang="en-US" sz="1400">
                          <a:latin typeface="方正大黑体_GBK" panose="02010600010101010101" charset="-122"/>
                          <a:ea typeface="方正大黑体_GBK" panose="02010600010101010101" charset="-122"/>
                        </a:rPr>
                        <a:t>吴忠</a:t>
                      </a:r>
                      <a:endParaRPr lang="zh-CN" altLang="en-US" sz="1400">
                        <a:latin typeface="方正大黑体_GBK" panose="02010600010101010101" charset="-122"/>
                        <a:ea typeface="方正大黑体_GBK" panose="02010600010101010101" charset="-122"/>
                      </a:endParaRPr>
                    </a:p>
                  </a:txBody>
                  <a:tcPr/>
                </a:tc>
                <a:tc>
                  <a:txBody>
                    <a:bodyPr/>
                    <a:p>
                      <a:pPr algn="ctr">
                        <a:buNone/>
                      </a:pPr>
                      <a:r>
                        <a:rPr lang="en-US" altLang="zh-CN" sz="1400">
                          <a:latin typeface="方正大黑体_GBK" panose="02010600010101010101" charset="-122"/>
                          <a:ea typeface="方正大黑体_GBK" panose="02010600010101010101" charset="-122"/>
                        </a:rPr>
                        <a:t>35</a:t>
                      </a:r>
                      <a:endParaRPr lang="en-US" altLang="zh-CN" sz="1400">
                        <a:latin typeface="方正大黑体_GBK" panose="02010600010101010101" charset="-122"/>
                        <a:ea typeface="方正大黑体_GBK" panose="02010600010101010101" charset="-122"/>
                      </a:endParaRPr>
                    </a:p>
                  </a:txBody>
                  <a:tcPr/>
                </a:tc>
                <a:tc>
                  <a:txBody>
                    <a:bodyPr/>
                    <a:p>
                      <a:pPr algn="ctr">
                        <a:buNone/>
                      </a:pPr>
                      <a:r>
                        <a:rPr lang="en-US" altLang="zh-CN" sz="1400">
                          <a:latin typeface="方正大黑体_GBK" panose="02010600010101010101" charset="-122"/>
                          <a:ea typeface="方正大黑体_GBK" panose="02010600010101010101" charset="-122"/>
                        </a:rPr>
                        <a:t>28.5</a:t>
                      </a:r>
                      <a:endParaRPr lang="en-US" altLang="zh-CN" sz="1400">
                        <a:latin typeface="方正大黑体_GBK" panose="02010600010101010101" charset="-122"/>
                        <a:ea typeface="方正大黑体_GBK" panose="02010600010101010101" charset="-122"/>
                      </a:endParaRPr>
                    </a:p>
                  </a:txBody>
                  <a:tcPr/>
                </a:tc>
                <a:tc>
                  <a:txBody>
                    <a:bodyPr/>
                    <a:p>
                      <a:pPr algn="ctr">
                        <a:buNone/>
                      </a:pPr>
                      <a:r>
                        <a:rPr lang="en-US" altLang="zh-CN" sz="1400">
                          <a:latin typeface="方正大黑体_GBK" panose="02010600010101010101" charset="-122"/>
                          <a:ea typeface="方正大黑体_GBK" panose="02010600010101010101" charset="-122"/>
                        </a:rPr>
                        <a:t>-2.5%</a:t>
                      </a:r>
                      <a:endParaRPr lang="en-US" altLang="zh-CN" sz="1400">
                        <a:latin typeface="方正大黑体_GBK" panose="02010600010101010101" charset="-122"/>
                        <a:ea typeface="方正大黑体_GBK" panose="02010600010101010101" charset="-122"/>
                      </a:endParaRPr>
                    </a:p>
                  </a:txBody>
                  <a:tcPr/>
                </a:tc>
              </a:tr>
              <a:tr h="300990">
                <a:tc>
                  <a:txBody>
                    <a:bodyPr/>
                    <a:p>
                      <a:pPr algn="ctr">
                        <a:buNone/>
                      </a:pPr>
                      <a:r>
                        <a:rPr lang="zh-CN" altLang="en-US" sz="1400">
                          <a:latin typeface="方正大黑体_GBK" panose="02010600010101010101" charset="-122"/>
                          <a:ea typeface="方正大黑体_GBK" panose="02010600010101010101" charset="-122"/>
                        </a:rPr>
                        <a:t>固原</a:t>
                      </a:r>
                      <a:endParaRPr lang="zh-CN" altLang="en-US" sz="1400">
                        <a:latin typeface="方正大黑体_GBK" panose="02010600010101010101" charset="-122"/>
                        <a:ea typeface="方正大黑体_GBK" panose="02010600010101010101" charset="-122"/>
                      </a:endParaRPr>
                    </a:p>
                  </a:txBody>
                  <a:tcPr/>
                </a:tc>
                <a:tc>
                  <a:txBody>
                    <a:bodyPr/>
                    <a:p>
                      <a:pPr algn="ctr">
                        <a:buNone/>
                      </a:pPr>
                      <a:r>
                        <a:rPr lang="en-US" altLang="zh-CN" sz="1400">
                          <a:latin typeface="方正大黑体_GBK" panose="02010600010101010101" charset="-122"/>
                          <a:ea typeface="方正大黑体_GBK" panose="02010600010101010101" charset="-122"/>
                        </a:rPr>
                        <a:t>10</a:t>
                      </a:r>
                      <a:endParaRPr lang="en-US" altLang="zh-CN" sz="1400">
                        <a:latin typeface="方正大黑体_GBK" panose="02010600010101010101" charset="-122"/>
                        <a:ea typeface="方正大黑体_GBK" panose="02010600010101010101" charset="-122"/>
                      </a:endParaRPr>
                    </a:p>
                  </a:txBody>
                  <a:tcPr/>
                </a:tc>
                <a:tc>
                  <a:txBody>
                    <a:bodyPr/>
                    <a:p>
                      <a:pPr algn="ctr">
                        <a:buNone/>
                      </a:pPr>
                      <a:r>
                        <a:rPr lang="en-US" altLang="zh-CN" sz="1400">
                          <a:latin typeface="方正大黑体_GBK" panose="02010600010101010101" charset="-122"/>
                          <a:ea typeface="方正大黑体_GBK" panose="02010600010101010101" charset="-122"/>
                        </a:rPr>
                        <a:t>8.14</a:t>
                      </a:r>
                      <a:endParaRPr lang="en-US" altLang="zh-CN" sz="1400">
                        <a:latin typeface="方正大黑体_GBK" panose="02010600010101010101" charset="-122"/>
                        <a:ea typeface="方正大黑体_GBK" panose="02010600010101010101" charset="-122"/>
                      </a:endParaRPr>
                    </a:p>
                  </a:txBody>
                  <a:tcPr/>
                </a:tc>
                <a:tc>
                  <a:txBody>
                    <a:bodyPr/>
                    <a:p>
                      <a:pPr algn="ctr">
                        <a:buNone/>
                      </a:pPr>
                      <a:r>
                        <a:rPr lang="en-US" altLang="zh-CN" sz="1400">
                          <a:latin typeface="方正大黑体_GBK" panose="02010600010101010101" charset="-122"/>
                          <a:ea typeface="方正大黑体_GBK" panose="02010600010101010101" charset="-122"/>
                          <a:sym typeface="+mn-ea"/>
                        </a:rPr>
                        <a:t>-2.5%</a:t>
                      </a:r>
                      <a:endParaRPr lang="en-US" altLang="zh-CN" sz="1400">
                        <a:latin typeface="方正大黑体_GBK" panose="02010600010101010101" charset="-122"/>
                        <a:ea typeface="方正大黑体_GBK" panose="02010600010101010101" charset="-122"/>
                        <a:sym typeface="+mn-ea"/>
                      </a:endParaRPr>
                    </a:p>
                  </a:txBody>
                  <a:tcPr/>
                </a:tc>
              </a:tr>
              <a:tr h="300355">
                <a:tc>
                  <a:txBody>
                    <a:bodyPr/>
                    <a:p>
                      <a:pPr algn="ctr">
                        <a:buNone/>
                      </a:pPr>
                      <a:r>
                        <a:rPr lang="zh-CN" altLang="en-US" sz="1400">
                          <a:solidFill>
                            <a:srgbClr val="FF0000"/>
                          </a:solidFill>
                          <a:latin typeface="方正大黑体_GBK" panose="02010600010101010101" charset="-122"/>
                          <a:ea typeface="方正大黑体_GBK" panose="02010600010101010101" charset="-122"/>
                        </a:rPr>
                        <a:t>中卫</a:t>
                      </a:r>
                      <a:endParaRPr lang="zh-CN" altLang="en-US" sz="1400">
                        <a:solidFill>
                          <a:srgbClr val="FF0000"/>
                        </a:solidFill>
                        <a:latin typeface="方正大黑体_GBK" panose="02010600010101010101" charset="-122"/>
                        <a:ea typeface="方正大黑体_GBK" panose="02010600010101010101" charset="-122"/>
                      </a:endParaRPr>
                    </a:p>
                  </a:txBody>
                  <a:tcPr/>
                </a:tc>
                <a:tc>
                  <a:txBody>
                    <a:bodyPr/>
                    <a:p>
                      <a:pPr algn="ctr">
                        <a:buNone/>
                      </a:pPr>
                      <a:r>
                        <a:rPr lang="en-US" altLang="zh-CN" sz="1400">
                          <a:solidFill>
                            <a:srgbClr val="FF0000"/>
                          </a:solidFill>
                          <a:latin typeface="方正大黑体_GBK" panose="02010600010101010101" charset="-122"/>
                          <a:ea typeface="方正大黑体_GBK" panose="02010600010101010101" charset="-122"/>
                        </a:rPr>
                        <a:t>40</a:t>
                      </a:r>
                      <a:endParaRPr lang="en-US" altLang="zh-CN" sz="1400">
                        <a:solidFill>
                          <a:srgbClr val="FF0000"/>
                        </a:solidFill>
                        <a:latin typeface="方正大黑体_GBK" panose="02010600010101010101" charset="-122"/>
                        <a:ea typeface="方正大黑体_GBK" panose="02010600010101010101" charset="-122"/>
                      </a:endParaRPr>
                    </a:p>
                  </a:txBody>
                  <a:tcPr/>
                </a:tc>
                <a:tc>
                  <a:txBody>
                    <a:bodyPr/>
                    <a:p>
                      <a:pPr algn="ctr">
                        <a:buNone/>
                      </a:pPr>
                      <a:r>
                        <a:rPr lang="en-US" altLang="zh-CN" sz="1400">
                          <a:solidFill>
                            <a:srgbClr val="FF0000"/>
                          </a:solidFill>
                          <a:latin typeface="方正大黑体_GBK" panose="02010600010101010101" charset="-122"/>
                          <a:ea typeface="方正大黑体_GBK" panose="02010600010101010101" charset="-122"/>
                        </a:rPr>
                        <a:t>32.5</a:t>
                      </a:r>
                      <a:endParaRPr lang="en-US" altLang="zh-CN" sz="1400">
                        <a:solidFill>
                          <a:srgbClr val="FF0000"/>
                        </a:solidFill>
                        <a:latin typeface="方正大黑体_GBK" panose="02010600010101010101" charset="-122"/>
                        <a:ea typeface="方正大黑体_GBK" panose="02010600010101010101" charset="-122"/>
                      </a:endParaRPr>
                    </a:p>
                  </a:txBody>
                  <a:tcPr/>
                </a:tc>
                <a:tc>
                  <a:txBody>
                    <a:bodyPr/>
                    <a:p>
                      <a:pPr algn="ctr">
                        <a:buNone/>
                      </a:pPr>
                      <a:r>
                        <a:rPr lang="en-US" altLang="zh-CN" sz="1400">
                          <a:solidFill>
                            <a:srgbClr val="FF0000"/>
                          </a:solidFill>
                          <a:latin typeface="方正大黑体_GBK" panose="02010600010101010101" charset="-122"/>
                          <a:ea typeface="方正大黑体_GBK" panose="02010600010101010101" charset="-122"/>
                          <a:sym typeface="+mn-ea"/>
                        </a:rPr>
                        <a:t>-4.0%</a:t>
                      </a:r>
                      <a:endParaRPr lang="en-US" altLang="zh-CN" sz="1400">
                        <a:solidFill>
                          <a:srgbClr val="FF0000"/>
                        </a:solidFill>
                        <a:latin typeface="方正大黑体_GBK" panose="02010600010101010101" charset="-122"/>
                        <a:ea typeface="方正大黑体_GBK" panose="02010600010101010101" charset="-122"/>
                        <a:sym typeface="+mn-ea"/>
                      </a:endParaRPr>
                    </a:p>
                  </a:txBody>
                  <a:tcPr/>
                </a:tc>
              </a:tr>
              <a:tr h="300990">
                <a:tc>
                  <a:txBody>
                    <a:bodyPr/>
                    <a:p>
                      <a:pPr algn="ctr">
                        <a:buNone/>
                      </a:pPr>
                      <a:r>
                        <a:rPr lang="zh-CN" altLang="en-US" sz="1400">
                          <a:latin typeface="方正大黑体_GBK" panose="02010600010101010101" charset="-122"/>
                          <a:ea typeface="方正大黑体_GBK" panose="02010600010101010101" charset="-122"/>
                        </a:rPr>
                        <a:t>宁东</a:t>
                      </a:r>
                      <a:endParaRPr lang="zh-CN" altLang="en-US" sz="1400">
                        <a:latin typeface="方正大黑体_GBK" panose="02010600010101010101" charset="-122"/>
                        <a:ea typeface="方正大黑体_GBK" panose="02010600010101010101" charset="-122"/>
                      </a:endParaRPr>
                    </a:p>
                  </a:txBody>
                  <a:tcPr/>
                </a:tc>
                <a:tc>
                  <a:txBody>
                    <a:bodyPr/>
                    <a:p>
                      <a:pPr algn="ctr">
                        <a:buNone/>
                      </a:pPr>
                      <a:r>
                        <a:rPr lang="en-US" altLang="zh-CN" sz="1400">
                          <a:latin typeface="方正大黑体_GBK" panose="02010600010101010101" charset="-122"/>
                          <a:ea typeface="方正大黑体_GBK" panose="02010600010101010101" charset="-122"/>
                        </a:rPr>
                        <a:t>100</a:t>
                      </a:r>
                      <a:endParaRPr lang="en-US" altLang="zh-CN" sz="1400">
                        <a:latin typeface="方正大黑体_GBK" panose="02010600010101010101" charset="-122"/>
                        <a:ea typeface="方正大黑体_GBK" panose="02010600010101010101" charset="-122"/>
                      </a:endParaRPr>
                    </a:p>
                  </a:txBody>
                  <a:tcPr/>
                </a:tc>
                <a:tc>
                  <a:txBody>
                    <a:bodyPr/>
                    <a:p>
                      <a:pPr algn="ctr">
                        <a:buNone/>
                      </a:pPr>
                      <a:r>
                        <a:rPr lang="en-US" altLang="zh-CN" sz="1400">
                          <a:latin typeface="方正大黑体_GBK" panose="02010600010101010101" charset="-122"/>
                          <a:ea typeface="方正大黑体_GBK" panose="02010600010101010101" charset="-122"/>
                        </a:rPr>
                        <a:t>81.4</a:t>
                      </a:r>
                      <a:endParaRPr lang="en-US" altLang="zh-CN" sz="1400">
                        <a:latin typeface="方正大黑体_GBK" panose="02010600010101010101" charset="-122"/>
                        <a:ea typeface="方正大黑体_GBK" panose="02010600010101010101" charset="-122"/>
                      </a:endParaRPr>
                    </a:p>
                  </a:txBody>
                  <a:tcPr/>
                </a:tc>
                <a:tc>
                  <a:txBody>
                    <a:bodyPr/>
                    <a:p>
                      <a:pPr algn="ctr">
                        <a:buNone/>
                      </a:pPr>
                      <a:r>
                        <a:rPr lang="en-US" altLang="zh-CN" sz="1400">
                          <a:latin typeface="方正大黑体_GBK" panose="02010600010101010101" charset="-122"/>
                          <a:ea typeface="方正大黑体_GBK" panose="02010600010101010101" charset="-122"/>
                        </a:rPr>
                        <a:t>-6.3%</a:t>
                      </a:r>
                      <a:endParaRPr lang="en-US" altLang="zh-CN" sz="1400">
                        <a:latin typeface="方正大黑体_GBK" panose="02010600010101010101" charset="-122"/>
                        <a:ea typeface="方正大黑体_GBK" panose="02010600010101010101" charset="-122"/>
                      </a:endParaRPr>
                    </a:p>
                  </a:txBody>
                  <a:tcPr/>
                </a:tc>
              </a:tr>
            </a:tbl>
          </a:graphicData>
        </a:graphic>
      </p:graphicFrame>
      <p:sp>
        <p:nvSpPr>
          <p:cNvPr id="2" name="矩形 1"/>
          <p:cNvSpPr/>
          <p:nvPr>
            <p:custDataLst>
              <p:tags r:id="rId2"/>
            </p:custDataLst>
          </p:nvPr>
        </p:nvSpPr>
        <p:spPr>
          <a:xfrm>
            <a:off x="631768" y="1235803"/>
            <a:ext cx="2285937" cy="3470360"/>
          </a:xfrm>
          <a:prstGeom prst="rect">
            <a:avLst/>
          </a:prstGeom>
          <a:solidFill>
            <a:srgbClr val="1F74AD">
              <a:lumMod val="20000"/>
              <a:lumOff val="80000"/>
            </a:srgbClr>
          </a:solidFill>
          <a:ln w="12700" cap="flat" cmpd="sng" algn="ctr">
            <a:noFill/>
            <a:prstDash val="solid"/>
            <a:miter lim="800000"/>
          </a:ln>
          <a:effectLst/>
        </p:spPr>
        <p:txBody>
          <a:bodyPr anchor="ctr"/>
          <a:p>
            <a:pPr algn="ctr">
              <a:lnSpc>
                <a:spcPct val="130000"/>
              </a:lnSpc>
            </a:pPr>
            <a:endParaRPr sz="1350">
              <a:latin typeface="微软雅黑" panose="020B0503020204020204" charset="-122"/>
              <a:ea typeface="微软雅黑" panose="020B0503020204020204" charset="-122"/>
            </a:endParaRPr>
          </a:p>
        </p:txBody>
      </p:sp>
      <p:pic>
        <p:nvPicPr>
          <p:cNvPr id="60" name="图片 59" descr="C:\Users\DELL\Desktop\政策.jpg政策"/>
          <p:cNvPicPr>
            <a:picLocks noChangeAspect="1"/>
          </p:cNvPicPr>
          <p:nvPr>
            <p:custDataLst>
              <p:tags r:id="rId3"/>
            </p:custDataLst>
          </p:nvPr>
        </p:nvPicPr>
        <p:blipFill>
          <a:blip r:embed="rId4"/>
          <a:srcRect/>
          <a:stretch>
            <a:fillRect/>
          </a:stretch>
        </p:blipFill>
        <p:spPr>
          <a:xfrm>
            <a:off x="754380" y="1489710"/>
            <a:ext cx="2293620" cy="3303905"/>
          </a:xfrm>
          <a:prstGeom prst="rect">
            <a:avLst/>
          </a:prstGeom>
        </p:spPr>
      </p:pic>
      <p:sp>
        <p:nvSpPr>
          <p:cNvPr id="3" name="TextBox 19"/>
          <p:cNvSpPr txBox="1"/>
          <p:nvPr/>
        </p:nvSpPr>
        <p:spPr>
          <a:xfrm>
            <a:off x="107950" y="338455"/>
            <a:ext cx="3383915" cy="101473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6000" dirty="0">
                <a:solidFill>
                  <a:schemeClr val="accent1"/>
                </a:solidFill>
                <a:latin typeface="方正大黑体_GBK" panose="02010600010101010101" charset="-122"/>
                <a:ea typeface="方正大黑体_GBK" panose="02010600010101010101" charset="-122"/>
              </a:rPr>
              <a:t>宁夏政策</a:t>
            </a:r>
            <a:endParaRPr lang="zh-CN" altLang="en-US" sz="6000" dirty="0">
              <a:solidFill>
                <a:schemeClr val="accent1"/>
              </a:solidFill>
              <a:latin typeface="方正大黑体_GBK" panose="02010600010101010101" charset="-122"/>
              <a:ea typeface="方正大黑体_GBK" panose="02010600010101010101" charset="-122"/>
            </a:endParaRPr>
          </a:p>
        </p:txBody>
      </p:sp>
      <p:sp>
        <p:nvSpPr>
          <p:cNvPr id="4" name="文本框 3"/>
          <p:cNvSpPr txBox="1"/>
          <p:nvPr/>
        </p:nvSpPr>
        <p:spPr>
          <a:xfrm>
            <a:off x="6574790" y="4793615"/>
            <a:ext cx="2406650" cy="275590"/>
          </a:xfrm>
          <a:prstGeom prst="rect">
            <a:avLst/>
          </a:prstGeom>
          <a:noFill/>
        </p:spPr>
        <p:txBody>
          <a:bodyPr wrap="none" rtlCol="0">
            <a:spAutoFit/>
          </a:bodyPr>
          <a:p>
            <a:pPr algn="l"/>
            <a:r>
              <a:rPr lang="zh-CN" altLang="en-US" sz="1200">
                <a:latin typeface="微软雅黑" panose="020B0503020204020204" charset="-122"/>
                <a:ea typeface="微软雅黑" panose="020B0503020204020204" charset="-122"/>
                <a:cs typeface="微软雅黑" panose="020B0503020204020204" charset="-122"/>
              </a:rPr>
              <a:t>注：每万度电消耗</a:t>
            </a:r>
            <a:r>
              <a:rPr lang="zh-CN" altLang="en-US" sz="1200">
                <a:latin typeface="微软雅黑" panose="020B0503020204020204" charset="-122"/>
                <a:ea typeface="微软雅黑" panose="020B0503020204020204" charset="-122"/>
                <a:cs typeface="微软雅黑" panose="020B0503020204020204" charset="-122"/>
                <a:sym typeface="+mn-ea"/>
              </a:rPr>
              <a:t>标准煤</a:t>
            </a:r>
            <a:r>
              <a:rPr lang="en-US" altLang="zh-CN" sz="1200">
                <a:latin typeface="微软雅黑" panose="020B0503020204020204" charset="-122"/>
                <a:ea typeface="微软雅黑" panose="020B0503020204020204" charset="-122"/>
                <a:cs typeface="微软雅黑" panose="020B0503020204020204" charset="-122"/>
              </a:rPr>
              <a:t>1.229</a:t>
            </a:r>
            <a:r>
              <a:rPr lang="zh-CN" altLang="en-US" sz="1200">
                <a:latin typeface="微软雅黑" panose="020B0503020204020204" charset="-122"/>
                <a:ea typeface="微软雅黑" panose="020B0503020204020204" charset="-122"/>
                <a:cs typeface="微软雅黑" panose="020B0503020204020204" charset="-122"/>
              </a:rPr>
              <a:t>吨</a:t>
            </a:r>
            <a:endParaRPr lang="zh-CN" altLang="en-US" sz="1200">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advTm="0">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9"/>
          <p:cNvSpPr txBox="1"/>
          <p:nvPr/>
        </p:nvSpPr>
        <p:spPr>
          <a:xfrm>
            <a:off x="1692275" y="123825"/>
            <a:ext cx="5657850" cy="76835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4400" dirty="0">
                <a:solidFill>
                  <a:schemeClr val="accent1"/>
                </a:solidFill>
                <a:latin typeface="方正大黑体_GBK" panose="02010600010101010101" charset="-122"/>
                <a:ea typeface="方正大黑体_GBK" panose="02010600010101010101" charset="-122"/>
              </a:rPr>
              <a:t>能耗指标的计算</a:t>
            </a:r>
            <a:endParaRPr lang="zh-CN" altLang="en-US" sz="4400" dirty="0">
              <a:solidFill>
                <a:schemeClr val="accent1"/>
              </a:solidFill>
              <a:latin typeface="方正大黑体_GBK" panose="02010600010101010101" charset="-122"/>
              <a:ea typeface="方正大黑体_GBK" panose="02010600010101010101" charset="-122"/>
            </a:endParaRPr>
          </a:p>
        </p:txBody>
      </p:sp>
      <mc:AlternateContent xmlns:mc="http://schemas.openxmlformats.org/markup-compatibility/2006">
        <mc:Choice xmlns:a14="http://schemas.microsoft.com/office/drawing/2010/main" Requires="a14">
          <p:sp>
            <p:nvSpPr>
              <p:cNvPr id="5" name="文本框 4"/>
              <p:cNvSpPr txBox="1"/>
              <p:nvPr/>
            </p:nvSpPr>
            <p:spPr>
              <a:xfrm>
                <a:off x="323850" y="987425"/>
                <a:ext cx="8187690" cy="1119505"/>
              </a:xfrm>
              <a:prstGeom prst="rect">
                <a:avLst/>
              </a:prstGeom>
              <a:noFill/>
            </p:spPr>
            <p:txBody>
              <a:bodyPr wrap="square" rtlCol="0" anchor="t">
                <a:spAutoFit/>
              </a:bodyPr>
              <a:p>
                <a:pPr algn="l"/>
                <a14:m>
                  <m:oMathPara xmlns:m="http://schemas.openxmlformats.org/officeDocument/2006/math">
                    <m:oMathParaPr>
                      <m:jc m:val="centerGroup"/>
                    </m:oMathParaPr>
                    <m:oMath xmlns:m="http://schemas.openxmlformats.org/officeDocument/2006/math">
                      <m:r>
                        <a:rPr lang="en-US" altLang="zh-CN" sz="3200" i="1">
                          <a:ln/>
                          <a:solidFill>
                            <a:schemeClr val="tx1"/>
                          </a:solidFill>
                          <a:effectLst/>
                          <a:latin typeface="Cambria Math" panose="02040503050406030204" charset="0"/>
                          <a:ea typeface="MS Mincho" charset="0"/>
                          <a:cs typeface="Cambria Math" panose="02040503050406030204" charset="0"/>
                        </a:rPr>
                        <m:t>单位</m:t>
                      </m:r>
                      <m:r>
                        <a:rPr lang="en-US" altLang="zh-CN" sz="3200" i="1">
                          <a:ln/>
                          <a:solidFill>
                            <a:schemeClr val="tx1"/>
                          </a:solidFill>
                          <a:effectLst/>
                          <a:latin typeface="Cambria Math" panose="02040503050406030204" charset="0"/>
                          <a:ea typeface="方正大黑简体" panose="02000000000000000000" charset="-122"/>
                          <a:cs typeface="Cambria Math" panose="02040503050406030204" charset="0"/>
                        </a:rPr>
                        <m:t>𝐺𝐷𝑃</m:t>
                      </m:r>
                      <m:r>
                        <a:rPr lang="en-US" altLang="zh-CN" sz="3200" i="1">
                          <a:ln/>
                          <a:solidFill>
                            <a:schemeClr val="tx1"/>
                          </a:solidFill>
                          <a:effectLst/>
                          <a:latin typeface="Cambria Math" panose="02040503050406030204" charset="0"/>
                          <a:ea typeface="MS Mincho" charset="0"/>
                          <a:cs typeface="Cambria Math" panose="02040503050406030204" charset="0"/>
                        </a:rPr>
                        <m:t>能耗</m:t>
                      </m:r>
                      <m:r>
                        <a:rPr lang="en-US" altLang="zh-CN" sz="3200" i="1">
                          <a:ln/>
                          <a:solidFill>
                            <a:schemeClr val="tx1"/>
                          </a:solidFill>
                          <a:effectLst/>
                          <a:latin typeface="Cambria Math" panose="02040503050406030204" charset="0"/>
                          <a:ea typeface="MS Mincho" charset="0"/>
                          <a:cs typeface="Cambria Math" panose="02040503050406030204" charset="0"/>
                        </a:rPr>
                        <m:t>=</m:t>
                      </m:r>
                      <m:f>
                        <m:fPr>
                          <m:ctrlPr>
                            <a:rPr lang="en-US" altLang="zh-CN" sz="3200" i="1">
                              <a:ln/>
                              <a:solidFill>
                                <a:schemeClr val="tx1"/>
                              </a:solidFill>
                              <a:effectLst/>
                              <a:latin typeface="Cambria Math" panose="02040503050406030204" charset="0"/>
                              <a:ea typeface="方正大黑简体" panose="02000000000000000000" charset="-122"/>
                              <a:cs typeface="Cambria Math" panose="02040503050406030204" charset="0"/>
                            </a:rPr>
                          </m:ctrlPr>
                        </m:fPr>
                        <m:num>
                          <m:r>
                            <a:rPr lang="en-US" altLang="zh-CN" sz="3200" i="1">
                              <a:ln/>
                              <a:solidFill>
                                <a:schemeClr val="tx1"/>
                              </a:solidFill>
                              <a:effectLst/>
                              <a:latin typeface="Cambria Math" panose="02040503050406030204" charset="0"/>
                              <a:ea typeface="MS Mincho" charset="0"/>
                              <a:cs typeface="Cambria Math" panose="02040503050406030204" charset="0"/>
                            </a:rPr>
                            <m:t>能源消费总量（吨标准煤）</m:t>
                          </m:r>
                        </m:num>
                        <m:den>
                          <m:r>
                            <a:rPr lang="en-US" altLang="zh-CN" sz="3200" i="1">
                              <a:ln/>
                              <a:solidFill>
                                <a:schemeClr val="tx1"/>
                              </a:solidFill>
                              <a:effectLst/>
                              <a:latin typeface="Cambria Math" panose="02040503050406030204" charset="0"/>
                              <a:ea typeface="MS Mincho" charset="0"/>
                              <a:cs typeface="Cambria Math" panose="02040503050406030204" charset="0"/>
                            </a:rPr>
                            <m:t>生产总值</m:t>
                          </m:r>
                        </m:den>
                      </m:f>
                    </m:oMath>
                  </m:oMathPara>
                </a14:m>
                <a:endParaRPr lang="en-US" altLang="zh-CN" sz="3200" i="1">
                  <a:ln/>
                  <a:solidFill>
                    <a:schemeClr val="tx1"/>
                  </a:solidFill>
                  <a:effectLst/>
                  <a:latin typeface="Cambria Math" panose="02040503050406030204" charset="0"/>
                  <a:ea typeface="方正大黑简体" panose="02000000000000000000" charset="-122"/>
                  <a:cs typeface="Cambria Math" panose="02040503050406030204" charset="0"/>
                </a:endParaRPr>
              </a:p>
            </p:txBody>
          </p:sp>
        </mc:Choice>
        <mc:Fallback>
          <p:sp>
            <p:nvSpPr>
              <p:cNvPr id="5" name="文本框 4"/>
              <p:cNvSpPr txBox="1">
                <a:spLocks noRot="1" noChangeAspect="1" noMove="1" noResize="1" noEditPoints="1" noAdjustHandles="1" noChangeArrowheads="1" noChangeShapeType="1" noTextEdit="1"/>
              </p:cNvSpPr>
              <p:nvPr/>
            </p:nvSpPr>
            <p:spPr>
              <a:xfrm>
                <a:off x="323850" y="987425"/>
                <a:ext cx="8187690" cy="1119505"/>
              </a:xfrm>
              <a:prstGeom prst="rect">
                <a:avLst/>
              </a:prstGeom>
              <a:blipFill rotWithShape="1">
                <a:blip r:embed="rId1"/>
                <a:stretch>
                  <a:fillRect/>
                </a:stretch>
              </a:blipFill>
            </p:spPr>
            <p:txBody>
              <a:bodyPr/>
              <a:lstStyle/>
              <a:p>
                <a:r>
                  <a:rPr lang="zh-CN" altLang="en-US">
                    <a:noFill/>
                  </a:rPr>
                  <a:t> </a:t>
                </a:r>
              </a:p>
            </p:txBody>
          </p:sp>
        </mc:Fallback>
      </mc:AlternateContent>
      <p:pic>
        <p:nvPicPr>
          <p:cNvPr id="6" name="图片 5" descr="&amp;pky8640841487&amp;2&amp;"/>
          <p:cNvPicPr>
            <a:picLocks noChangeAspect="1"/>
          </p:cNvPicPr>
          <p:nvPr/>
        </p:nvPicPr>
        <p:blipFill>
          <a:blip r:embed="rId2"/>
          <a:srcRect t="23593" b="22704"/>
          <a:stretch>
            <a:fillRect/>
          </a:stretch>
        </p:blipFill>
        <p:spPr>
          <a:xfrm>
            <a:off x="535305" y="2197100"/>
            <a:ext cx="7853680" cy="281114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图片 68" descr="C:\Users\DELL\Desktop\素材\微信图片_20201208170350.jpg微信图片_20201208170350"/>
          <p:cNvPicPr>
            <a:picLocks noChangeAspect="1"/>
          </p:cNvPicPr>
          <p:nvPr/>
        </p:nvPicPr>
        <p:blipFill>
          <a:blip r:embed="rId1"/>
          <a:srcRect/>
          <a:stretch>
            <a:fillRect/>
          </a:stretch>
        </p:blipFill>
        <p:spPr>
          <a:xfrm>
            <a:off x="0" y="614680"/>
            <a:ext cx="5219065" cy="3914775"/>
          </a:xfrm>
          <a:prstGeom prst="rect">
            <a:avLst/>
          </a:prstGeom>
          <a:noFill/>
          <a:ln w="9525">
            <a:noFill/>
          </a:ln>
        </p:spPr>
      </p:pic>
      <p:sp>
        <p:nvSpPr>
          <p:cNvPr id="9" name="任意多边形: 形状 48"/>
          <p:cNvSpPr/>
          <p:nvPr/>
        </p:nvSpPr>
        <p:spPr>
          <a:xfrm flipH="1">
            <a:off x="2488899" y="0"/>
            <a:ext cx="6655102" cy="5143500"/>
          </a:xfrm>
          <a:custGeom>
            <a:avLst/>
            <a:gdLst>
              <a:gd name="connsiteX0" fmla="*/ 4951872 w 8873469"/>
              <a:gd name="connsiteY0" fmla="*/ 6858000 h 6858000"/>
              <a:gd name="connsiteX1" fmla="*/ 0 w 8873469"/>
              <a:gd name="connsiteY1" fmla="*/ 6858000 h 6858000"/>
              <a:gd name="connsiteX2" fmla="*/ 0 w 8873469"/>
              <a:gd name="connsiteY2" fmla="*/ 9 h 6858000"/>
              <a:gd name="connsiteX3" fmla="*/ 4951872 w 8873469"/>
              <a:gd name="connsiteY3" fmla="*/ 9 h 6858000"/>
              <a:gd name="connsiteX4" fmla="*/ 4951872 w 8873469"/>
              <a:gd name="connsiteY4" fmla="*/ 0 h 6858000"/>
              <a:gd name="connsiteX5" fmla="*/ 8873469 w 8873469"/>
              <a:gd name="connsiteY5" fmla="*/ 0 h 6858000"/>
              <a:gd name="connsiteX6" fmla="*/ 4951872 w 8873469"/>
              <a:gd name="connsiteY6" fmla="*/ 68337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73469" h="6858000">
                <a:moveTo>
                  <a:pt x="4951872" y="6858000"/>
                </a:moveTo>
                <a:lnTo>
                  <a:pt x="0" y="6858000"/>
                </a:lnTo>
                <a:lnTo>
                  <a:pt x="0" y="9"/>
                </a:lnTo>
                <a:lnTo>
                  <a:pt x="4951872" y="9"/>
                </a:lnTo>
                <a:lnTo>
                  <a:pt x="4951872" y="0"/>
                </a:lnTo>
                <a:lnTo>
                  <a:pt x="8873469" y="0"/>
                </a:lnTo>
                <a:lnTo>
                  <a:pt x="4951872" y="683379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13" name="文本框 12"/>
          <p:cNvSpPr txBox="1"/>
          <p:nvPr/>
        </p:nvSpPr>
        <p:spPr>
          <a:xfrm>
            <a:off x="3779912" y="2071290"/>
            <a:ext cx="5048029" cy="852805"/>
          </a:xfrm>
          <a:prstGeom prst="rect">
            <a:avLst/>
          </a:prstGeom>
          <a:noFill/>
        </p:spPr>
        <p:txBody>
          <a:bodyPr wrap="square" rtlCol="0">
            <a:spAutoFit/>
            <a:scene3d>
              <a:camera prst="orthographicFront"/>
              <a:lightRig rig="threePt" dir="t"/>
            </a:scene3d>
            <a:sp3d contourW="12700"/>
          </a:bodyPr>
          <a:lstStyle/>
          <a:p>
            <a:pPr algn="r"/>
            <a:r>
              <a:rPr lang="zh-CN" altLang="en-US" sz="4950" dirty="0">
                <a:solidFill>
                  <a:schemeClr val="bg1"/>
                </a:solidFill>
                <a:latin typeface="方正大黑体_GBK" panose="02010600010101010101" charset="-122"/>
                <a:ea typeface="方正大黑体_GBK" panose="02010600010101010101" charset="-122"/>
              </a:rPr>
              <a:t>历史复盘</a:t>
            </a:r>
            <a:endParaRPr lang="zh-CN" altLang="en-US" sz="4950" dirty="0">
              <a:solidFill>
                <a:schemeClr val="bg1"/>
              </a:solidFill>
              <a:latin typeface="方正大黑体_GBK" panose="02010600010101010101" charset="-122"/>
              <a:ea typeface="方正大黑体_GBK" panose="02010600010101010101" charset="-122"/>
            </a:endParaRPr>
          </a:p>
        </p:txBody>
      </p:sp>
      <p:sp>
        <p:nvSpPr>
          <p:cNvPr id="14" name="矩形 13"/>
          <p:cNvSpPr/>
          <p:nvPr/>
        </p:nvSpPr>
        <p:spPr>
          <a:xfrm>
            <a:off x="4499992" y="2905831"/>
            <a:ext cx="4327949" cy="435610"/>
          </a:xfrm>
          <a:prstGeom prst="rect">
            <a:avLst/>
          </a:prstGeom>
        </p:spPr>
        <p:txBody>
          <a:bodyPr wrap="square">
            <a:spAutoFit/>
          </a:bodyPr>
          <a:lstStyle/>
          <a:p>
            <a:pPr algn="r">
              <a:lnSpc>
                <a:spcPct val="140000"/>
              </a:lnSpc>
            </a:pPr>
            <a:r>
              <a:rPr lang="en-US" altLang="zh-CN" sz="1600" dirty="0" smtClean="0">
                <a:solidFill>
                  <a:schemeClr val="bg1"/>
                </a:solidFill>
                <a:latin typeface="方正大黑体_GBK" panose="02010600010101010101" charset="-122"/>
                <a:ea typeface="方正大黑体_GBK" panose="02010600010101010101" charset="-122"/>
                <a:cs typeface="+mn-ea"/>
              </a:rPr>
              <a:t>Historical Review</a:t>
            </a:r>
            <a:endParaRPr lang="en-US" altLang="zh-CN" sz="1600" dirty="0" smtClean="0">
              <a:solidFill>
                <a:schemeClr val="bg1"/>
              </a:solidFill>
              <a:latin typeface="方正大黑体_GBK" panose="02010600010101010101" charset="-122"/>
              <a:ea typeface="方正大黑体_GBK" panose="02010600010101010101" charset="-122"/>
              <a:cs typeface="+mn-ea"/>
            </a:endParaRPr>
          </a:p>
        </p:txBody>
      </p:sp>
      <p:sp>
        <p:nvSpPr>
          <p:cNvPr id="10" name="TextBox 7"/>
          <p:cNvSpPr txBox="1"/>
          <p:nvPr/>
        </p:nvSpPr>
        <p:spPr bwMode="auto">
          <a:xfrm>
            <a:off x="7446620" y="1592735"/>
            <a:ext cx="1438205" cy="584769"/>
          </a:xfrm>
          <a:prstGeom prst="rect">
            <a:avLst/>
          </a:prstGeom>
          <a:noFill/>
        </p:spPr>
        <p:txBody>
          <a:bodyPr wrap="none" lIns="91435" tIns="45717" rIns="91435" bIns="45717">
            <a:spAutoFit/>
          </a:bodyPr>
          <a:lstStyle/>
          <a:p>
            <a:pPr algn="r" defTabSz="914400">
              <a:defRPr/>
            </a:pPr>
            <a:r>
              <a:rPr lang="en-US" altLang="zh-CN" sz="3200" kern="0" dirty="0" smtClean="0">
                <a:solidFill>
                  <a:schemeClr val="bg1"/>
                </a:solidFill>
                <a:latin typeface="773-CAI978" panose="020B0402020204020303" pitchFamily="34" charset="0"/>
                <a:ea typeface="Adobe Gothic Std B" panose="020B0800000000000000" pitchFamily="34" charset="-128"/>
                <a:cs typeface="Aharoni" panose="02010803020104030203" pitchFamily="2" charset="-79"/>
              </a:rPr>
              <a:t>Part 03</a:t>
            </a:r>
            <a:endParaRPr lang="zh-CN" altLang="en-US" sz="3200" kern="0" dirty="0">
              <a:solidFill>
                <a:schemeClr val="bg1"/>
              </a:solidFill>
              <a:latin typeface="773-CAI978" panose="020B0402020204020303" pitchFamily="34" charset="0"/>
              <a:cs typeface="Aharoni" panose="02010803020104030203" pitchFamily="2" charset="-79"/>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矩形 22"/>
          <p:cNvSpPr/>
          <p:nvPr/>
        </p:nvSpPr>
        <p:spPr>
          <a:xfrm>
            <a:off x="260985" y="323850"/>
            <a:ext cx="8634095" cy="4703445"/>
          </a:xfrm>
          <a:prstGeom prst="rect">
            <a:avLst/>
          </a:prstGeom>
          <a:no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tx1">
                  <a:lumMod val="65000"/>
                  <a:lumOff val="35000"/>
                </a:schemeClr>
              </a:solidFill>
              <a:latin typeface="+mn-ea"/>
              <a:cs typeface="+mn-ea"/>
            </a:endParaRPr>
          </a:p>
        </p:txBody>
      </p:sp>
      <p:grpSp>
        <p:nvGrpSpPr>
          <p:cNvPr id="28" name="组合 27"/>
          <p:cNvGrpSpPr/>
          <p:nvPr/>
        </p:nvGrpSpPr>
        <p:grpSpPr>
          <a:xfrm>
            <a:off x="167640" y="175260"/>
            <a:ext cx="1626235" cy="380364"/>
            <a:chOff x="4904651" y="1612049"/>
            <a:chExt cx="2529636" cy="677945"/>
          </a:xfrm>
        </p:grpSpPr>
        <p:sp>
          <p:nvSpPr>
            <p:cNvPr id="32" name="圆角矩形 31"/>
            <p:cNvSpPr/>
            <p:nvPr/>
          </p:nvSpPr>
          <p:spPr>
            <a:xfrm>
              <a:off x="4904651" y="1612049"/>
              <a:ext cx="2529636" cy="677945"/>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80" dirty="0">
                <a:solidFill>
                  <a:schemeClr val="tx1">
                    <a:lumMod val="65000"/>
                    <a:lumOff val="35000"/>
                  </a:schemeClr>
                </a:solidFill>
                <a:latin typeface="+mn-ea"/>
                <a:cs typeface="+mn-ea"/>
              </a:endParaRPr>
            </a:p>
          </p:txBody>
        </p:sp>
        <p:sp>
          <p:nvSpPr>
            <p:cNvPr id="36" name="矩形 35"/>
            <p:cNvSpPr/>
            <p:nvPr/>
          </p:nvSpPr>
          <p:spPr>
            <a:xfrm>
              <a:off x="5049872" y="1612051"/>
              <a:ext cx="2239192" cy="656443"/>
            </a:xfrm>
            <a:prstGeom prst="rect">
              <a:avLst/>
            </a:prstGeom>
          </p:spPr>
          <p:txBody>
            <a:bodyPr wrap="square">
              <a:spAutoFit/>
            </a:bodyPr>
            <a:p>
              <a:pPr algn="ctr"/>
              <a:r>
                <a:rPr lang="zh-CN" altLang="en-US" dirty="0">
                  <a:solidFill>
                    <a:schemeClr val="bg1"/>
                  </a:solidFill>
                  <a:latin typeface="方正大黑体_GBK" panose="02010600010101010101" charset="-122"/>
                  <a:ea typeface="方正大黑体_GBK" panose="02010600010101010101" charset="-122"/>
                  <a:cs typeface="+mn-ea"/>
                </a:rPr>
                <a:t>复盘分析</a:t>
              </a:r>
              <a:endParaRPr lang="zh-CN" altLang="en-US" dirty="0">
                <a:solidFill>
                  <a:schemeClr val="bg1"/>
                </a:solidFill>
                <a:latin typeface="方正大黑体_GBK" panose="02010600010101010101" charset="-122"/>
                <a:ea typeface="方正大黑体_GBK" panose="02010600010101010101" charset="-122"/>
                <a:cs typeface="+mn-ea"/>
              </a:endParaRPr>
            </a:p>
          </p:txBody>
        </p:sp>
      </p:grpSp>
      <p:pic>
        <p:nvPicPr>
          <p:cNvPr id="2" name="图片 1"/>
          <p:cNvPicPr>
            <a:picLocks noChangeAspect="1"/>
          </p:cNvPicPr>
          <p:nvPr/>
        </p:nvPicPr>
        <p:blipFill>
          <a:blip r:embed="rId1"/>
          <a:stretch>
            <a:fillRect/>
          </a:stretch>
        </p:blipFill>
        <p:spPr>
          <a:xfrm>
            <a:off x="682625" y="555625"/>
            <a:ext cx="7860665" cy="44392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253365" y="351790"/>
          <a:ext cx="3893820" cy="4389120"/>
        </p:xfrm>
        <a:graphic>
          <a:graphicData uri="http://schemas.openxmlformats.org/drawingml/2006/table">
            <a:tbl>
              <a:tblPr firstRow="1" bandRow="1">
                <a:tableStyleId>{5940675A-B579-460E-94D1-54222C63F5DA}</a:tableStyleId>
              </a:tblPr>
              <a:tblGrid>
                <a:gridCol w="1946910"/>
                <a:gridCol w="1946910"/>
              </a:tblGrid>
              <a:tr h="548640">
                <a:tc>
                  <a:txBody>
                    <a:bodyPr/>
                    <a:p>
                      <a:pPr indent="0" algn="ctr" fontAlgn="ctr">
                        <a:lnSpc>
                          <a:spcPct val="150000"/>
                        </a:lnSpc>
                        <a:buNone/>
                      </a:pPr>
                      <a:r>
                        <a:rPr sz="2400" b="0" dirty="0">
                          <a:solidFill>
                            <a:srgbClr val="B9545D"/>
                          </a:solidFill>
                          <a:latin typeface="方正大黑体_GBK" panose="02010600010101010101" charset="-122"/>
                          <a:ea typeface="方正大黑体_GBK" panose="02010600010101010101" charset="-122"/>
                          <a:cs typeface="方正大黑体_GBK" panose="02010600010101010101" charset="-122"/>
                        </a:rPr>
                        <a:t>多</a:t>
                      </a:r>
                      <a:endParaRPr sz="2400" b="0" dirty="0">
                        <a:solidFill>
                          <a:srgbClr val="B9545D"/>
                        </a:solidFill>
                        <a:latin typeface="方正大黑体_GBK" panose="02010600010101010101" charset="-122"/>
                        <a:ea typeface="方正大黑体_GBK" panose="02010600010101010101" charset="-122"/>
                        <a:cs typeface="方正大黑体_GBK" panose="0201060001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ctr">
                        <a:lnSpc>
                          <a:spcPct val="150000"/>
                        </a:lnSpc>
                        <a:buNone/>
                      </a:pPr>
                      <a:r>
                        <a:rPr sz="2400" b="0" dirty="0">
                          <a:solidFill>
                            <a:srgbClr val="478D57"/>
                          </a:solidFill>
                          <a:latin typeface="方正大黑体_GBK" panose="02010600010101010101" charset="-122"/>
                          <a:ea typeface="方正大黑体_GBK" panose="02010600010101010101" charset="-122"/>
                          <a:cs typeface="方正大黑体_GBK" panose="02010600010101010101" charset="-122"/>
                        </a:rPr>
                        <a:t>空</a:t>
                      </a:r>
                      <a:endParaRPr sz="2400" b="0" dirty="0">
                        <a:solidFill>
                          <a:srgbClr val="478D57"/>
                        </a:solidFill>
                        <a:latin typeface="方正大黑体_GBK" panose="02010600010101010101" charset="-122"/>
                        <a:ea typeface="方正大黑体_GBK" panose="02010600010101010101" charset="-122"/>
                        <a:cs typeface="方正大黑体_GBK" panose="0201060001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a:txBody>
                    <a:bodyPr/>
                    <a:p>
                      <a:pPr indent="0" algn="ctr">
                        <a:buNone/>
                      </a:pPr>
                      <a:r>
                        <a:rPr lang="zh-CN" altLang="en-US" sz="1600" b="1">
                          <a:solidFill>
                            <a:schemeClr val="tx2">
                              <a:lumMod val="65000"/>
                              <a:lumOff val="35000"/>
                            </a:schemeClr>
                          </a:solidFill>
                          <a:latin typeface="方正大黑体_GBK" panose="02010600010101010101" charset="-122"/>
                          <a:ea typeface="方正大黑体_GBK" panose="02010600010101010101" charset="-122"/>
                          <a:cs typeface="方正大黑体_GBK" panose="02010600010101010101" charset="-122"/>
                        </a:rPr>
                        <a:t>各地能耗双控政策</a:t>
                      </a:r>
                      <a:endParaRPr lang="zh-CN" altLang="en-US" sz="1600" b="1">
                        <a:solidFill>
                          <a:schemeClr val="tx2">
                            <a:lumMod val="65000"/>
                            <a:lumOff val="35000"/>
                          </a:schemeClr>
                        </a:solidFill>
                        <a:latin typeface="方正大黑体_GBK" panose="02010600010101010101" charset="-122"/>
                        <a:ea typeface="方正大黑体_GBK" panose="02010600010101010101" charset="-122"/>
                        <a:cs typeface="方正大黑体_GBK" panose="02010600010101010101" charset="-122"/>
                      </a:endParaRPr>
                    </a:p>
                  </a:txBody>
                  <a:tcPr marL="12700" marR="12700" marT="1270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600" b="1">
                          <a:solidFill>
                            <a:schemeClr val="tx2">
                              <a:lumMod val="65000"/>
                              <a:lumOff val="35000"/>
                            </a:schemeClr>
                          </a:solidFill>
                          <a:latin typeface="方正大黑体_GBK" panose="02010600010101010101" charset="-122"/>
                          <a:ea typeface="方正大黑体_GBK" panose="02010600010101010101" charset="-122"/>
                          <a:sym typeface="+mn-ea"/>
                        </a:rPr>
                        <a:t>粗钢产量政策性调控</a:t>
                      </a:r>
                      <a:endParaRPr lang="zh-CN" altLang="en-US" sz="1600" b="1">
                        <a:solidFill>
                          <a:schemeClr val="tx2">
                            <a:lumMod val="65000"/>
                            <a:lumOff val="35000"/>
                          </a:schemeClr>
                        </a:solidFill>
                        <a:latin typeface="方正大黑体_GBK" panose="02010600010101010101" charset="-122"/>
                        <a:ea typeface="方正大黑体_GBK" panose="02010600010101010101" charset="-122"/>
                        <a:cs typeface="方正大黑体_GBK" panose="02010600010101010101" charset="-122"/>
                      </a:endParaRPr>
                    </a:p>
                  </a:txBody>
                  <a:tcPr marL="12700" marR="12700" marT="1270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a:txBody>
                    <a:bodyPr/>
                    <a:p>
                      <a:pPr indent="0" algn="ctr">
                        <a:buNone/>
                      </a:pPr>
                      <a:r>
                        <a:rPr lang="zh-CN" altLang="en-US" sz="1600" b="1">
                          <a:solidFill>
                            <a:schemeClr val="tx2">
                              <a:lumMod val="65000"/>
                              <a:lumOff val="35000"/>
                            </a:schemeClr>
                          </a:solidFill>
                          <a:latin typeface="方正大黑体_GBK" panose="02010600010101010101" charset="-122"/>
                          <a:ea typeface="方正大黑体_GBK" panose="02010600010101010101" charset="-122"/>
                        </a:rPr>
                        <a:t>碳中和、碳达峰</a:t>
                      </a:r>
                      <a:endParaRPr lang="zh-CN" altLang="en-US" sz="1600" b="1">
                        <a:solidFill>
                          <a:schemeClr val="tx2">
                            <a:lumMod val="65000"/>
                            <a:lumOff val="35000"/>
                          </a:schemeClr>
                        </a:solidFill>
                        <a:latin typeface="方正大黑体_GBK" panose="02010600010101010101" charset="-122"/>
                        <a:ea typeface="方正大黑体_GBK" panose="02010600010101010101" charset="-122"/>
                      </a:endParaRPr>
                    </a:p>
                  </a:txBody>
                  <a:tcPr marL="12700" marR="12700" marT="1270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600" b="1">
                          <a:solidFill>
                            <a:schemeClr val="tx2">
                              <a:lumMod val="65000"/>
                              <a:lumOff val="35000"/>
                            </a:schemeClr>
                          </a:solidFill>
                          <a:latin typeface="方正大黑体_GBK" panose="02010600010101010101" charset="-122"/>
                          <a:ea typeface="方正大黑体_GBK" panose="02010600010101010101" charset="-122"/>
                          <a:sym typeface="+mn-ea"/>
                        </a:rPr>
                        <a:t>铸造走弱</a:t>
                      </a:r>
                      <a:endParaRPr lang="zh-CN" altLang="en-US" sz="1600" b="1">
                        <a:solidFill>
                          <a:schemeClr val="tx2">
                            <a:lumMod val="65000"/>
                            <a:lumOff val="35000"/>
                          </a:schemeClr>
                        </a:solidFill>
                        <a:latin typeface="方正大黑体_GBK" panose="02010600010101010101" charset="-122"/>
                        <a:ea typeface="方正大黑体_GBK" panose="02010600010101010101" charset="-122"/>
                        <a:sym typeface="+mn-ea"/>
                      </a:endParaRPr>
                    </a:p>
                  </a:txBody>
                  <a:tcPr marL="12700" marR="12700" marT="1270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a:txBody>
                    <a:bodyPr/>
                    <a:p>
                      <a:pPr indent="0" algn="ctr">
                        <a:buNone/>
                      </a:pPr>
                      <a:r>
                        <a:rPr lang="zh-CN" altLang="en-US" sz="1600" b="1">
                          <a:solidFill>
                            <a:schemeClr val="tx2">
                              <a:lumMod val="65000"/>
                              <a:lumOff val="35000"/>
                            </a:schemeClr>
                          </a:solidFill>
                          <a:latin typeface="方正大黑体_GBK" panose="02010600010101010101" charset="-122"/>
                          <a:ea typeface="方正大黑体_GBK" panose="02010600010101010101" charset="-122"/>
                          <a:sym typeface="+mn-ea"/>
                        </a:rPr>
                        <a:t>大厂停限产</a:t>
                      </a:r>
                      <a:endParaRPr lang="zh-CN" altLang="en-US" sz="1600" b="1">
                        <a:solidFill>
                          <a:schemeClr val="tx2">
                            <a:lumMod val="65000"/>
                            <a:lumOff val="35000"/>
                          </a:schemeClr>
                        </a:solidFill>
                        <a:latin typeface="方正大黑体_GBK" panose="02010600010101010101" charset="-122"/>
                        <a:ea typeface="方正大黑体_GBK" panose="02010600010101010101" charset="-122"/>
                      </a:endParaRPr>
                    </a:p>
                    <a:p>
                      <a:pPr indent="0" algn="ctr">
                        <a:buNone/>
                      </a:pPr>
                      <a:endParaRPr lang="zh-CN" altLang="en-US" sz="1600" b="1">
                        <a:solidFill>
                          <a:schemeClr val="tx2">
                            <a:lumMod val="65000"/>
                            <a:lumOff val="35000"/>
                          </a:schemeClr>
                        </a:solidFill>
                        <a:latin typeface="方正大黑体_GBK" panose="02010600010101010101" charset="-122"/>
                        <a:ea typeface="方正大黑体_GBK" panose="02010600010101010101" charset="-122"/>
                      </a:endParaRPr>
                    </a:p>
                  </a:txBody>
                  <a:tcPr marL="12700" marR="12700" marT="1270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600" b="1">
                          <a:solidFill>
                            <a:schemeClr val="tx2">
                              <a:lumMod val="65000"/>
                              <a:lumOff val="35000"/>
                            </a:schemeClr>
                          </a:solidFill>
                          <a:latin typeface="方正大黑体_GBK" panose="02010600010101010101" charset="-122"/>
                          <a:ea typeface="方正大黑体_GBK" panose="02010600010101010101" charset="-122"/>
                          <a:sym typeface="+mn-ea"/>
                        </a:rPr>
                        <a:t>钢厂压价</a:t>
                      </a:r>
                      <a:endParaRPr lang="zh-CN" altLang="en-US" sz="1600" b="1">
                        <a:solidFill>
                          <a:schemeClr val="tx2">
                            <a:lumMod val="65000"/>
                            <a:lumOff val="35000"/>
                          </a:schemeClr>
                        </a:solidFill>
                        <a:latin typeface="方正大黑体_GBK" panose="02010600010101010101" charset="-122"/>
                        <a:ea typeface="方正大黑体_GBK" panose="02010600010101010101" charset="-122"/>
                      </a:endParaRPr>
                    </a:p>
                  </a:txBody>
                  <a:tcPr marL="12700" marR="12700" marT="1270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a:txBody>
                    <a:bodyPr/>
                    <a:p>
                      <a:pPr indent="0" algn="ctr">
                        <a:buNone/>
                      </a:pPr>
                      <a:r>
                        <a:rPr lang="zh-CN" altLang="en-US" sz="1600" b="1">
                          <a:solidFill>
                            <a:schemeClr val="tx2">
                              <a:lumMod val="65000"/>
                              <a:lumOff val="35000"/>
                            </a:schemeClr>
                          </a:solidFill>
                          <a:latin typeface="方正大黑体_GBK" panose="02010600010101010101" charset="-122"/>
                          <a:ea typeface="方正大黑体_GBK" panose="02010600010101010101" charset="-122"/>
                        </a:rPr>
                        <a:t>海外需求转好</a:t>
                      </a:r>
                      <a:endParaRPr lang="zh-CN" altLang="en-US" sz="1600" b="1">
                        <a:solidFill>
                          <a:schemeClr val="tx2">
                            <a:lumMod val="65000"/>
                            <a:lumOff val="35000"/>
                          </a:schemeClr>
                        </a:solidFill>
                        <a:latin typeface="方正大黑体_GBK" panose="02010600010101010101" charset="-122"/>
                        <a:ea typeface="方正大黑体_GBK" panose="02010600010101010101" charset="-122"/>
                      </a:endParaRPr>
                    </a:p>
                  </a:txBody>
                  <a:tcPr marL="12700" marR="12700" marT="1270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600" b="1">
                          <a:solidFill>
                            <a:schemeClr val="tx2">
                              <a:lumMod val="65000"/>
                              <a:lumOff val="35000"/>
                            </a:schemeClr>
                          </a:solidFill>
                          <a:latin typeface="方正大黑体_GBK" panose="02010600010101010101" charset="-122"/>
                          <a:ea typeface="方正大黑体_GBK" panose="02010600010101010101" charset="-122"/>
                          <a:sym typeface="+mn-ea"/>
                        </a:rPr>
                        <a:t>僵尸产能复产</a:t>
                      </a:r>
                      <a:endParaRPr lang="zh-CN" altLang="en-US" sz="1600" b="1">
                        <a:solidFill>
                          <a:schemeClr val="tx2">
                            <a:lumMod val="65000"/>
                            <a:lumOff val="35000"/>
                          </a:schemeClr>
                        </a:solidFill>
                        <a:latin typeface="方正大黑体_GBK" panose="02010600010101010101" charset="-122"/>
                        <a:ea typeface="方正大黑体_GBK" panose="02010600010101010101" charset="-122"/>
                        <a:sym typeface="+mn-ea"/>
                      </a:endParaRPr>
                    </a:p>
                  </a:txBody>
                  <a:tcPr marL="12700" marR="12700" marT="1270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a:txBody>
                    <a:bodyPr/>
                    <a:p>
                      <a:pPr indent="0" algn="ctr">
                        <a:buNone/>
                      </a:pPr>
                      <a:endParaRPr lang="zh-CN" altLang="en-US" sz="1600" b="1">
                        <a:solidFill>
                          <a:schemeClr val="tx2">
                            <a:lumMod val="65000"/>
                            <a:lumOff val="35000"/>
                          </a:schemeClr>
                        </a:solidFill>
                        <a:latin typeface="方正大黑体_GBK" panose="02010600010101010101" charset="-122"/>
                        <a:ea typeface="方正大黑体_GBK" panose="02010600010101010101" charset="-122"/>
                      </a:endParaRPr>
                    </a:p>
                  </a:txBody>
                  <a:tcPr marL="12700" marR="12700" marT="1270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zh-CN" altLang="en-US" sz="1600" b="1">
                        <a:solidFill>
                          <a:schemeClr val="tx2">
                            <a:lumMod val="65000"/>
                            <a:lumOff val="35000"/>
                          </a:schemeClr>
                        </a:solidFill>
                        <a:latin typeface="方正大黑体_GBK" panose="02010600010101010101" charset="-122"/>
                        <a:ea typeface="方正大黑体_GBK" panose="02010600010101010101" charset="-122"/>
                        <a:sym typeface="+mn-ea"/>
                      </a:endParaRPr>
                    </a:p>
                  </a:txBody>
                  <a:tcPr marL="12700" marR="12700" marT="1270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a:txBody>
                    <a:bodyPr/>
                    <a:p>
                      <a:pPr indent="0" algn="ctr">
                        <a:buNone/>
                      </a:pPr>
                      <a:endParaRPr lang="en-US" altLang="en-US" sz="1600" b="1">
                        <a:solidFill>
                          <a:schemeClr val="tx2">
                            <a:lumMod val="65000"/>
                            <a:lumOff val="35000"/>
                          </a:schemeClr>
                        </a:solidFill>
                        <a:latin typeface="方正大黑体_GBK" panose="02010600010101010101" charset="-122"/>
                        <a:ea typeface="方正大黑体_GBK" panose="02010600010101010101" charset="-122"/>
                      </a:endParaRPr>
                    </a:p>
                  </a:txBody>
                  <a:tcPr marL="12700" marR="12700" marT="1270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zh-CN" altLang="en-US" sz="1600" b="1">
                        <a:solidFill>
                          <a:schemeClr val="tx2">
                            <a:lumMod val="65000"/>
                            <a:lumOff val="35000"/>
                          </a:schemeClr>
                        </a:solidFill>
                        <a:latin typeface="方正大黑体_GBK" panose="02010600010101010101" charset="-122"/>
                        <a:ea typeface="方正大黑体_GBK" panose="02010600010101010101" charset="-122"/>
                        <a:sym typeface="+mn-ea"/>
                      </a:endParaRPr>
                    </a:p>
                  </a:txBody>
                  <a:tcPr marL="12700" marR="12700" marT="1270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a:txBody>
                    <a:bodyPr/>
                    <a:p>
                      <a:pPr indent="0" algn="ctr">
                        <a:buNone/>
                      </a:pPr>
                      <a:endParaRPr lang="en-US" altLang="en-US" sz="1600" b="1">
                        <a:solidFill>
                          <a:schemeClr val="tx2">
                            <a:lumMod val="65000"/>
                            <a:lumOff val="35000"/>
                          </a:schemeClr>
                        </a:solidFill>
                        <a:latin typeface="方正大黑体_GBK" panose="02010600010101010101" charset="-122"/>
                        <a:ea typeface="方正大黑体_GBK" panose="02010600010101010101" charset="-122"/>
                      </a:endParaRPr>
                    </a:p>
                  </a:txBody>
                  <a:tcPr marL="12700" marR="12700" marT="1270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zh-CN" sz="1600" b="1">
                        <a:solidFill>
                          <a:schemeClr val="tx2">
                            <a:lumMod val="65000"/>
                            <a:lumOff val="35000"/>
                          </a:schemeClr>
                        </a:solidFill>
                        <a:latin typeface="方正大黑体_GBK" panose="02010600010101010101" charset="-122"/>
                        <a:ea typeface="方正大黑体_GBK" panose="02010600010101010101" charset="-122"/>
                      </a:endParaRPr>
                    </a:p>
                  </a:txBody>
                  <a:tcPr marL="12700" marR="12700" marT="1270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3" name="矩形 22"/>
          <p:cNvSpPr/>
          <p:nvPr/>
        </p:nvSpPr>
        <p:spPr>
          <a:xfrm>
            <a:off x="4521835" y="358140"/>
            <a:ext cx="4290060" cy="4382770"/>
          </a:xfrm>
          <a:prstGeom prst="rect">
            <a:avLst/>
          </a:prstGeom>
          <a:no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tx1">
                  <a:lumMod val="65000"/>
                  <a:lumOff val="35000"/>
                </a:schemeClr>
              </a:solidFill>
              <a:latin typeface="+mn-ea"/>
              <a:cs typeface="+mn-ea"/>
            </a:endParaRPr>
          </a:p>
        </p:txBody>
      </p:sp>
      <p:sp>
        <p:nvSpPr>
          <p:cNvPr id="24" name="矩形 23"/>
          <p:cNvSpPr/>
          <p:nvPr/>
        </p:nvSpPr>
        <p:spPr>
          <a:xfrm>
            <a:off x="4872355" y="608330"/>
            <a:ext cx="3709670" cy="4407535"/>
          </a:xfrm>
          <a:prstGeom prst="rect">
            <a:avLst/>
          </a:prstGeom>
        </p:spPr>
        <p:txBody>
          <a:bodyPr wrap="square">
            <a:spAutoFit/>
          </a:bodyPr>
          <a:p>
            <a:pPr>
              <a:lnSpc>
                <a:spcPct val="130000"/>
              </a:lnSpc>
              <a:defRPr/>
            </a:pPr>
            <a:r>
              <a:rPr dirty="0">
                <a:solidFill>
                  <a:schemeClr val="tx1">
                    <a:lumMod val="65000"/>
                    <a:lumOff val="35000"/>
                  </a:schemeClr>
                </a:solidFill>
                <a:latin typeface="方正大黑体_GBK" panose="02010600010101010101" charset="-122"/>
                <a:ea typeface="方正大黑体_GBK" panose="02010600010101010101" charset="-122"/>
                <a:cs typeface="方正大黑体_GBK" panose="02010600010101010101" charset="-122"/>
              </a:rPr>
              <a:t>问题：</a:t>
            </a:r>
            <a:endParaRPr dirty="0">
              <a:solidFill>
                <a:schemeClr val="tx1">
                  <a:lumMod val="65000"/>
                  <a:lumOff val="35000"/>
                </a:schemeClr>
              </a:solidFill>
              <a:latin typeface="方正大黑体_GBK" panose="02010600010101010101" charset="-122"/>
              <a:ea typeface="方正大黑体_GBK" panose="02010600010101010101" charset="-122"/>
              <a:cs typeface="方正大黑体_GBK" panose="02010600010101010101" charset="-122"/>
            </a:endParaRPr>
          </a:p>
          <a:p>
            <a:pPr>
              <a:lnSpc>
                <a:spcPct val="130000"/>
              </a:lnSpc>
              <a:defRPr/>
            </a:pPr>
            <a:r>
              <a:rPr dirty="0">
                <a:solidFill>
                  <a:schemeClr val="tx1">
                    <a:lumMod val="65000"/>
                    <a:lumOff val="35000"/>
                  </a:schemeClr>
                </a:solidFill>
                <a:latin typeface="方正大黑体_GBK" panose="02010600010101010101" charset="-122"/>
                <a:ea typeface="方正大黑体_GBK" panose="02010600010101010101" charset="-122"/>
                <a:cs typeface="方正大黑体_GBK" panose="02010600010101010101" charset="-122"/>
              </a:rPr>
              <a:t>1、</a:t>
            </a:r>
            <a:r>
              <a:rPr lang="zh-CN" dirty="0">
                <a:solidFill>
                  <a:schemeClr val="tx1">
                    <a:lumMod val="65000"/>
                    <a:lumOff val="35000"/>
                  </a:schemeClr>
                </a:solidFill>
                <a:latin typeface="方正大黑体_GBK" panose="02010600010101010101" charset="-122"/>
                <a:ea typeface="方正大黑体_GBK" panose="02010600010101010101" charset="-122"/>
                <a:cs typeface="方正大黑体_GBK" panose="02010600010101010101" charset="-122"/>
              </a:rPr>
              <a:t>粗钢减产政策的落地程度</a:t>
            </a:r>
            <a:endParaRPr dirty="0">
              <a:solidFill>
                <a:schemeClr val="tx1">
                  <a:lumMod val="65000"/>
                  <a:lumOff val="35000"/>
                </a:schemeClr>
              </a:solidFill>
              <a:latin typeface="方正大黑体_GBK" panose="02010600010101010101" charset="-122"/>
              <a:ea typeface="方正大黑体_GBK" panose="02010600010101010101" charset="-122"/>
              <a:cs typeface="方正大黑体_GBK" panose="02010600010101010101" charset="-122"/>
            </a:endParaRPr>
          </a:p>
          <a:p>
            <a:pPr>
              <a:lnSpc>
                <a:spcPct val="130000"/>
              </a:lnSpc>
              <a:defRPr/>
            </a:pPr>
            <a:r>
              <a:rPr dirty="0">
                <a:solidFill>
                  <a:schemeClr val="tx1">
                    <a:lumMod val="65000"/>
                    <a:lumOff val="35000"/>
                  </a:schemeClr>
                </a:solidFill>
                <a:latin typeface="方正大黑体_GBK" panose="02010600010101010101" charset="-122"/>
                <a:ea typeface="方正大黑体_GBK" panose="02010600010101010101" charset="-122"/>
                <a:cs typeface="方正大黑体_GBK" panose="02010600010101010101" charset="-122"/>
              </a:rPr>
              <a:t>2、</a:t>
            </a:r>
            <a:r>
              <a:rPr lang="zh-CN" dirty="0">
                <a:solidFill>
                  <a:schemeClr val="tx1">
                    <a:lumMod val="65000"/>
                    <a:lumOff val="35000"/>
                  </a:schemeClr>
                </a:solidFill>
                <a:latin typeface="方正大黑体_GBK" panose="02010600010101010101" charset="-122"/>
                <a:ea typeface="方正大黑体_GBK" panose="02010600010101010101" charset="-122"/>
                <a:cs typeface="方正大黑体_GBK" panose="02010600010101010101" charset="-122"/>
              </a:rPr>
              <a:t>钢厂自身硅铁库存情况</a:t>
            </a:r>
            <a:endParaRPr dirty="0">
              <a:solidFill>
                <a:schemeClr val="tx1">
                  <a:lumMod val="65000"/>
                  <a:lumOff val="35000"/>
                </a:schemeClr>
              </a:solidFill>
              <a:latin typeface="方正大黑体_GBK" panose="02010600010101010101" charset="-122"/>
              <a:ea typeface="方正大黑体_GBK" panose="02010600010101010101" charset="-122"/>
              <a:cs typeface="方正大黑体_GBK" panose="02010600010101010101" charset="-122"/>
            </a:endParaRPr>
          </a:p>
          <a:p>
            <a:pPr>
              <a:lnSpc>
                <a:spcPct val="130000"/>
              </a:lnSpc>
              <a:defRPr/>
            </a:pPr>
            <a:r>
              <a:rPr dirty="0">
                <a:solidFill>
                  <a:schemeClr val="tx1">
                    <a:lumMod val="65000"/>
                    <a:lumOff val="35000"/>
                  </a:schemeClr>
                </a:solidFill>
                <a:latin typeface="方正大黑体_GBK" panose="02010600010101010101" charset="-122"/>
                <a:ea typeface="方正大黑体_GBK" panose="02010600010101010101" charset="-122"/>
                <a:cs typeface="方正大黑体_GBK" panose="02010600010101010101" charset="-122"/>
              </a:rPr>
              <a:t>3、贸易商的</a:t>
            </a:r>
            <a:r>
              <a:rPr lang="zh-CN" dirty="0">
                <a:solidFill>
                  <a:schemeClr val="tx1">
                    <a:lumMod val="65000"/>
                    <a:lumOff val="35000"/>
                  </a:schemeClr>
                </a:solidFill>
                <a:latin typeface="方正大黑体_GBK" panose="02010600010101010101" charset="-122"/>
                <a:ea typeface="方正大黑体_GBK" panose="02010600010101010101" charset="-122"/>
                <a:cs typeface="方正大黑体_GBK" panose="02010600010101010101" charset="-122"/>
              </a:rPr>
              <a:t>利润空间</a:t>
            </a:r>
            <a:endParaRPr dirty="0">
              <a:solidFill>
                <a:schemeClr val="tx1">
                  <a:lumMod val="65000"/>
                  <a:lumOff val="35000"/>
                </a:schemeClr>
              </a:solidFill>
              <a:latin typeface="方正大黑体_GBK" panose="02010600010101010101" charset="-122"/>
              <a:ea typeface="方正大黑体_GBK" panose="02010600010101010101" charset="-122"/>
              <a:cs typeface="方正大黑体_GBK" panose="02010600010101010101" charset="-122"/>
            </a:endParaRPr>
          </a:p>
          <a:p>
            <a:pPr>
              <a:lnSpc>
                <a:spcPct val="130000"/>
              </a:lnSpc>
              <a:defRPr/>
            </a:pPr>
            <a:r>
              <a:rPr dirty="0">
                <a:solidFill>
                  <a:schemeClr val="tx1">
                    <a:lumMod val="65000"/>
                    <a:lumOff val="35000"/>
                  </a:schemeClr>
                </a:solidFill>
                <a:latin typeface="方正大黑体_GBK" panose="02010600010101010101" charset="-122"/>
                <a:ea typeface="方正大黑体_GBK" panose="02010600010101010101" charset="-122"/>
                <a:cs typeface="方正大黑体_GBK" panose="02010600010101010101" charset="-122"/>
              </a:rPr>
              <a:t>4、</a:t>
            </a:r>
            <a:r>
              <a:rPr lang="zh-CN" dirty="0">
                <a:solidFill>
                  <a:schemeClr val="tx1">
                    <a:lumMod val="65000"/>
                    <a:lumOff val="35000"/>
                  </a:schemeClr>
                </a:solidFill>
                <a:latin typeface="方正大黑体_GBK" panose="02010600010101010101" charset="-122"/>
                <a:ea typeface="方正大黑体_GBK" panose="02010600010101010101" charset="-122"/>
                <a:cs typeface="方正大黑体_GBK" panose="02010600010101010101" charset="-122"/>
              </a:rPr>
              <a:t>在高利润驱使下的复产</a:t>
            </a:r>
            <a:endParaRPr lang="zh-CN" dirty="0">
              <a:solidFill>
                <a:schemeClr val="tx1">
                  <a:lumMod val="65000"/>
                  <a:lumOff val="35000"/>
                </a:schemeClr>
              </a:solidFill>
              <a:latin typeface="方正大黑体_GBK" panose="02010600010101010101" charset="-122"/>
              <a:ea typeface="方正大黑体_GBK" panose="02010600010101010101" charset="-122"/>
              <a:cs typeface="方正大黑体_GBK" panose="02010600010101010101" charset="-122"/>
            </a:endParaRPr>
          </a:p>
          <a:p>
            <a:pPr>
              <a:lnSpc>
                <a:spcPct val="130000"/>
              </a:lnSpc>
              <a:defRPr/>
            </a:pPr>
            <a:r>
              <a:rPr lang="en-US" altLang="zh-CN" dirty="0">
                <a:solidFill>
                  <a:schemeClr val="tx1">
                    <a:lumMod val="65000"/>
                    <a:lumOff val="35000"/>
                  </a:schemeClr>
                </a:solidFill>
                <a:latin typeface="方正大黑体_GBK" panose="02010600010101010101" charset="-122"/>
                <a:ea typeface="方正大黑体_GBK" panose="02010600010101010101" charset="-122"/>
                <a:cs typeface="方正大黑体_GBK" panose="02010600010101010101" charset="-122"/>
              </a:rPr>
              <a:t>5</a:t>
            </a:r>
            <a:r>
              <a:rPr lang="zh-CN" altLang="en-US" dirty="0">
                <a:solidFill>
                  <a:schemeClr val="tx1">
                    <a:lumMod val="65000"/>
                    <a:lumOff val="35000"/>
                  </a:schemeClr>
                </a:solidFill>
                <a:latin typeface="方正大黑体_GBK" panose="02010600010101010101" charset="-122"/>
                <a:ea typeface="方正大黑体_GBK" panose="02010600010101010101" charset="-122"/>
                <a:cs typeface="方正大黑体_GBK" panose="02010600010101010101" charset="-122"/>
              </a:rPr>
              <a:t>、后续是否有新政策跟进</a:t>
            </a:r>
            <a:endParaRPr dirty="0">
              <a:solidFill>
                <a:schemeClr val="tx1">
                  <a:lumMod val="65000"/>
                  <a:lumOff val="35000"/>
                </a:schemeClr>
              </a:solidFill>
              <a:latin typeface="方正大黑体_GBK" panose="02010600010101010101" charset="-122"/>
              <a:ea typeface="方正大黑体_GBK" panose="02010600010101010101" charset="-122"/>
              <a:cs typeface="方正大黑体_GBK" panose="02010600010101010101" charset="-122"/>
            </a:endParaRPr>
          </a:p>
          <a:p>
            <a:pPr>
              <a:lnSpc>
                <a:spcPct val="130000"/>
              </a:lnSpc>
              <a:defRPr/>
            </a:pPr>
            <a:endParaRPr dirty="0">
              <a:solidFill>
                <a:schemeClr val="tx1">
                  <a:lumMod val="65000"/>
                  <a:lumOff val="35000"/>
                </a:schemeClr>
              </a:solidFill>
              <a:latin typeface="方正大黑体_GBK" panose="02010600010101010101" charset="-122"/>
              <a:ea typeface="方正大黑体_GBK" panose="02010600010101010101" charset="-122"/>
              <a:cs typeface="方正大黑体_GBK" panose="02010600010101010101" charset="-122"/>
            </a:endParaRPr>
          </a:p>
          <a:p>
            <a:pPr>
              <a:lnSpc>
                <a:spcPct val="130000"/>
              </a:lnSpc>
              <a:defRPr/>
            </a:pPr>
            <a:r>
              <a:rPr dirty="0">
                <a:solidFill>
                  <a:schemeClr val="tx1">
                    <a:lumMod val="65000"/>
                    <a:lumOff val="35000"/>
                  </a:schemeClr>
                </a:solidFill>
                <a:latin typeface="方正大黑体_GBK" panose="02010600010101010101" charset="-122"/>
                <a:ea typeface="方正大黑体_GBK" panose="02010600010101010101" charset="-122"/>
                <a:cs typeface="方正大黑体_GBK" panose="02010600010101010101" charset="-122"/>
              </a:rPr>
              <a:t>风险：</a:t>
            </a:r>
            <a:endParaRPr dirty="0">
              <a:solidFill>
                <a:schemeClr val="tx1">
                  <a:lumMod val="65000"/>
                  <a:lumOff val="35000"/>
                </a:schemeClr>
              </a:solidFill>
              <a:latin typeface="方正大黑体_GBK" panose="02010600010101010101" charset="-122"/>
              <a:ea typeface="方正大黑体_GBK" panose="02010600010101010101" charset="-122"/>
              <a:cs typeface="方正大黑体_GBK" panose="02010600010101010101" charset="-122"/>
            </a:endParaRPr>
          </a:p>
          <a:p>
            <a:pPr>
              <a:lnSpc>
                <a:spcPct val="130000"/>
              </a:lnSpc>
              <a:defRPr/>
            </a:pPr>
            <a:r>
              <a:rPr lang="zh-CN" dirty="0">
                <a:solidFill>
                  <a:schemeClr val="tx1">
                    <a:lumMod val="65000"/>
                    <a:lumOff val="35000"/>
                  </a:schemeClr>
                </a:solidFill>
                <a:latin typeface="方正大黑体_GBK" panose="02010600010101010101" charset="-122"/>
                <a:ea typeface="方正大黑体_GBK" panose="02010600010101010101" charset="-122"/>
                <a:cs typeface="方正大黑体_GBK" panose="02010600010101010101" charset="-122"/>
              </a:rPr>
              <a:t>政策的时间节奏不可控</a:t>
            </a:r>
            <a:endParaRPr dirty="0">
              <a:solidFill>
                <a:schemeClr val="tx1">
                  <a:lumMod val="65000"/>
                  <a:lumOff val="35000"/>
                </a:schemeClr>
              </a:solidFill>
              <a:latin typeface="方正大黑体_GBK" panose="02010600010101010101" charset="-122"/>
              <a:ea typeface="方正大黑体_GBK" panose="02010600010101010101" charset="-122"/>
              <a:cs typeface="方正大黑体_GBK" panose="02010600010101010101" charset="-122"/>
            </a:endParaRPr>
          </a:p>
          <a:p>
            <a:pPr>
              <a:lnSpc>
                <a:spcPct val="130000"/>
              </a:lnSpc>
              <a:defRPr/>
            </a:pPr>
            <a:r>
              <a:rPr lang="zh-CN" dirty="0">
                <a:solidFill>
                  <a:schemeClr val="tx1">
                    <a:lumMod val="65000"/>
                    <a:lumOff val="35000"/>
                  </a:schemeClr>
                </a:solidFill>
                <a:latin typeface="方正大黑体_GBK" panose="02010600010101010101" charset="-122"/>
                <a:ea typeface="方正大黑体_GBK" panose="02010600010101010101" charset="-122"/>
                <a:cs typeface="方正大黑体_GBK" panose="02010600010101010101" charset="-122"/>
              </a:rPr>
              <a:t>粗钢减产对原料端冲击</a:t>
            </a:r>
            <a:endParaRPr dirty="0">
              <a:solidFill>
                <a:schemeClr val="tx1">
                  <a:lumMod val="65000"/>
                  <a:lumOff val="35000"/>
                </a:schemeClr>
              </a:solidFill>
              <a:latin typeface="方正大黑体_GBK" panose="02010600010101010101" charset="-122"/>
              <a:ea typeface="方正大黑体_GBK" panose="02010600010101010101" charset="-122"/>
              <a:cs typeface="方正大黑体_GBK" panose="02010600010101010101" charset="-122"/>
            </a:endParaRPr>
          </a:p>
          <a:p>
            <a:pPr>
              <a:lnSpc>
                <a:spcPct val="130000"/>
              </a:lnSpc>
              <a:defRPr/>
            </a:pPr>
            <a:r>
              <a:rPr lang="zh-CN" dirty="0">
                <a:solidFill>
                  <a:schemeClr val="tx1">
                    <a:lumMod val="65000"/>
                    <a:lumOff val="35000"/>
                  </a:schemeClr>
                </a:solidFill>
                <a:latin typeface="方正大黑体_GBK" panose="02010600010101010101" charset="-122"/>
                <a:ea typeface="方正大黑体_GBK" panose="02010600010101010101" charset="-122"/>
                <a:cs typeface="方正大黑体_GBK" panose="02010600010101010101" charset="-122"/>
              </a:rPr>
              <a:t>供需矛盾转换</a:t>
            </a:r>
            <a:endParaRPr dirty="0">
              <a:solidFill>
                <a:schemeClr val="tx1">
                  <a:lumMod val="65000"/>
                  <a:lumOff val="35000"/>
                </a:schemeClr>
              </a:solidFill>
              <a:latin typeface="方正大黑体_GBK" panose="02010600010101010101" charset="-122"/>
              <a:ea typeface="方正大黑体_GBK" panose="02010600010101010101" charset="-122"/>
              <a:cs typeface="方正大黑体_GBK" panose="02010600010101010101" charset="-122"/>
            </a:endParaRPr>
          </a:p>
          <a:p>
            <a:pPr>
              <a:lnSpc>
                <a:spcPct val="130000"/>
              </a:lnSpc>
              <a:defRPr/>
            </a:pPr>
            <a:endParaRPr dirty="0">
              <a:solidFill>
                <a:schemeClr val="tx1">
                  <a:lumMod val="65000"/>
                  <a:lumOff val="35000"/>
                </a:schemeClr>
              </a:solidFill>
              <a:latin typeface="方正大黑体_GBK" panose="02010600010101010101" charset="-122"/>
              <a:ea typeface="方正大黑体_GBK" panose="02010600010101010101" charset="-122"/>
              <a:cs typeface="方正大黑体_GBK" panose="02010600010101010101" charset="-122"/>
            </a:endParaRPr>
          </a:p>
        </p:txBody>
      </p:sp>
      <p:grpSp>
        <p:nvGrpSpPr>
          <p:cNvPr id="28" name="组合 27"/>
          <p:cNvGrpSpPr/>
          <p:nvPr/>
        </p:nvGrpSpPr>
        <p:grpSpPr>
          <a:xfrm>
            <a:off x="4682490" y="163830"/>
            <a:ext cx="1495425" cy="380365"/>
            <a:chOff x="4904651" y="1612049"/>
            <a:chExt cx="2529636" cy="677945"/>
          </a:xfrm>
        </p:grpSpPr>
        <p:sp>
          <p:nvSpPr>
            <p:cNvPr id="32" name="圆角矩形 31"/>
            <p:cNvSpPr/>
            <p:nvPr/>
          </p:nvSpPr>
          <p:spPr>
            <a:xfrm>
              <a:off x="4904651" y="1612049"/>
              <a:ext cx="2529636" cy="677945"/>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80" dirty="0">
                <a:solidFill>
                  <a:schemeClr val="tx1">
                    <a:lumMod val="65000"/>
                    <a:lumOff val="35000"/>
                  </a:schemeClr>
                </a:solidFill>
                <a:latin typeface="+mn-ea"/>
                <a:cs typeface="+mn-ea"/>
              </a:endParaRPr>
            </a:p>
          </p:txBody>
        </p:sp>
        <p:sp>
          <p:nvSpPr>
            <p:cNvPr id="36" name="矩形 35"/>
            <p:cNvSpPr/>
            <p:nvPr/>
          </p:nvSpPr>
          <p:spPr>
            <a:xfrm>
              <a:off x="5049872" y="1612051"/>
              <a:ext cx="2239192" cy="656441"/>
            </a:xfrm>
            <a:prstGeom prst="rect">
              <a:avLst/>
            </a:prstGeom>
          </p:spPr>
          <p:txBody>
            <a:bodyPr wrap="square">
              <a:spAutoFit/>
            </a:bodyPr>
            <a:p>
              <a:pPr algn="ctr"/>
              <a:r>
                <a:rPr lang="zh-CN" altLang="en-US" dirty="0">
                  <a:solidFill>
                    <a:schemeClr val="bg1"/>
                  </a:solidFill>
                  <a:latin typeface="+mn-ea"/>
                  <a:cs typeface="+mn-ea"/>
                </a:rPr>
                <a:t>风险</a:t>
              </a:r>
              <a:endParaRPr lang="zh-CN" altLang="en-US" dirty="0">
                <a:solidFill>
                  <a:schemeClr val="bg1"/>
                </a:solidFill>
                <a:latin typeface="+mn-ea"/>
                <a:cs typeface="+mn-ea"/>
              </a:endParaRPr>
            </a:p>
          </p:txBody>
        </p:sp>
      </p:gr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图片 68" descr="C:\Users\DELL\Desktop\素材\微信图片_20201208170350.jpg微信图片_20201208170350"/>
          <p:cNvPicPr>
            <a:picLocks noChangeAspect="1"/>
          </p:cNvPicPr>
          <p:nvPr/>
        </p:nvPicPr>
        <p:blipFill>
          <a:blip r:embed="rId1"/>
          <a:srcRect/>
          <a:stretch>
            <a:fillRect/>
          </a:stretch>
        </p:blipFill>
        <p:spPr>
          <a:xfrm>
            <a:off x="361315" y="666750"/>
            <a:ext cx="5219065" cy="3914775"/>
          </a:xfrm>
          <a:prstGeom prst="rect">
            <a:avLst/>
          </a:prstGeom>
          <a:noFill/>
          <a:ln w="9525">
            <a:noFill/>
          </a:ln>
        </p:spPr>
      </p:pic>
      <p:sp>
        <p:nvSpPr>
          <p:cNvPr id="9" name="任意多边形: 形状 48"/>
          <p:cNvSpPr/>
          <p:nvPr/>
        </p:nvSpPr>
        <p:spPr>
          <a:xfrm flipH="1">
            <a:off x="2488899" y="0"/>
            <a:ext cx="6655102" cy="5143500"/>
          </a:xfrm>
          <a:custGeom>
            <a:avLst/>
            <a:gdLst>
              <a:gd name="connsiteX0" fmla="*/ 4951872 w 8873469"/>
              <a:gd name="connsiteY0" fmla="*/ 6858000 h 6858000"/>
              <a:gd name="connsiteX1" fmla="*/ 0 w 8873469"/>
              <a:gd name="connsiteY1" fmla="*/ 6858000 h 6858000"/>
              <a:gd name="connsiteX2" fmla="*/ 0 w 8873469"/>
              <a:gd name="connsiteY2" fmla="*/ 9 h 6858000"/>
              <a:gd name="connsiteX3" fmla="*/ 4951872 w 8873469"/>
              <a:gd name="connsiteY3" fmla="*/ 9 h 6858000"/>
              <a:gd name="connsiteX4" fmla="*/ 4951872 w 8873469"/>
              <a:gd name="connsiteY4" fmla="*/ 0 h 6858000"/>
              <a:gd name="connsiteX5" fmla="*/ 8873469 w 8873469"/>
              <a:gd name="connsiteY5" fmla="*/ 0 h 6858000"/>
              <a:gd name="connsiteX6" fmla="*/ 4951872 w 8873469"/>
              <a:gd name="connsiteY6" fmla="*/ 68337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73469" h="6858000">
                <a:moveTo>
                  <a:pt x="4951872" y="6858000"/>
                </a:moveTo>
                <a:lnTo>
                  <a:pt x="0" y="6858000"/>
                </a:lnTo>
                <a:lnTo>
                  <a:pt x="0" y="9"/>
                </a:lnTo>
                <a:lnTo>
                  <a:pt x="4951872" y="9"/>
                </a:lnTo>
                <a:lnTo>
                  <a:pt x="4951872" y="0"/>
                </a:lnTo>
                <a:lnTo>
                  <a:pt x="8873469" y="0"/>
                </a:lnTo>
                <a:lnTo>
                  <a:pt x="4951872" y="683379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13" name="文本框 12"/>
          <p:cNvSpPr txBox="1"/>
          <p:nvPr/>
        </p:nvSpPr>
        <p:spPr>
          <a:xfrm>
            <a:off x="3779912" y="2071290"/>
            <a:ext cx="5048029" cy="852805"/>
          </a:xfrm>
          <a:prstGeom prst="rect">
            <a:avLst/>
          </a:prstGeom>
          <a:noFill/>
        </p:spPr>
        <p:txBody>
          <a:bodyPr wrap="square" rtlCol="0">
            <a:spAutoFit/>
            <a:scene3d>
              <a:camera prst="orthographicFront"/>
              <a:lightRig rig="threePt" dir="t"/>
            </a:scene3d>
            <a:sp3d contourW="12700"/>
          </a:bodyPr>
          <a:lstStyle/>
          <a:p>
            <a:pPr algn="r"/>
            <a:r>
              <a:rPr lang="zh-CN" altLang="en-US" sz="4950" dirty="0">
                <a:solidFill>
                  <a:schemeClr val="bg1"/>
                </a:solidFill>
                <a:latin typeface="方正大黑体_GBK" panose="02010600010101010101" charset="-122"/>
                <a:ea typeface="方正大黑体_GBK" panose="02010600010101010101" charset="-122"/>
              </a:rPr>
              <a:t>市场展望</a:t>
            </a:r>
            <a:endParaRPr lang="zh-CN" altLang="en-US" sz="4950" dirty="0">
              <a:solidFill>
                <a:schemeClr val="bg1"/>
              </a:solidFill>
              <a:latin typeface="方正大黑体_GBK" panose="02010600010101010101" charset="-122"/>
              <a:ea typeface="方正大黑体_GBK" panose="02010600010101010101" charset="-122"/>
            </a:endParaRPr>
          </a:p>
        </p:txBody>
      </p:sp>
      <p:sp>
        <p:nvSpPr>
          <p:cNvPr id="14" name="矩形 13"/>
          <p:cNvSpPr/>
          <p:nvPr/>
        </p:nvSpPr>
        <p:spPr>
          <a:xfrm>
            <a:off x="4499992" y="2905831"/>
            <a:ext cx="4327949" cy="435610"/>
          </a:xfrm>
          <a:prstGeom prst="rect">
            <a:avLst/>
          </a:prstGeom>
        </p:spPr>
        <p:txBody>
          <a:bodyPr wrap="square">
            <a:spAutoFit/>
          </a:bodyPr>
          <a:lstStyle/>
          <a:p>
            <a:pPr algn="r">
              <a:lnSpc>
                <a:spcPct val="140000"/>
              </a:lnSpc>
            </a:pPr>
            <a:r>
              <a:rPr lang="en-US" altLang="zh-CN" sz="1600" dirty="0" smtClean="0">
                <a:solidFill>
                  <a:schemeClr val="bg1"/>
                </a:solidFill>
                <a:latin typeface="方正大黑体_GBK" panose="02010600010101010101" charset="-122"/>
                <a:ea typeface="方正大黑体_GBK" panose="02010600010101010101" charset="-122"/>
                <a:cs typeface="+mn-ea"/>
              </a:rPr>
              <a:t>Market Outlook</a:t>
            </a:r>
            <a:endParaRPr lang="en-US" altLang="zh-CN" sz="1600" dirty="0" smtClean="0">
              <a:solidFill>
                <a:schemeClr val="bg1"/>
              </a:solidFill>
              <a:latin typeface="方正大黑体_GBK" panose="02010600010101010101" charset="-122"/>
              <a:ea typeface="方正大黑体_GBK" panose="02010600010101010101" charset="-122"/>
              <a:cs typeface="+mn-ea"/>
            </a:endParaRPr>
          </a:p>
        </p:txBody>
      </p:sp>
      <p:sp>
        <p:nvSpPr>
          <p:cNvPr id="10" name="TextBox 7"/>
          <p:cNvSpPr txBox="1"/>
          <p:nvPr/>
        </p:nvSpPr>
        <p:spPr bwMode="auto">
          <a:xfrm>
            <a:off x="7460520" y="1592735"/>
            <a:ext cx="1424305" cy="582295"/>
          </a:xfrm>
          <a:prstGeom prst="rect">
            <a:avLst/>
          </a:prstGeom>
          <a:noFill/>
        </p:spPr>
        <p:txBody>
          <a:bodyPr wrap="none" lIns="91435" tIns="45717" rIns="91435" bIns="45717">
            <a:spAutoFit/>
          </a:bodyPr>
          <a:lstStyle/>
          <a:p>
            <a:pPr algn="r" defTabSz="914400">
              <a:defRPr/>
            </a:pPr>
            <a:r>
              <a:rPr lang="en-US" altLang="zh-CN" sz="3200" kern="0" dirty="0" smtClean="0">
                <a:solidFill>
                  <a:schemeClr val="bg1"/>
                </a:solidFill>
                <a:latin typeface="773-CAI978" panose="020B0402020204020303" pitchFamily="34" charset="0"/>
                <a:ea typeface="Adobe Gothic Std B" panose="020B0800000000000000" pitchFamily="34" charset="-128"/>
                <a:cs typeface="Aharoni" panose="02010803020104030203" pitchFamily="2" charset="-79"/>
              </a:rPr>
              <a:t>Part 04</a:t>
            </a:r>
            <a:endParaRPr lang="zh-CN" altLang="en-US" sz="3200" kern="0" dirty="0">
              <a:solidFill>
                <a:schemeClr val="bg1"/>
              </a:solidFill>
              <a:latin typeface="773-CAI978" panose="020B0402020204020303" pitchFamily="34" charset="0"/>
              <a:cs typeface="Aharoni" panose="02010803020104030203" pitchFamily="2" charset="-79"/>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 name="图片 25"/>
          <p:cNvPicPr>
            <a:picLocks noChangeAspect="1"/>
          </p:cNvPicPr>
          <p:nvPr>
            <p:custDataLst>
              <p:tags r:id="rId1"/>
            </p:custDataLst>
          </p:nvPr>
        </p:nvPicPr>
        <p:blipFill>
          <a:blip r:embed="rId2"/>
          <a:srcRect/>
          <a:stretch>
            <a:fillRect/>
          </a:stretch>
        </p:blipFill>
        <p:spPr>
          <a:xfrm>
            <a:off x="434257" y="710069"/>
            <a:ext cx="2878980" cy="3861902"/>
          </a:xfrm>
          <a:custGeom>
            <a:avLst/>
            <a:gdLst>
              <a:gd name="connsiteX0" fmla="*/ 0 w 2705099"/>
              <a:gd name="connsiteY0" fmla="*/ 0 h 3628656"/>
              <a:gd name="connsiteX1" fmla="*/ 2705099 w 2705099"/>
              <a:gd name="connsiteY1" fmla="*/ 0 h 3628656"/>
              <a:gd name="connsiteX2" fmla="*/ 2705099 w 2705099"/>
              <a:gd name="connsiteY2" fmla="*/ 3628656 h 3628656"/>
              <a:gd name="connsiteX3" fmla="*/ 0 w 2705099"/>
              <a:gd name="connsiteY3" fmla="*/ 3628656 h 3628656"/>
            </a:gdLst>
            <a:ahLst/>
            <a:cxnLst>
              <a:cxn ang="0">
                <a:pos x="connsiteX0" y="connsiteY0"/>
              </a:cxn>
              <a:cxn ang="0">
                <a:pos x="connsiteX1" y="connsiteY1"/>
              </a:cxn>
              <a:cxn ang="0">
                <a:pos x="connsiteX2" y="connsiteY2"/>
              </a:cxn>
              <a:cxn ang="0">
                <a:pos x="connsiteX3" y="connsiteY3"/>
              </a:cxn>
            </a:cxnLst>
            <a:rect l="l" t="t" r="r" b="b"/>
            <a:pathLst>
              <a:path w="2705099" h="3628656">
                <a:moveTo>
                  <a:pt x="0" y="0"/>
                </a:moveTo>
                <a:lnTo>
                  <a:pt x="2705099" y="0"/>
                </a:lnTo>
                <a:lnTo>
                  <a:pt x="2705099" y="3628656"/>
                </a:lnTo>
                <a:lnTo>
                  <a:pt x="0" y="3628656"/>
                </a:lnTo>
                <a:close/>
              </a:path>
            </a:pathLst>
          </a:custGeom>
        </p:spPr>
      </p:pic>
      <p:sp>
        <p:nvSpPr>
          <p:cNvPr id="11" name="文本框 10"/>
          <p:cNvSpPr txBox="1"/>
          <p:nvPr/>
        </p:nvSpPr>
        <p:spPr>
          <a:xfrm>
            <a:off x="3491865" y="824865"/>
            <a:ext cx="5440045" cy="4154170"/>
          </a:xfrm>
          <a:prstGeom prst="rect">
            <a:avLst/>
          </a:prstGeom>
          <a:noFill/>
        </p:spPr>
        <p:txBody>
          <a:bodyPr wrap="square" rtlCol="0" anchor="t">
            <a:spAutoFit/>
          </a:bodyPr>
          <a:p>
            <a:pPr marL="342900" indent="-342900">
              <a:buAutoNum type="arabicPeriod"/>
            </a:pPr>
            <a:r>
              <a:rPr lang="en-US" altLang="zh-CN" sz="2000">
                <a:solidFill>
                  <a:schemeClr val="accent1"/>
                </a:solidFill>
                <a:latin typeface="微软雅黑" panose="020B0503020204020204" charset="-122"/>
                <a:ea typeface="微软雅黑" panose="020B0503020204020204" charset="-122"/>
                <a:cs typeface="微软雅黑" panose="020B0503020204020204" charset="-122"/>
                <a:sym typeface="+mn-ea"/>
              </a:rPr>
              <a:t>“</a:t>
            </a:r>
            <a:r>
              <a:rPr lang="zh-CN" sz="2000" dirty="0">
                <a:solidFill>
                  <a:schemeClr val="accent1"/>
                </a:solidFill>
                <a:latin typeface="微软雅黑" panose="020B0503020204020204" charset="-122"/>
                <a:ea typeface="微软雅黑" panose="020B0503020204020204" charset="-122"/>
                <a:cs typeface="微软雅黑" panose="020B0503020204020204" charset="-122"/>
                <a:sym typeface="+mn-ea"/>
              </a:rPr>
              <a:t>碳达峰、碳中和</a:t>
            </a:r>
            <a:r>
              <a:rPr lang="en-US" altLang="zh-CN" sz="2000" dirty="0">
                <a:solidFill>
                  <a:schemeClr val="accent1"/>
                </a:solidFill>
                <a:latin typeface="微软雅黑" panose="020B0503020204020204" charset="-122"/>
                <a:ea typeface="微软雅黑" panose="020B0503020204020204" charset="-122"/>
                <a:cs typeface="微软雅黑" panose="020B0503020204020204" charset="-122"/>
                <a:sym typeface="+mn-ea"/>
              </a:rPr>
              <a:t>”</a:t>
            </a:r>
            <a:r>
              <a:rPr lang="zh-CN" sz="2000" dirty="0">
                <a:solidFill>
                  <a:schemeClr val="accent1"/>
                </a:solidFill>
                <a:latin typeface="微软雅黑" panose="020B0503020204020204" charset="-122"/>
                <a:ea typeface="微软雅黑" panose="020B0503020204020204" charset="-122"/>
                <a:cs typeface="微软雅黑" panose="020B0503020204020204" charset="-122"/>
                <a:sym typeface="+mn-ea"/>
              </a:rPr>
              <a:t>，</a:t>
            </a:r>
            <a:r>
              <a:rPr lang="en-US" altLang="zh-CN" sz="2000" dirty="0">
                <a:solidFill>
                  <a:schemeClr val="accent1"/>
                </a:solidFill>
                <a:latin typeface="微软雅黑" panose="020B0503020204020204" charset="-122"/>
                <a:ea typeface="微软雅黑" panose="020B0503020204020204" charset="-122"/>
                <a:cs typeface="微软雅黑" panose="020B0503020204020204" charset="-122"/>
                <a:sym typeface="+mn-ea"/>
              </a:rPr>
              <a:t>“</a:t>
            </a:r>
            <a:r>
              <a:rPr lang="zh-CN" sz="2000" dirty="0">
                <a:solidFill>
                  <a:schemeClr val="accent1"/>
                </a:solidFill>
                <a:latin typeface="微软雅黑" panose="020B0503020204020204" charset="-122"/>
                <a:ea typeface="微软雅黑" panose="020B0503020204020204" charset="-122"/>
                <a:cs typeface="微软雅黑" panose="020B0503020204020204" charset="-122"/>
                <a:sym typeface="+mn-ea"/>
              </a:rPr>
              <a:t>能耗双控</a:t>
            </a:r>
            <a:r>
              <a:rPr lang="en-US" altLang="zh-CN" sz="2000" dirty="0">
                <a:solidFill>
                  <a:schemeClr val="accent1"/>
                </a:solidFill>
                <a:latin typeface="微软雅黑" panose="020B0503020204020204" charset="-122"/>
                <a:ea typeface="微软雅黑" panose="020B0503020204020204" charset="-122"/>
                <a:cs typeface="微软雅黑" panose="020B0503020204020204" charset="-122"/>
                <a:sym typeface="+mn-ea"/>
              </a:rPr>
              <a:t>”</a:t>
            </a:r>
            <a:r>
              <a:rPr lang="zh-CN" sz="2000" dirty="0">
                <a:solidFill>
                  <a:schemeClr val="accent1"/>
                </a:solidFill>
                <a:latin typeface="微软雅黑" panose="020B0503020204020204" charset="-122"/>
                <a:ea typeface="微软雅黑" panose="020B0503020204020204" charset="-122"/>
                <a:cs typeface="微软雅黑" panose="020B0503020204020204" charset="-122"/>
                <a:sym typeface="+mn-ea"/>
              </a:rPr>
              <a:t>等政策落实的时间节点、强弱程度不可控，未来合金市场波动将持续加大。</a:t>
            </a:r>
            <a:endParaRPr lang="zh-CN" altLang="en-US" sz="2000">
              <a:solidFill>
                <a:schemeClr val="accent1"/>
              </a:solidFill>
              <a:latin typeface="微软雅黑" panose="020B0503020204020204" charset="-122"/>
              <a:ea typeface="微软雅黑" panose="020B0503020204020204" charset="-122"/>
              <a:cs typeface="微软雅黑" panose="020B0503020204020204" charset="-122"/>
            </a:endParaRPr>
          </a:p>
          <a:p>
            <a:pPr marL="342900" indent="-342900">
              <a:buAutoNum type="arabicPeriod"/>
            </a:pPr>
            <a:r>
              <a:rPr lang="en-US" altLang="zh-CN" sz="2000" dirty="0">
                <a:solidFill>
                  <a:schemeClr val="accent1"/>
                </a:solidFill>
                <a:latin typeface="微软雅黑" panose="020B0503020204020204" charset="-122"/>
                <a:ea typeface="微软雅黑" panose="020B0503020204020204" charset="-122"/>
                <a:cs typeface="微软雅黑" panose="020B0503020204020204" charset="-122"/>
                <a:sym typeface="+mn-ea"/>
              </a:rPr>
              <a:t>“</a:t>
            </a:r>
            <a:r>
              <a:rPr lang="zh-CN" sz="2000" dirty="0">
                <a:solidFill>
                  <a:schemeClr val="accent1"/>
                </a:solidFill>
                <a:latin typeface="微软雅黑" panose="020B0503020204020204" charset="-122"/>
                <a:ea typeface="微软雅黑" panose="020B0503020204020204" charset="-122"/>
                <a:cs typeface="微软雅黑" panose="020B0503020204020204" charset="-122"/>
                <a:sym typeface="+mn-ea"/>
              </a:rPr>
              <a:t>碳达峰、碳中和”对供需两端的影响强弱程度、时间匹配度等因素将在不同的时期造成一定的供需错配，加大了投资者把握市场的难度。</a:t>
            </a:r>
            <a:endParaRPr lang="zh-CN" sz="2000" dirty="0">
              <a:solidFill>
                <a:schemeClr val="accent1"/>
              </a:solidFill>
              <a:latin typeface="微软雅黑" panose="020B0503020204020204" charset="-122"/>
              <a:ea typeface="微软雅黑" panose="020B0503020204020204" charset="-122"/>
              <a:cs typeface="微软雅黑" panose="020B0503020204020204" charset="-122"/>
              <a:sym typeface="+mn-ea"/>
            </a:endParaRPr>
          </a:p>
          <a:p>
            <a:pPr marL="342900" lvl="0" indent="-342900" algn="l" fontAlgn="ctr">
              <a:lnSpc>
                <a:spcPct val="120000"/>
              </a:lnSpc>
              <a:buAutoNum type="arabicPeriod"/>
            </a:pPr>
            <a:r>
              <a:rPr lang="zh-CN" sz="2000" dirty="0">
                <a:solidFill>
                  <a:schemeClr val="accent1"/>
                </a:solidFill>
                <a:latin typeface="微软雅黑" panose="020B0503020204020204" charset="-122"/>
                <a:ea typeface="微软雅黑" panose="020B0503020204020204" charset="-122"/>
                <a:cs typeface="微软雅黑" panose="020B0503020204020204" charset="-122"/>
                <a:sym typeface="+mn-ea"/>
              </a:rPr>
              <a:t>“弱现实，强预期，合金市场远月持续升水。</a:t>
            </a:r>
            <a:endParaRPr lang="zh-CN" altLang="en-US" sz="2000" b="1" dirty="0">
              <a:solidFill>
                <a:schemeClr val="accent1"/>
              </a:solidFill>
              <a:uFillTx/>
              <a:latin typeface="微软雅黑" panose="020B0503020204020204" charset="-122"/>
              <a:ea typeface="微软雅黑" panose="020B0503020204020204" charset="-122"/>
              <a:cs typeface="微软雅黑" panose="020B0503020204020204" charset="-122"/>
              <a:sym typeface="+mn-ea"/>
            </a:endParaRPr>
          </a:p>
          <a:p>
            <a:pPr marL="342900" indent="-342900">
              <a:buAutoNum type="arabicPeriod"/>
            </a:pPr>
            <a:r>
              <a:rPr lang="zh-CN" altLang="en-US" sz="2000" dirty="0">
                <a:solidFill>
                  <a:schemeClr val="accent1"/>
                </a:solidFill>
                <a:latin typeface="微软雅黑" panose="020B0503020204020204" charset="-122"/>
                <a:ea typeface="微软雅黑" panose="020B0503020204020204" charset="-122"/>
                <a:cs typeface="微软雅黑" panose="020B0503020204020204" charset="-122"/>
                <a:sym typeface="+mn-ea"/>
              </a:rPr>
              <a:t>高利润驱动下的僵尸产能的陆续</a:t>
            </a:r>
            <a:r>
              <a:rPr lang="en-US" altLang="zh-CN" sz="2000" dirty="0">
                <a:solidFill>
                  <a:schemeClr val="accent1"/>
                </a:solidFill>
                <a:latin typeface="微软雅黑" panose="020B0503020204020204" charset="-122"/>
                <a:ea typeface="微软雅黑" panose="020B0503020204020204" charset="-122"/>
                <a:cs typeface="微软雅黑" panose="020B0503020204020204" charset="-122"/>
                <a:sym typeface="+mn-ea"/>
              </a:rPr>
              <a:t>“</a:t>
            </a:r>
            <a:r>
              <a:rPr lang="zh-CN" altLang="en-US" sz="2000" dirty="0">
                <a:solidFill>
                  <a:schemeClr val="accent1"/>
                </a:solidFill>
                <a:latin typeface="微软雅黑" panose="020B0503020204020204" charset="-122"/>
                <a:ea typeface="微软雅黑" panose="020B0503020204020204" charset="-122"/>
                <a:cs typeface="微软雅黑" panose="020B0503020204020204" charset="-122"/>
                <a:sym typeface="+mn-ea"/>
              </a:rPr>
              <a:t>复活</a:t>
            </a:r>
            <a:r>
              <a:rPr lang="en-US" altLang="zh-CN" sz="2000" dirty="0">
                <a:solidFill>
                  <a:schemeClr val="accent1"/>
                </a:solidFill>
                <a:latin typeface="微软雅黑" panose="020B0503020204020204" charset="-122"/>
                <a:ea typeface="微软雅黑" panose="020B0503020204020204" charset="-122"/>
                <a:cs typeface="微软雅黑" panose="020B0503020204020204" charset="-122"/>
                <a:sym typeface="+mn-ea"/>
              </a:rPr>
              <a:t>”</a:t>
            </a:r>
            <a:r>
              <a:rPr lang="zh-CN" altLang="en-US" sz="2000" dirty="0">
                <a:solidFill>
                  <a:schemeClr val="accent1"/>
                </a:solidFill>
                <a:latin typeface="微软雅黑" panose="020B0503020204020204" charset="-122"/>
                <a:ea typeface="微软雅黑" panose="020B0503020204020204" charset="-122"/>
                <a:cs typeface="微软雅黑" panose="020B0503020204020204" charset="-122"/>
                <a:sym typeface="+mn-ea"/>
              </a:rPr>
              <a:t>不可忽视</a:t>
            </a:r>
            <a:endParaRPr lang="zh-CN" altLang="en-US" sz="2000" b="1" dirty="0">
              <a:solidFill>
                <a:schemeClr val="accent1"/>
              </a:solidFill>
              <a:uFillTx/>
              <a:latin typeface="微软雅黑" panose="020B0503020204020204" charset="-122"/>
              <a:ea typeface="微软雅黑" panose="020B0503020204020204" charset="-122"/>
              <a:cs typeface="微软雅黑" panose="020B0503020204020204" charset="-122"/>
              <a:sym typeface="+mn-ea"/>
            </a:endParaRPr>
          </a:p>
          <a:p>
            <a:pPr marL="342900" indent="-342900">
              <a:buAutoNum type="arabicPeriod"/>
            </a:pPr>
            <a:r>
              <a:rPr lang="zh-CN" altLang="en-US" sz="2000" dirty="0">
                <a:solidFill>
                  <a:schemeClr val="accent1"/>
                </a:solidFill>
                <a:latin typeface="微软雅黑" panose="020B0503020204020204" charset="-122"/>
                <a:ea typeface="微软雅黑" panose="020B0503020204020204" charset="-122"/>
                <a:cs typeface="微软雅黑" panose="020B0503020204020204" charset="-122"/>
                <a:sym typeface="+mn-ea"/>
              </a:rPr>
              <a:t>合金市场的格局已发生很大变化，未来合金市场已不能用历史的眼光来判断。</a:t>
            </a:r>
            <a:endParaRPr lang="zh-CN" sz="2000" dirty="0">
              <a:solidFill>
                <a:schemeClr val="accent1"/>
              </a:solidFill>
              <a:latin typeface="微软雅黑" panose="020B0503020204020204" charset="-122"/>
              <a:ea typeface="微软雅黑" panose="020B0503020204020204" charset="-122"/>
              <a:cs typeface="微软雅黑" panose="020B0503020204020204" charset="-122"/>
            </a:endParaRPr>
          </a:p>
          <a:p>
            <a:pPr marL="342900" indent="-342900">
              <a:buAutoNum type="arabicPeriod"/>
            </a:pPr>
            <a:endParaRPr lang="zh-CN" altLang="en-US" sz="2000" dirty="0">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12" name="TextBox 19"/>
          <p:cNvSpPr txBox="1"/>
          <p:nvPr/>
        </p:nvSpPr>
        <p:spPr>
          <a:xfrm>
            <a:off x="467995" y="194945"/>
            <a:ext cx="2307590" cy="445135"/>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sz="2300" dirty="0">
                <a:solidFill>
                  <a:schemeClr val="accent1"/>
                </a:solidFill>
                <a:latin typeface="方正大黑体_GBK" panose="02010600010101010101" charset="-122"/>
                <a:ea typeface="方正大黑体_GBK" panose="02010600010101010101" charset="-122"/>
              </a:rPr>
              <a:t>市场展望</a:t>
            </a:r>
            <a:endParaRPr lang="zh-CN" sz="2300" dirty="0">
              <a:solidFill>
                <a:schemeClr val="accent1"/>
              </a:solidFill>
              <a:latin typeface="方正大黑体_GBK" panose="02010600010101010101" charset="-122"/>
              <a:ea typeface="方正大黑体_GBK" panose="02010600010101010101"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等腰三角形 14"/>
          <p:cNvSpPr/>
          <p:nvPr/>
        </p:nvSpPr>
        <p:spPr>
          <a:xfrm rot="5400000">
            <a:off x="2876647" y="2166677"/>
            <a:ext cx="611546" cy="527195"/>
          </a:xfrm>
          <a:prstGeom prst="triangl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 name="矩形 15"/>
          <p:cNvSpPr/>
          <p:nvPr/>
        </p:nvSpPr>
        <p:spPr>
          <a:xfrm>
            <a:off x="0" y="0"/>
            <a:ext cx="3020603"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方正大黑体_GBK" panose="02010600010101010101" charset="-122"/>
              <a:ea typeface="方正大黑体_GBK" panose="02010600010101010101" charset="-122"/>
            </a:endParaRPr>
          </a:p>
        </p:txBody>
      </p:sp>
      <p:grpSp>
        <p:nvGrpSpPr>
          <p:cNvPr id="2" name="组合 1"/>
          <p:cNvGrpSpPr/>
          <p:nvPr/>
        </p:nvGrpSpPr>
        <p:grpSpPr>
          <a:xfrm>
            <a:off x="374418" y="1971156"/>
            <a:ext cx="2271767" cy="1201189"/>
            <a:chOff x="395536" y="1995686"/>
            <a:chExt cx="2271767" cy="1201189"/>
          </a:xfrm>
        </p:grpSpPr>
        <p:sp>
          <p:nvSpPr>
            <p:cNvPr id="30" name="TextBox 4"/>
            <p:cNvSpPr txBox="1"/>
            <p:nvPr/>
          </p:nvSpPr>
          <p:spPr bwMode="auto">
            <a:xfrm>
              <a:off x="895673" y="1995686"/>
              <a:ext cx="1271493" cy="767080"/>
            </a:xfrm>
            <a:prstGeom prst="rect">
              <a:avLst/>
            </a:prstGeom>
            <a:noFill/>
          </p:spPr>
          <p:txBody>
            <a:bodyPr wrap="square" lIns="91435" tIns="45717" rIns="91435" bIns="45717">
              <a:spAutoFit/>
            </a:bodyPr>
            <a:lstStyle/>
            <a:p>
              <a:pPr algn="ctr">
                <a:defRPr/>
              </a:pPr>
              <a:r>
                <a:rPr lang="zh-CN" altLang="en-US" sz="4400" kern="0" spc="-150" dirty="0">
                  <a:ln w="1905">
                    <a:noFill/>
                  </a:ln>
                  <a:solidFill>
                    <a:schemeClr val="bg1"/>
                  </a:solidFill>
                  <a:latin typeface="方正大黑体_GBK" panose="02010600010101010101" charset="-122"/>
                  <a:ea typeface="方正大黑体_GBK" panose="02010600010101010101" charset="-122"/>
                  <a:cs typeface="+mn-ea"/>
                </a:rPr>
                <a:t>目录</a:t>
              </a:r>
              <a:endParaRPr lang="zh-CN" altLang="en-US" sz="4400" kern="0" spc="-150" dirty="0">
                <a:ln w="1905">
                  <a:noFill/>
                </a:ln>
                <a:solidFill>
                  <a:schemeClr val="bg1"/>
                </a:solidFill>
                <a:latin typeface="方正大黑体_GBK" panose="02010600010101010101" charset="-122"/>
                <a:ea typeface="方正大黑体_GBK" panose="02010600010101010101" charset="-122"/>
                <a:cs typeface="+mn-ea"/>
              </a:endParaRPr>
            </a:p>
          </p:txBody>
        </p:sp>
        <p:sp>
          <p:nvSpPr>
            <p:cNvPr id="31" name="TextBox 5"/>
            <p:cNvSpPr txBox="1"/>
            <p:nvPr/>
          </p:nvSpPr>
          <p:spPr bwMode="auto">
            <a:xfrm>
              <a:off x="395536" y="2612106"/>
              <a:ext cx="2271767" cy="584769"/>
            </a:xfrm>
            <a:prstGeom prst="rect">
              <a:avLst/>
            </a:prstGeom>
            <a:noFill/>
          </p:spPr>
          <p:txBody>
            <a:bodyPr wrap="none" lIns="91435" tIns="45717" rIns="91435" bIns="45717">
              <a:spAutoFit/>
            </a:bodyPr>
            <a:lstStyle/>
            <a:p>
              <a:pPr algn="ctr"/>
              <a:r>
                <a:rPr lang="en-US" altLang="zh-CN" sz="3100" dirty="0">
                  <a:solidFill>
                    <a:schemeClr val="bg1"/>
                  </a:solidFill>
                  <a:latin typeface="方正大黑体_GBK" panose="02010600010101010101" charset="-122"/>
                  <a:ea typeface="方正大黑体_GBK" panose="02010600010101010101" charset="-122"/>
                  <a:cs typeface="+mn-ea"/>
                </a:rPr>
                <a:t>CONTENTS</a:t>
              </a:r>
              <a:endParaRPr lang="en-US" altLang="zh-CN" sz="3100" dirty="0">
                <a:solidFill>
                  <a:schemeClr val="bg1"/>
                </a:solidFill>
                <a:latin typeface="方正大黑体_GBK" panose="02010600010101010101" charset="-122"/>
                <a:ea typeface="方正大黑体_GBK" panose="02010600010101010101" charset="-122"/>
                <a:cs typeface="+mn-ea"/>
              </a:endParaRPr>
            </a:p>
          </p:txBody>
        </p:sp>
      </p:grpSp>
      <p:sp>
        <p:nvSpPr>
          <p:cNvPr id="32" name="文本框 31"/>
          <p:cNvSpPr txBox="1"/>
          <p:nvPr/>
        </p:nvSpPr>
        <p:spPr>
          <a:xfrm>
            <a:off x="3994567" y="739115"/>
            <a:ext cx="3535680" cy="768350"/>
          </a:xfrm>
          <a:prstGeom prst="rect">
            <a:avLst/>
          </a:prstGeom>
          <a:noFill/>
        </p:spPr>
        <p:txBody>
          <a:bodyPr wrap="none" rtlCol="0">
            <a:spAutoFit/>
            <a:scene3d>
              <a:camera prst="orthographicFront"/>
              <a:lightRig rig="threePt" dir="t"/>
            </a:scene3d>
            <a:sp3d contourW="12700"/>
          </a:bodyPr>
          <a:lstStyle/>
          <a:p>
            <a:r>
              <a:rPr lang="zh-CN" altLang="en-US" sz="4400" dirty="0" smtClean="0">
                <a:solidFill>
                  <a:schemeClr val="accent1"/>
                </a:solidFill>
                <a:latin typeface="方正大黑体_GBK" panose="02010600010101010101" charset="-122"/>
                <a:ea typeface="方正大黑体_GBK" panose="02010600010101010101" charset="-122"/>
                <a:cs typeface="经典综艺体简" panose="02010609000101010101" pitchFamily="49" charset="-122"/>
              </a:rPr>
              <a:t>一、全景分析</a:t>
            </a:r>
            <a:endParaRPr lang="zh-CN" altLang="en-US" sz="4400" dirty="0" smtClean="0">
              <a:solidFill>
                <a:schemeClr val="accent1"/>
              </a:solidFill>
              <a:latin typeface="方正大黑体_GBK" panose="02010600010101010101" charset="-122"/>
              <a:ea typeface="方正大黑体_GBK" panose="02010600010101010101" charset="-122"/>
              <a:cs typeface="经典综艺体简" panose="02010609000101010101" pitchFamily="49" charset="-122"/>
            </a:endParaRPr>
          </a:p>
        </p:txBody>
      </p:sp>
      <p:sp>
        <p:nvSpPr>
          <p:cNvPr id="34" name="文本框 33"/>
          <p:cNvSpPr txBox="1"/>
          <p:nvPr/>
        </p:nvSpPr>
        <p:spPr>
          <a:xfrm>
            <a:off x="3995202" y="1749400"/>
            <a:ext cx="3535680" cy="768350"/>
          </a:xfrm>
          <a:prstGeom prst="rect">
            <a:avLst/>
          </a:prstGeom>
          <a:noFill/>
        </p:spPr>
        <p:txBody>
          <a:bodyPr wrap="none" rtlCol="0">
            <a:spAutoFit/>
            <a:scene3d>
              <a:camera prst="orthographicFront"/>
              <a:lightRig rig="threePt" dir="t"/>
            </a:scene3d>
            <a:sp3d contourW="12700"/>
          </a:bodyPr>
          <a:lstStyle/>
          <a:p>
            <a:r>
              <a:rPr lang="zh-CN" altLang="en-US" sz="4400" dirty="0" smtClean="0">
                <a:solidFill>
                  <a:schemeClr val="accent1"/>
                </a:solidFill>
                <a:latin typeface="方正大黑体_GBK" panose="02010600010101010101" charset="-122"/>
                <a:ea typeface="方正大黑体_GBK" panose="02010600010101010101" charset="-122"/>
                <a:cs typeface="经典综艺体简" panose="02010609000101010101" pitchFamily="49" charset="-122"/>
              </a:rPr>
              <a:t>二、政策解读</a:t>
            </a:r>
            <a:endParaRPr lang="zh-CN" altLang="en-US" sz="4400" dirty="0" smtClean="0">
              <a:solidFill>
                <a:schemeClr val="accent1"/>
              </a:solidFill>
              <a:latin typeface="方正大黑体_GBK" panose="02010600010101010101" charset="-122"/>
              <a:ea typeface="方正大黑体_GBK" panose="02010600010101010101" charset="-122"/>
              <a:cs typeface="经典综艺体简" panose="02010609000101010101" pitchFamily="49" charset="-122"/>
            </a:endParaRPr>
          </a:p>
        </p:txBody>
      </p:sp>
      <p:sp>
        <p:nvSpPr>
          <p:cNvPr id="36" name="文本框 35"/>
          <p:cNvSpPr txBox="1"/>
          <p:nvPr/>
        </p:nvSpPr>
        <p:spPr>
          <a:xfrm>
            <a:off x="3995837" y="2759685"/>
            <a:ext cx="3535680" cy="768350"/>
          </a:xfrm>
          <a:prstGeom prst="rect">
            <a:avLst/>
          </a:prstGeom>
          <a:noFill/>
        </p:spPr>
        <p:txBody>
          <a:bodyPr wrap="none" rtlCol="0">
            <a:spAutoFit/>
            <a:scene3d>
              <a:camera prst="orthographicFront"/>
              <a:lightRig rig="threePt" dir="t"/>
            </a:scene3d>
            <a:sp3d contourW="12700"/>
          </a:bodyPr>
          <a:lstStyle/>
          <a:p>
            <a:r>
              <a:rPr lang="zh-CN" altLang="en-US" sz="4400" dirty="0" smtClean="0">
                <a:solidFill>
                  <a:schemeClr val="accent1"/>
                </a:solidFill>
                <a:latin typeface="方正大黑体_GBK" panose="02010600010101010101" charset="-122"/>
                <a:ea typeface="方正大黑体_GBK" panose="02010600010101010101" charset="-122"/>
                <a:cs typeface="经典综艺体简" panose="02010609000101010101" pitchFamily="49" charset="-122"/>
              </a:rPr>
              <a:t>三、</a:t>
            </a:r>
            <a:r>
              <a:rPr lang="zh-CN" altLang="en-US" sz="4400" dirty="0">
                <a:solidFill>
                  <a:schemeClr val="accent1"/>
                </a:solidFill>
                <a:latin typeface="方正大黑体_GBK" panose="02010600010101010101" charset="-122"/>
                <a:ea typeface="方正大黑体_GBK" panose="02010600010101010101" charset="-122"/>
                <a:cs typeface="经典综艺体简" panose="02010609000101010101" pitchFamily="49" charset="-122"/>
              </a:rPr>
              <a:t>历史复盘</a:t>
            </a:r>
            <a:endParaRPr lang="zh-CN" altLang="en-US" sz="4400" dirty="0">
              <a:solidFill>
                <a:schemeClr val="accent1"/>
              </a:solidFill>
              <a:latin typeface="方正大黑体_GBK" panose="02010600010101010101" charset="-122"/>
              <a:ea typeface="方正大黑体_GBK" panose="02010600010101010101" charset="-122"/>
              <a:cs typeface="经典综艺体简" panose="02010609000101010101" pitchFamily="49" charset="-122"/>
            </a:endParaRPr>
          </a:p>
        </p:txBody>
      </p:sp>
      <p:sp>
        <p:nvSpPr>
          <p:cNvPr id="3" name="文本框 2"/>
          <p:cNvSpPr txBox="1"/>
          <p:nvPr/>
        </p:nvSpPr>
        <p:spPr>
          <a:xfrm>
            <a:off x="3996472" y="3769970"/>
            <a:ext cx="3535680" cy="768350"/>
          </a:xfrm>
          <a:prstGeom prst="rect">
            <a:avLst/>
          </a:prstGeom>
          <a:noFill/>
        </p:spPr>
        <p:txBody>
          <a:bodyPr wrap="none" rtlCol="0">
            <a:spAutoFit/>
            <a:scene3d>
              <a:camera prst="orthographicFront"/>
              <a:lightRig rig="threePt" dir="t"/>
            </a:scene3d>
            <a:sp3d contourW="12700"/>
          </a:bodyPr>
          <a:p>
            <a:r>
              <a:rPr lang="zh-CN" altLang="en-US" sz="4400" dirty="0" smtClean="0">
                <a:solidFill>
                  <a:schemeClr val="accent1"/>
                </a:solidFill>
                <a:latin typeface="方正大黑体_GBK" panose="02010600010101010101" charset="-122"/>
                <a:ea typeface="方正大黑体_GBK" panose="02010600010101010101" charset="-122"/>
                <a:cs typeface="经典综艺体简" panose="02010609000101010101" pitchFamily="49" charset="-122"/>
              </a:rPr>
              <a:t>四、市场展望</a:t>
            </a:r>
            <a:endParaRPr lang="zh-CN" altLang="en-US" sz="4400" dirty="0">
              <a:solidFill>
                <a:schemeClr val="accent1"/>
              </a:solidFill>
              <a:latin typeface="方正大黑体_GBK" panose="02010600010101010101" charset="-122"/>
              <a:ea typeface="方正大黑体_GBK" panose="02010600010101010101" charset="-122"/>
              <a:cs typeface="经典综艺体简" panose="02010609000101010101" pitchFamily="49"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Tm="0">
        <p15:prstTrans prst="origami"/>
      </p:transition>
    </mc:Choice>
    <mc:Fallback>
      <p:transition spd="slow" advTm="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251460" y="699770"/>
            <a:ext cx="8863965" cy="4331335"/>
          </a:xfrm>
          <a:prstGeom prst="rect">
            <a:avLst/>
          </a:prstGeom>
        </p:spPr>
      </p:pic>
      <p:sp>
        <p:nvSpPr>
          <p:cNvPr id="15" name="TextBox 19"/>
          <p:cNvSpPr txBox="1"/>
          <p:nvPr/>
        </p:nvSpPr>
        <p:spPr>
          <a:xfrm>
            <a:off x="679450" y="101600"/>
            <a:ext cx="8206740" cy="706755"/>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4000" dirty="0">
                <a:solidFill>
                  <a:schemeClr val="accent1"/>
                </a:solidFill>
                <a:latin typeface="方正大黑体_GBK" panose="02010600010101010101" charset="-122"/>
                <a:ea typeface="方正大黑体_GBK" panose="02010600010101010101" charset="-122"/>
              </a:rPr>
              <a:t>善战者</a:t>
            </a:r>
            <a:r>
              <a:rPr lang="en-US" altLang="zh-CN" sz="4000" dirty="0">
                <a:solidFill>
                  <a:schemeClr val="accent1"/>
                </a:solidFill>
                <a:latin typeface="方正大黑体_GBK" panose="02010600010101010101" charset="-122"/>
                <a:ea typeface="方正大黑体_GBK" panose="02010600010101010101" charset="-122"/>
              </a:rPr>
              <a:t>  </a:t>
            </a:r>
            <a:r>
              <a:rPr lang="zh-CN" altLang="en-US" sz="4000" dirty="0">
                <a:solidFill>
                  <a:schemeClr val="accent1"/>
                </a:solidFill>
                <a:latin typeface="方正大黑体_GBK" panose="02010600010101010101" charset="-122"/>
                <a:ea typeface="方正大黑体_GBK" panose="02010600010101010101" charset="-122"/>
              </a:rPr>
              <a:t>先为不可胜</a:t>
            </a:r>
            <a:endParaRPr lang="zh-CN" altLang="en-US" sz="4000" dirty="0">
              <a:solidFill>
                <a:schemeClr val="accent1"/>
              </a:solidFill>
              <a:latin typeface="方正大黑体_GBK" panose="02010600010101010101" charset="-122"/>
              <a:ea typeface="方正大黑体_GBK" panose="02010600010101010101" charset="-122"/>
            </a:endParaRPr>
          </a:p>
        </p:txBody>
      </p:sp>
      <p:sp>
        <p:nvSpPr>
          <p:cNvPr id="4" name="文本框 3"/>
          <p:cNvSpPr txBox="1"/>
          <p:nvPr/>
        </p:nvSpPr>
        <p:spPr>
          <a:xfrm>
            <a:off x="7246620" y="2788285"/>
            <a:ext cx="1897380" cy="368300"/>
          </a:xfrm>
          <a:prstGeom prst="rect">
            <a:avLst/>
          </a:prstGeom>
          <a:noFill/>
        </p:spPr>
        <p:txBody>
          <a:bodyPr wrap="square" rtlCol="0">
            <a:spAutoFit/>
          </a:bodyPr>
          <a:p>
            <a:r>
              <a:rPr lang="zh-CN" altLang="en-US"/>
              <a:t>硅铁指数周线图</a:t>
            </a:r>
            <a:endParaRPr lang="zh-CN" altLang="en-US"/>
          </a:p>
        </p:txBody>
      </p:sp>
    </p:spTree>
  </p:cSld>
  <p:clrMapOvr>
    <a:masterClrMapping/>
  </p:clrMapOvr>
  <p:transition spd="slow" advTm="0">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图片 5" descr="IMG_7153　　 先修！！ 拷贝.jpg"/>
          <p:cNvPicPr>
            <a:picLocks noChangeAspect="1"/>
          </p:cNvPicPr>
          <p:nvPr>
            <p:custDataLst>
              <p:tags r:id="rId1"/>
            </p:custDataLst>
          </p:nvPr>
        </p:nvPicPr>
        <p:blipFill>
          <a:blip r:embed="rId2"/>
          <a:stretch>
            <a:fillRect/>
          </a:stretch>
        </p:blipFill>
        <p:spPr>
          <a:xfrm>
            <a:off x="0" y="0"/>
            <a:ext cx="3535363" cy="5143500"/>
          </a:xfrm>
          <a:prstGeom prst="rect">
            <a:avLst/>
          </a:prstGeom>
          <a:noFill/>
          <a:ln w="9525">
            <a:noFill/>
          </a:ln>
        </p:spPr>
      </p:pic>
      <p:sp>
        <p:nvSpPr>
          <p:cNvPr id="9" name="任意多边形: 形状 48"/>
          <p:cNvSpPr/>
          <p:nvPr/>
        </p:nvSpPr>
        <p:spPr>
          <a:xfrm flipH="1">
            <a:off x="2488899" y="0"/>
            <a:ext cx="6655102" cy="5143500"/>
          </a:xfrm>
          <a:custGeom>
            <a:avLst/>
            <a:gdLst>
              <a:gd name="connsiteX0" fmla="*/ 4951872 w 8873469"/>
              <a:gd name="connsiteY0" fmla="*/ 6858000 h 6858000"/>
              <a:gd name="connsiteX1" fmla="*/ 0 w 8873469"/>
              <a:gd name="connsiteY1" fmla="*/ 6858000 h 6858000"/>
              <a:gd name="connsiteX2" fmla="*/ 0 w 8873469"/>
              <a:gd name="connsiteY2" fmla="*/ 9 h 6858000"/>
              <a:gd name="connsiteX3" fmla="*/ 4951872 w 8873469"/>
              <a:gd name="connsiteY3" fmla="*/ 9 h 6858000"/>
              <a:gd name="connsiteX4" fmla="*/ 4951872 w 8873469"/>
              <a:gd name="connsiteY4" fmla="*/ 0 h 6858000"/>
              <a:gd name="connsiteX5" fmla="*/ 8873469 w 8873469"/>
              <a:gd name="connsiteY5" fmla="*/ 0 h 6858000"/>
              <a:gd name="connsiteX6" fmla="*/ 4951872 w 8873469"/>
              <a:gd name="connsiteY6" fmla="*/ 68337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73469" h="6858000">
                <a:moveTo>
                  <a:pt x="4951872" y="6858000"/>
                </a:moveTo>
                <a:lnTo>
                  <a:pt x="0" y="6858000"/>
                </a:lnTo>
                <a:lnTo>
                  <a:pt x="0" y="9"/>
                </a:lnTo>
                <a:lnTo>
                  <a:pt x="4951872" y="9"/>
                </a:lnTo>
                <a:lnTo>
                  <a:pt x="4951872" y="0"/>
                </a:lnTo>
                <a:lnTo>
                  <a:pt x="8873469" y="0"/>
                </a:lnTo>
                <a:lnTo>
                  <a:pt x="4951872" y="683379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2" name="文本框 1"/>
          <p:cNvSpPr txBox="1"/>
          <p:nvPr/>
        </p:nvSpPr>
        <p:spPr>
          <a:xfrm>
            <a:off x="5641975" y="1474470"/>
            <a:ext cx="2830195" cy="852805"/>
          </a:xfrm>
          <a:prstGeom prst="rect">
            <a:avLst/>
          </a:prstGeom>
          <a:noFill/>
        </p:spPr>
        <p:txBody>
          <a:bodyPr wrap="square" rtlCol="0">
            <a:spAutoFit/>
            <a:scene3d>
              <a:camera prst="orthographicFront"/>
              <a:lightRig rig="threePt" dir="t"/>
            </a:scene3d>
            <a:sp3d contourW="12700"/>
          </a:bodyPr>
          <a:p>
            <a:pPr algn="ctr"/>
            <a:r>
              <a:rPr lang="zh-CN" sz="4950" dirty="0" smtClean="0">
                <a:solidFill>
                  <a:schemeClr val="bg1"/>
                </a:solidFill>
                <a:latin typeface="方正大黑体_GBK" panose="02010600010101010101" charset="-122"/>
                <a:ea typeface="方正大黑体_GBK" panose="02010600010101010101" charset="-122"/>
              </a:rPr>
              <a:t>感谢观看</a:t>
            </a:r>
            <a:endParaRPr lang="zh-CN" sz="4950" dirty="0">
              <a:solidFill>
                <a:schemeClr val="bg1"/>
              </a:solidFill>
              <a:latin typeface="方正大黑体_GBK" panose="02010600010101010101" charset="-122"/>
              <a:ea typeface="方正大黑体_GBK" panose="02010600010101010101" charset="-122"/>
            </a:endParaRPr>
          </a:p>
        </p:txBody>
      </p:sp>
      <p:sp>
        <p:nvSpPr>
          <p:cNvPr id="4" name="矩形 3"/>
          <p:cNvSpPr/>
          <p:nvPr/>
        </p:nvSpPr>
        <p:spPr>
          <a:xfrm>
            <a:off x="5213985" y="2372995"/>
            <a:ext cx="3686175" cy="2330450"/>
          </a:xfrm>
          <a:prstGeom prst="rect">
            <a:avLst/>
          </a:prstGeom>
        </p:spPr>
        <p:txBody>
          <a:bodyPr wrap="square">
            <a:spAutoFit/>
          </a:bodyPr>
          <a:p>
            <a:pPr algn="ctr">
              <a:lnSpc>
                <a:spcPct val="140000"/>
              </a:lnSpc>
            </a:pPr>
            <a:r>
              <a:rPr lang="en-US" altLang="zh-CN" sz="1400" dirty="0" smtClean="0">
                <a:solidFill>
                  <a:schemeClr val="bg1"/>
                </a:solidFill>
                <a:latin typeface="方正大黑体_GBK" panose="02010600010101010101" charset="-122"/>
                <a:ea typeface="方正大黑体_GBK" panose="02010600010101010101" charset="-122"/>
                <a:cs typeface="方正大黑体_GBK" panose="02010600010101010101" charset="-122"/>
              </a:rPr>
              <a:t>报告人：刘黎明</a:t>
            </a:r>
            <a:endParaRPr lang="en-US" altLang="zh-CN" sz="1400" dirty="0" smtClean="0">
              <a:solidFill>
                <a:schemeClr val="bg1"/>
              </a:solidFill>
              <a:latin typeface="方正大黑体_GBK" panose="02010600010101010101" charset="-122"/>
              <a:ea typeface="方正大黑体_GBK" panose="02010600010101010101" charset="-122"/>
              <a:cs typeface="方正大黑体_GBK" panose="02010600010101010101" charset="-122"/>
            </a:endParaRPr>
          </a:p>
          <a:p>
            <a:pPr algn="ctr">
              <a:lnSpc>
                <a:spcPct val="140000"/>
              </a:lnSpc>
            </a:pPr>
            <a:r>
              <a:rPr lang="en-US" altLang="zh-CN" sz="1400" dirty="0" smtClean="0">
                <a:solidFill>
                  <a:schemeClr val="bg1"/>
                </a:solidFill>
                <a:latin typeface="方正大黑体_GBK" panose="02010600010101010101" charset="-122"/>
                <a:ea typeface="方正大黑体_GBK" panose="02010600010101010101" charset="-122"/>
                <a:cs typeface="方正大黑体_GBK" panose="02010600010101010101" charset="-122"/>
              </a:rPr>
              <a:t>联系方式：13723399910（微信同号） </a:t>
            </a:r>
            <a:endParaRPr lang="en-US" altLang="zh-CN" sz="1400" dirty="0" smtClean="0">
              <a:solidFill>
                <a:schemeClr val="bg1"/>
              </a:solidFill>
              <a:latin typeface="方正大黑体_GBK" panose="02010600010101010101" charset="-122"/>
              <a:ea typeface="方正大黑体_GBK" panose="02010600010101010101" charset="-122"/>
              <a:cs typeface="方正大黑体_GBK" panose="02010600010101010101" charset="-122"/>
            </a:endParaRPr>
          </a:p>
          <a:p>
            <a:pPr algn="ctr">
              <a:lnSpc>
                <a:spcPct val="140000"/>
              </a:lnSpc>
            </a:pPr>
            <a:r>
              <a:rPr lang="en-US" altLang="zh-CN" sz="1400" dirty="0" smtClean="0">
                <a:solidFill>
                  <a:schemeClr val="bg1"/>
                </a:solidFill>
                <a:latin typeface="方正大黑体_GBK" panose="02010600010101010101" charset="-122"/>
                <a:ea typeface="方正大黑体_GBK" panose="02010600010101010101" charset="-122"/>
                <a:cs typeface="方正大黑体_GBK" panose="02010600010101010101" charset="-122"/>
              </a:rPr>
              <a:t>邮箱：13723399910@163.com</a:t>
            </a:r>
            <a:endParaRPr lang="en-US" altLang="zh-CN" sz="1400" dirty="0" smtClean="0">
              <a:solidFill>
                <a:schemeClr val="bg1"/>
              </a:solidFill>
              <a:latin typeface="方正大黑体_GBK" panose="02010600010101010101" charset="-122"/>
              <a:ea typeface="方正大黑体_GBK" panose="02010600010101010101" charset="-122"/>
              <a:cs typeface="方正大黑体_GBK" panose="02010600010101010101" charset="-122"/>
            </a:endParaRPr>
          </a:p>
          <a:p>
            <a:pPr algn="ctr">
              <a:lnSpc>
                <a:spcPct val="140000"/>
              </a:lnSpc>
            </a:pPr>
            <a:endParaRPr lang="en-US" altLang="zh-CN" sz="1400" dirty="0" smtClean="0">
              <a:solidFill>
                <a:schemeClr val="bg1"/>
              </a:solidFill>
              <a:latin typeface="方正大黑体_GBK" panose="02010600010101010101" charset="-122"/>
              <a:ea typeface="方正大黑体_GBK" panose="02010600010101010101" charset="-122"/>
              <a:cs typeface="方正大黑体_GBK" panose="02010600010101010101" charset="-122"/>
            </a:endParaRPr>
          </a:p>
          <a:p>
            <a:pPr algn="ctr">
              <a:lnSpc>
                <a:spcPct val="140000"/>
              </a:lnSpc>
            </a:pPr>
            <a:r>
              <a:rPr lang="en-US" altLang="zh-CN" sz="2400" b="1" dirty="0">
                <a:solidFill>
                  <a:schemeClr val="bg1"/>
                </a:solidFill>
                <a:latin typeface="方正大黑体_GBK" panose="02010600010101010101" charset="-122"/>
                <a:ea typeface="方正大黑体_GBK" panose="02010600010101010101" charset="-122"/>
                <a:sym typeface="+mn-ea"/>
              </a:rPr>
              <a:t>Thanks for watching!</a:t>
            </a:r>
            <a:endParaRPr lang="zh-CN" altLang="en-US" sz="2400" b="1" dirty="0">
              <a:solidFill>
                <a:schemeClr val="bg1"/>
              </a:solidFill>
              <a:latin typeface="方正大黑体_GBK" panose="02010600010101010101" charset="-122"/>
              <a:ea typeface="方正大黑体_GBK" panose="02010600010101010101" charset="-122"/>
            </a:endParaRPr>
          </a:p>
          <a:p>
            <a:pPr algn="ctr">
              <a:lnSpc>
                <a:spcPct val="140000"/>
              </a:lnSpc>
            </a:pPr>
            <a:endParaRPr lang="zh-CN" altLang="en-US" sz="2400" b="1" dirty="0" smtClean="0">
              <a:solidFill>
                <a:schemeClr val="bg1"/>
              </a:solidFill>
              <a:latin typeface="方正大黑体_GBK" panose="02010600010101010101" charset="-122"/>
              <a:ea typeface="方正大黑体_GBK" panose="02010600010101010101" charset="-122"/>
              <a:cs typeface="方正大黑体_GBK" panose="02010600010101010101" charset="-122"/>
            </a:endParaRPr>
          </a:p>
        </p:txBody>
      </p:sp>
      <p:grpSp>
        <p:nvGrpSpPr>
          <p:cNvPr id="5" name="组合 4"/>
          <p:cNvGrpSpPr/>
          <p:nvPr/>
        </p:nvGrpSpPr>
        <p:grpSpPr>
          <a:xfrm>
            <a:off x="7354253" y="214948"/>
            <a:ext cx="1490662" cy="1214437"/>
            <a:chOff x="6911" y="5760"/>
            <a:chExt cx="1708" cy="1543"/>
          </a:xfrm>
        </p:grpSpPr>
        <p:pic>
          <p:nvPicPr>
            <p:cNvPr id="6" name="图片 2" descr="微信图片_20200923085220"/>
            <p:cNvPicPr>
              <a:picLocks noChangeAspect="1"/>
            </p:cNvPicPr>
            <p:nvPr/>
          </p:nvPicPr>
          <p:blipFill>
            <a:blip r:embed="rId3"/>
            <a:srcRect/>
            <a:stretch>
              <a:fillRect/>
            </a:stretch>
          </p:blipFill>
          <p:spPr>
            <a:xfrm>
              <a:off x="6911" y="5760"/>
              <a:ext cx="1597" cy="982"/>
            </a:xfrm>
            <a:prstGeom prst="rect">
              <a:avLst/>
            </a:prstGeom>
            <a:noFill/>
            <a:ln w="9525">
              <a:noFill/>
            </a:ln>
          </p:spPr>
        </p:pic>
        <p:sp>
          <p:nvSpPr>
            <p:cNvPr id="7" name="文本框 9"/>
            <p:cNvSpPr txBox="1"/>
            <p:nvPr/>
          </p:nvSpPr>
          <p:spPr>
            <a:xfrm>
              <a:off x="7022" y="6640"/>
              <a:ext cx="1597" cy="663"/>
            </a:xfrm>
            <a:prstGeom prst="rect">
              <a:avLst/>
            </a:prstGeom>
            <a:noFill/>
            <a:ln w="9525">
              <a:noFill/>
            </a:ln>
          </p:spPr>
          <p:txBody>
            <a:bodyPr wrap="square" anchor="t">
              <a:spAutoFit/>
            </a:bodyPr>
            <a:p>
              <a:r>
                <a:rPr lang="zh-CN" altLang="en-US" sz="2800" b="1" dirty="0">
                  <a:solidFill>
                    <a:srgbClr val="DBB76C"/>
                  </a:solidFill>
                  <a:latin typeface="宋体" panose="02010600030101010101" pitchFamily="2" charset="-122"/>
                  <a:ea typeface="宋体" panose="02010600030101010101" pitchFamily="2" charset="-122"/>
                </a:rPr>
                <a:t>浩瑞森</a:t>
              </a:r>
              <a:endParaRPr lang="zh-CN" altLang="en-US" sz="2800" b="1" dirty="0">
                <a:solidFill>
                  <a:srgbClr val="DBB76C"/>
                </a:solidFill>
                <a:latin typeface="宋体" panose="02010600030101010101" pitchFamily="2" charset="-122"/>
                <a:ea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图片 68" descr="C:\Users\DELL\Desktop\素材\微信图片_20201208170350.jpg微信图片_20201208170350"/>
          <p:cNvPicPr>
            <a:picLocks noChangeAspect="1"/>
          </p:cNvPicPr>
          <p:nvPr/>
        </p:nvPicPr>
        <p:blipFill>
          <a:blip r:embed="rId1"/>
          <a:srcRect/>
          <a:stretch>
            <a:fillRect/>
          </a:stretch>
        </p:blipFill>
        <p:spPr>
          <a:xfrm>
            <a:off x="0" y="614680"/>
            <a:ext cx="5219065" cy="3914775"/>
          </a:xfrm>
          <a:prstGeom prst="rect">
            <a:avLst/>
          </a:prstGeom>
          <a:noFill/>
          <a:ln w="9525">
            <a:noFill/>
          </a:ln>
        </p:spPr>
      </p:pic>
      <p:sp>
        <p:nvSpPr>
          <p:cNvPr id="9" name="任意多边形: 形状 48"/>
          <p:cNvSpPr/>
          <p:nvPr/>
        </p:nvSpPr>
        <p:spPr>
          <a:xfrm flipH="1">
            <a:off x="2488899" y="0"/>
            <a:ext cx="6655102" cy="5143500"/>
          </a:xfrm>
          <a:custGeom>
            <a:avLst/>
            <a:gdLst>
              <a:gd name="connsiteX0" fmla="*/ 4951872 w 8873469"/>
              <a:gd name="connsiteY0" fmla="*/ 6858000 h 6858000"/>
              <a:gd name="connsiteX1" fmla="*/ 0 w 8873469"/>
              <a:gd name="connsiteY1" fmla="*/ 6858000 h 6858000"/>
              <a:gd name="connsiteX2" fmla="*/ 0 w 8873469"/>
              <a:gd name="connsiteY2" fmla="*/ 9 h 6858000"/>
              <a:gd name="connsiteX3" fmla="*/ 4951872 w 8873469"/>
              <a:gd name="connsiteY3" fmla="*/ 9 h 6858000"/>
              <a:gd name="connsiteX4" fmla="*/ 4951872 w 8873469"/>
              <a:gd name="connsiteY4" fmla="*/ 0 h 6858000"/>
              <a:gd name="connsiteX5" fmla="*/ 8873469 w 8873469"/>
              <a:gd name="connsiteY5" fmla="*/ 0 h 6858000"/>
              <a:gd name="connsiteX6" fmla="*/ 4951872 w 8873469"/>
              <a:gd name="connsiteY6" fmla="*/ 68337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73469" h="6858000">
                <a:moveTo>
                  <a:pt x="4951872" y="6858000"/>
                </a:moveTo>
                <a:lnTo>
                  <a:pt x="0" y="6858000"/>
                </a:lnTo>
                <a:lnTo>
                  <a:pt x="0" y="9"/>
                </a:lnTo>
                <a:lnTo>
                  <a:pt x="4951872" y="9"/>
                </a:lnTo>
                <a:lnTo>
                  <a:pt x="4951872" y="0"/>
                </a:lnTo>
                <a:lnTo>
                  <a:pt x="8873469" y="0"/>
                </a:lnTo>
                <a:lnTo>
                  <a:pt x="4951872" y="683379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13" name="文本框 12"/>
          <p:cNvSpPr txBox="1"/>
          <p:nvPr/>
        </p:nvSpPr>
        <p:spPr>
          <a:xfrm>
            <a:off x="3779912" y="2071290"/>
            <a:ext cx="5048029" cy="852805"/>
          </a:xfrm>
          <a:prstGeom prst="rect">
            <a:avLst/>
          </a:prstGeom>
          <a:noFill/>
        </p:spPr>
        <p:txBody>
          <a:bodyPr wrap="square" rtlCol="0">
            <a:spAutoFit/>
            <a:scene3d>
              <a:camera prst="orthographicFront"/>
              <a:lightRig rig="threePt" dir="t"/>
            </a:scene3d>
            <a:sp3d contourW="12700"/>
          </a:bodyPr>
          <a:lstStyle/>
          <a:p>
            <a:pPr algn="r"/>
            <a:r>
              <a:rPr lang="zh-CN" altLang="en-US" sz="4950" dirty="0">
                <a:solidFill>
                  <a:schemeClr val="bg1"/>
                </a:solidFill>
                <a:latin typeface="方正大黑体_GBK" panose="02010600010101010101" charset="-122"/>
                <a:ea typeface="方正大黑体_GBK" panose="02010600010101010101" charset="-122"/>
              </a:rPr>
              <a:t>全景分析</a:t>
            </a:r>
            <a:endParaRPr lang="zh-CN" altLang="en-US" sz="4950" dirty="0">
              <a:solidFill>
                <a:schemeClr val="bg1"/>
              </a:solidFill>
              <a:latin typeface="方正大黑体_GBK" panose="02010600010101010101" charset="-122"/>
              <a:ea typeface="方正大黑体_GBK" panose="02010600010101010101" charset="-122"/>
            </a:endParaRPr>
          </a:p>
        </p:txBody>
      </p:sp>
      <p:sp>
        <p:nvSpPr>
          <p:cNvPr id="10" name="TextBox 7"/>
          <p:cNvSpPr txBox="1"/>
          <p:nvPr/>
        </p:nvSpPr>
        <p:spPr bwMode="auto">
          <a:xfrm>
            <a:off x="7446621" y="1592735"/>
            <a:ext cx="1438204" cy="584769"/>
          </a:xfrm>
          <a:prstGeom prst="rect">
            <a:avLst/>
          </a:prstGeom>
          <a:noFill/>
        </p:spPr>
        <p:txBody>
          <a:bodyPr wrap="none" lIns="91435" tIns="45717" rIns="91435" bIns="45717">
            <a:spAutoFit/>
          </a:bodyPr>
          <a:lstStyle/>
          <a:p>
            <a:pPr algn="r" defTabSz="914400">
              <a:defRPr/>
            </a:pPr>
            <a:r>
              <a:rPr lang="en-US" altLang="zh-CN" sz="3200" kern="0" dirty="0" smtClean="0">
                <a:solidFill>
                  <a:schemeClr val="bg1"/>
                </a:solidFill>
                <a:latin typeface="773-CAI978" panose="020B0402020204020303" pitchFamily="34" charset="0"/>
                <a:ea typeface="Adobe Gothic Std B" panose="020B0800000000000000" pitchFamily="34" charset="-128"/>
                <a:cs typeface="Aharoni" panose="02010803020104030203" pitchFamily="2" charset="-79"/>
              </a:rPr>
              <a:t>Part 01</a:t>
            </a:r>
            <a:endParaRPr lang="zh-CN" altLang="en-US" sz="3200" kern="0" dirty="0">
              <a:solidFill>
                <a:schemeClr val="bg1"/>
              </a:solidFill>
              <a:latin typeface="773-CAI978" panose="020B0402020204020303" pitchFamily="34" charset="0"/>
              <a:cs typeface="Aharoni" panose="02010803020104030203" pitchFamily="2" charset="-79"/>
            </a:endParaRPr>
          </a:p>
        </p:txBody>
      </p:sp>
      <p:sp>
        <p:nvSpPr>
          <p:cNvPr id="2" name="矩形 1"/>
          <p:cNvSpPr/>
          <p:nvPr/>
        </p:nvSpPr>
        <p:spPr>
          <a:xfrm>
            <a:off x="4499992" y="2905831"/>
            <a:ext cx="4327949" cy="435610"/>
          </a:xfrm>
          <a:prstGeom prst="rect">
            <a:avLst/>
          </a:prstGeom>
        </p:spPr>
        <p:txBody>
          <a:bodyPr wrap="square">
            <a:spAutoFit/>
          </a:bodyPr>
          <a:p>
            <a:pPr algn="r">
              <a:lnSpc>
                <a:spcPct val="140000"/>
              </a:lnSpc>
            </a:pPr>
            <a:r>
              <a:rPr lang="en-US" altLang="zh-CN" sz="1600" dirty="0" smtClean="0">
                <a:solidFill>
                  <a:schemeClr val="bg1"/>
                </a:solidFill>
                <a:latin typeface="方正大黑体_GBK" panose="02010600010101010101" charset="-122"/>
                <a:ea typeface="方正大黑体_GBK" panose="02010600010101010101" charset="-122"/>
                <a:cs typeface="+mn-ea"/>
              </a:rPr>
              <a:t>Ferrosilicon</a:t>
            </a:r>
            <a:endParaRPr lang="en-US" altLang="zh-CN" sz="1600" dirty="0" smtClean="0">
              <a:solidFill>
                <a:schemeClr val="bg1"/>
              </a:solidFill>
              <a:latin typeface="方正大黑体_GBK" panose="02010600010101010101" charset="-122"/>
              <a:ea typeface="方正大黑体_GBK" panose="02010600010101010101" charset="-122"/>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9"/>
          <p:cNvSpPr txBox="1"/>
          <p:nvPr/>
        </p:nvSpPr>
        <p:spPr>
          <a:xfrm>
            <a:off x="0" y="123825"/>
            <a:ext cx="2307590" cy="445135"/>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300" dirty="0">
                <a:solidFill>
                  <a:schemeClr val="accent1"/>
                </a:solidFill>
                <a:latin typeface="方正大黑体_GBK" panose="02010600010101010101" charset="-122"/>
                <a:ea typeface="方正大黑体_GBK" panose="02010600010101010101" charset="-122"/>
              </a:rPr>
              <a:t>硅铁全要素分析</a:t>
            </a:r>
            <a:endParaRPr lang="zh-CN" altLang="en-US" sz="2300" dirty="0">
              <a:solidFill>
                <a:schemeClr val="accent1"/>
              </a:solidFill>
              <a:latin typeface="方正大黑体_GBK" panose="02010600010101010101" charset="-122"/>
              <a:ea typeface="方正大黑体_GBK" panose="02010600010101010101" charset="-122"/>
            </a:endParaRPr>
          </a:p>
        </p:txBody>
      </p:sp>
      <p:pic>
        <p:nvPicPr>
          <p:cNvPr id="2" name="ECB019B1-382A-4266-B25C-5B523AA43C14-1" descr="wpp"/>
          <p:cNvPicPr>
            <a:picLocks noChangeAspect="1"/>
          </p:cNvPicPr>
          <p:nvPr/>
        </p:nvPicPr>
        <p:blipFill>
          <a:blip r:embed="rId1"/>
          <a:stretch>
            <a:fillRect/>
          </a:stretch>
        </p:blipFill>
        <p:spPr>
          <a:xfrm>
            <a:off x="509270" y="0"/>
            <a:ext cx="8124825" cy="5143500"/>
          </a:xfrm>
          <a:prstGeom prst="rect">
            <a:avLst/>
          </a:prstGeom>
        </p:spPr>
      </p:pic>
    </p:spTree>
  </p:cSld>
  <p:clrMapOvr>
    <a:masterClrMapping/>
  </p:clrMapOvr>
  <p:transition spd="med" advClick="0" advTm="0">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251460" y="4803775"/>
            <a:ext cx="2734945" cy="275590"/>
          </a:xfrm>
          <a:prstGeom prst="rect">
            <a:avLst/>
          </a:prstGeom>
          <a:noFill/>
        </p:spPr>
        <p:txBody>
          <a:bodyPr wrap="square" rtlCol="0">
            <a:spAutoFit/>
          </a:bodyPr>
          <a:p>
            <a:r>
              <a:rPr lang="zh-CN" altLang="en-US" sz="1200">
                <a:latin typeface="方正大黑体_GBK" panose="02010600010101010101" charset="-122"/>
                <a:ea typeface="方正大黑体_GBK" panose="02010600010101010101" charset="-122"/>
                <a:cs typeface="方正大黑体_GBK" panose="02010600010101010101" charset="-122"/>
              </a:rPr>
              <a:t>注：</a:t>
            </a:r>
            <a:r>
              <a:rPr lang="en-US" altLang="zh-CN" sz="1200">
                <a:latin typeface="方正大黑体_GBK" panose="02010600010101010101" charset="-122"/>
                <a:ea typeface="方正大黑体_GBK" panose="02010600010101010101" charset="-122"/>
                <a:cs typeface="方正大黑体_GBK" panose="02010600010101010101" charset="-122"/>
              </a:rPr>
              <a:t>3</a:t>
            </a:r>
            <a:r>
              <a:rPr lang="zh-CN" altLang="en-US" sz="1200">
                <a:latin typeface="方正大黑体_GBK" panose="02010600010101010101" charset="-122"/>
                <a:ea typeface="方正大黑体_GBK" panose="02010600010101010101" charset="-122"/>
                <a:cs typeface="方正大黑体_GBK" panose="02010600010101010101" charset="-122"/>
              </a:rPr>
              <a:t>月部分数据为预测值            </a:t>
            </a:r>
            <a:endParaRPr lang="zh-CN" altLang="en-US" sz="1200">
              <a:latin typeface="方正大黑体_GBK" panose="02010600010101010101" charset="-122"/>
              <a:ea typeface="方正大黑体_GBK" panose="02010600010101010101" charset="-122"/>
              <a:cs typeface="方正大黑体_GBK" panose="02010600010101010101" charset="-122"/>
            </a:endParaRPr>
          </a:p>
        </p:txBody>
      </p:sp>
      <p:sp>
        <p:nvSpPr>
          <p:cNvPr id="11" name="文本框 10"/>
          <p:cNvSpPr txBox="1"/>
          <p:nvPr/>
        </p:nvSpPr>
        <p:spPr>
          <a:xfrm>
            <a:off x="7196455" y="4733290"/>
            <a:ext cx="1783080" cy="306705"/>
          </a:xfrm>
          <a:prstGeom prst="rect">
            <a:avLst/>
          </a:prstGeom>
          <a:noFill/>
        </p:spPr>
        <p:txBody>
          <a:bodyPr wrap="none" rtlCol="0" anchor="t">
            <a:spAutoFit/>
          </a:bodyPr>
          <a:p>
            <a:r>
              <a:rPr lang="zh-CN" altLang="en-US" sz="1400">
                <a:latin typeface="方正大黑体_GBK" panose="02010600010101010101" charset="-122"/>
                <a:ea typeface="方正大黑体_GBK" panose="02010600010101010101" charset="-122"/>
                <a:cs typeface="方正大黑体_GBK" panose="02010600010101010101" charset="-122"/>
                <a:sym typeface="+mn-ea"/>
              </a:rPr>
              <a:t>数据来源：我的钢铁</a:t>
            </a:r>
            <a:endParaRPr lang="zh-CN" altLang="en-US" sz="1400">
              <a:latin typeface="方正大黑体_GBK" panose="02010600010101010101" charset="-122"/>
              <a:ea typeface="方正大黑体_GBK" panose="02010600010101010101" charset="-122"/>
              <a:cs typeface="方正大黑体_GBK" panose="02010600010101010101" charset="-122"/>
              <a:sym typeface="+mn-ea"/>
            </a:endParaRPr>
          </a:p>
        </p:txBody>
      </p:sp>
      <p:graphicFrame>
        <p:nvGraphicFramePr>
          <p:cNvPr id="4" name="图表 3"/>
          <p:cNvGraphicFramePr/>
          <p:nvPr/>
        </p:nvGraphicFramePr>
        <p:xfrm>
          <a:off x="251460" y="46355"/>
          <a:ext cx="8574405" cy="468693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433070" y="71120"/>
            <a:ext cx="8277225" cy="50006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图表 1"/>
          <p:cNvGraphicFramePr/>
          <p:nvPr/>
        </p:nvGraphicFramePr>
        <p:xfrm>
          <a:off x="107315" y="213995"/>
          <a:ext cx="4443730" cy="466217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4" name="图表 3"/>
          <p:cNvGraphicFramePr/>
          <p:nvPr/>
        </p:nvGraphicFramePr>
        <p:xfrm>
          <a:off x="4740275" y="213995"/>
          <a:ext cx="4403725" cy="466217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图片 68" descr="C:\Users\DELL\Desktop\素材\微信图片_20201208170350.jpg微信图片_20201208170350"/>
          <p:cNvPicPr>
            <a:picLocks noChangeAspect="1"/>
          </p:cNvPicPr>
          <p:nvPr/>
        </p:nvPicPr>
        <p:blipFill>
          <a:blip r:embed="rId1"/>
          <a:srcRect/>
          <a:stretch>
            <a:fillRect/>
          </a:stretch>
        </p:blipFill>
        <p:spPr>
          <a:xfrm>
            <a:off x="0" y="614680"/>
            <a:ext cx="5219065" cy="3914775"/>
          </a:xfrm>
          <a:prstGeom prst="rect">
            <a:avLst/>
          </a:prstGeom>
          <a:noFill/>
          <a:ln w="9525">
            <a:noFill/>
          </a:ln>
        </p:spPr>
      </p:pic>
      <p:sp>
        <p:nvSpPr>
          <p:cNvPr id="9" name="任意多边形: 形状 48"/>
          <p:cNvSpPr/>
          <p:nvPr/>
        </p:nvSpPr>
        <p:spPr>
          <a:xfrm flipH="1">
            <a:off x="2488899" y="0"/>
            <a:ext cx="6655102" cy="5143500"/>
          </a:xfrm>
          <a:custGeom>
            <a:avLst/>
            <a:gdLst>
              <a:gd name="connsiteX0" fmla="*/ 4951872 w 8873469"/>
              <a:gd name="connsiteY0" fmla="*/ 6858000 h 6858000"/>
              <a:gd name="connsiteX1" fmla="*/ 0 w 8873469"/>
              <a:gd name="connsiteY1" fmla="*/ 6858000 h 6858000"/>
              <a:gd name="connsiteX2" fmla="*/ 0 w 8873469"/>
              <a:gd name="connsiteY2" fmla="*/ 9 h 6858000"/>
              <a:gd name="connsiteX3" fmla="*/ 4951872 w 8873469"/>
              <a:gd name="connsiteY3" fmla="*/ 9 h 6858000"/>
              <a:gd name="connsiteX4" fmla="*/ 4951872 w 8873469"/>
              <a:gd name="connsiteY4" fmla="*/ 0 h 6858000"/>
              <a:gd name="connsiteX5" fmla="*/ 8873469 w 8873469"/>
              <a:gd name="connsiteY5" fmla="*/ 0 h 6858000"/>
              <a:gd name="connsiteX6" fmla="*/ 4951872 w 8873469"/>
              <a:gd name="connsiteY6" fmla="*/ 68337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73469" h="6858000">
                <a:moveTo>
                  <a:pt x="4951872" y="6858000"/>
                </a:moveTo>
                <a:lnTo>
                  <a:pt x="0" y="6858000"/>
                </a:lnTo>
                <a:lnTo>
                  <a:pt x="0" y="9"/>
                </a:lnTo>
                <a:lnTo>
                  <a:pt x="4951872" y="9"/>
                </a:lnTo>
                <a:lnTo>
                  <a:pt x="4951872" y="0"/>
                </a:lnTo>
                <a:lnTo>
                  <a:pt x="8873469" y="0"/>
                </a:lnTo>
                <a:lnTo>
                  <a:pt x="4951872" y="683379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13" name="文本框 12"/>
          <p:cNvSpPr txBox="1"/>
          <p:nvPr/>
        </p:nvSpPr>
        <p:spPr>
          <a:xfrm>
            <a:off x="3779912" y="2071290"/>
            <a:ext cx="5048029" cy="852805"/>
          </a:xfrm>
          <a:prstGeom prst="rect">
            <a:avLst/>
          </a:prstGeom>
          <a:noFill/>
        </p:spPr>
        <p:txBody>
          <a:bodyPr wrap="square" rtlCol="0">
            <a:spAutoFit/>
            <a:scene3d>
              <a:camera prst="orthographicFront"/>
              <a:lightRig rig="threePt" dir="t"/>
            </a:scene3d>
            <a:sp3d contourW="12700"/>
          </a:bodyPr>
          <a:lstStyle/>
          <a:p>
            <a:pPr algn="r"/>
            <a:r>
              <a:rPr lang="zh-CN" altLang="en-US" sz="4950" dirty="0">
                <a:solidFill>
                  <a:schemeClr val="bg1"/>
                </a:solidFill>
                <a:latin typeface="方正大黑体_GBK" panose="02010600010101010101" charset="-122"/>
                <a:ea typeface="方正大黑体_GBK" panose="02010600010101010101" charset="-122"/>
              </a:rPr>
              <a:t>政策解读</a:t>
            </a:r>
            <a:endParaRPr lang="zh-CN" altLang="en-US" sz="4950" dirty="0">
              <a:solidFill>
                <a:schemeClr val="bg1"/>
              </a:solidFill>
              <a:latin typeface="方正大黑体_GBK" panose="02010600010101010101" charset="-122"/>
              <a:ea typeface="方正大黑体_GBK" panose="02010600010101010101" charset="-122"/>
            </a:endParaRPr>
          </a:p>
        </p:txBody>
      </p:sp>
      <p:sp>
        <p:nvSpPr>
          <p:cNvPr id="10" name="TextBox 7"/>
          <p:cNvSpPr txBox="1"/>
          <p:nvPr/>
        </p:nvSpPr>
        <p:spPr bwMode="auto">
          <a:xfrm>
            <a:off x="7446621" y="1592735"/>
            <a:ext cx="1438204" cy="584769"/>
          </a:xfrm>
          <a:prstGeom prst="rect">
            <a:avLst/>
          </a:prstGeom>
          <a:noFill/>
        </p:spPr>
        <p:txBody>
          <a:bodyPr wrap="none" lIns="91435" tIns="45717" rIns="91435" bIns="45717">
            <a:spAutoFit/>
          </a:bodyPr>
          <a:lstStyle/>
          <a:p>
            <a:pPr algn="r" defTabSz="914400">
              <a:defRPr/>
            </a:pPr>
            <a:r>
              <a:rPr lang="en-US" altLang="zh-CN" sz="3200" kern="0" dirty="0" smtClean="0">
                <a:solidFill>
                  <a:schemeClr val="bg1"/>
                </a:solidFill>
                <a:latin typeface="773-CAI978" panose="020B0402020204020303" pitchFamily="34" charset="0"/>
                <a:ea typeface="Adobe Gothic Std B" panose="020B0800000000000000" pitchFamily="34" charset="-128"/>
                <a:cs typeface="Aharoni" panose="02010803020104030203" pitchFamily="2" charset="-79"/>
              </a:rPr>
              <a:t>Part 02</a:t>
            </a:r>
            <a:endParaRPr lang="zh-CN" altLang="en-US" sz="3200" kern="0" dirty="0">
              <a:solidFill>
                <a:schemeClr val="bg1"/>
              </a:solidFill>
              <a:latin typeface="773-CAI978" panose="020B0402020204020303" pitchFamily="34" charset="0"/>
              <a:cs typeface="Aharoni" panose="02010803020104030203" pitchFamily="2" charset="-79"/>
            </a:endParaRPr>
          </a:p>
        </p:txBody>
      </p:sp>
      <p:sp>
        <p:nvSpPr>
          <p:cNvPr id="2" name="矩形 1"/>
          <p:cNvSpPr/>
          <p:nvPr/>
        </p:nvSpPr>
        <p:spPr>
          <a:xfrm>
            <a:off x="4499992" y="2905831"/>
            <a:ext cx="4327949" cy="435610"/>
          </a:xfrm>
          <a:prstGeom prst="rect">
            <a:avLst/>
          </a:prstGeom>
        </p:spPr>
        <p:txBody>
          <a:bodyPr wrap="square">
            <a:spAutoFit/>
          </a:bodyPr>
          <a:p>
            <a:pPr algn="r">
              <a:lnSpc>
                <a:spcPct val="140000"/>
              </a:lnSpc>
            </a:pPr>
            <a:r>
              <a:rPr lang="en-US" altLang="zh-CN" sz="1600" dirty="0" smtClean="0">
                <a:solidFill>
                  <a:schemeClr val="bg1"/>
                </a:solidFill>
                <a:latin typeface="方正大黑体_GBK" panose="02010600010101010101" charset="-122"/>
                <a:ea typeface="方正大黑体_GBK" panose="02010600010101010101" charset="-122"/>
                <a:cs typeface="+mn-ea"/>
                <a:sym typeface="+mn-ea"/>
              </a:rPr>
              <a:t>Policy</a:t>
            </a:r>
            <a:endParaRPr lang="en-US" altLang="zh-CN" sz="1600" dirty="0" smtClean="0">
              <a:solidFill>
                <a:schemeClr val="bg1"/>
              </a:solidFill>
              <a:latin typeface="方正大黑体_GBK" panose="02010600010101010101" charset="-122"/>
              <a:ea typeface="方正大黑体_GBK" panose="02010600010101010101" charset="-122"/>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4838700" y="0"/>
            <a:ext cx="3842385" cy="5139690"/>
          </a:xfrm>
          <a:prstGeom prst="rect">
            <a:avLst/>
          </a:prstGeom>
        </p:spPr>
      </p:pic>
      <p:pic>
        <p:nvPicPr>
          <p:cNvPr id="3" name="图片 2"/>
          <p:cNvPicPr>
            <a:picLocks noChangeAspect="1"/>
          </p:cNvPicPr>
          <p:nvPr/>
        </p:nvPicPr>
        <p:blipFill>
          <a:blip r:embed="rId2"/>
          <a:stretch>
            <a:fillRect/>
          </a:stretch>
        </p:blipFill>
        <p:spPr>
          <a:xfrm>
            <a:off x="0" y="0"/>
            <a:ext cx="4437380" cy="5142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2"/>
  <p:tag name="KSO_WM_UNIT_ID" val="diagram20187567_3*m_i*1_2"/>
  <p:tag name="KSO_WM_TEMPLATE_CATEGORY" val="diagram"/>
  <p:tag name="KSO_WM_TEMPLATE_INDEX" val="20187567"/>
  <p:tag name="KSO_WM_UNIT_LAYERLEVEL" val="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187567_3*m_h_i*1_2_1"/>
  <p:tag name="KSO_WM_TEMPLATE_CATEGORY" val="diagram"/>
  <p:tag name="KSO_WM_TEMPLATE_INDEX" val="20187567"/>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187567_3*m_h_i*1_3_3"/>
  <p:tag name="KSO_WM_TEMPLATE_CATEGORY" val="diagram"/>
  <p:tag name="KSO_WM_TEMPLATE_INDEX" val="20187567"/>
  <p:tag name="KSO_WM_UNIT_LAYERLEVEL" val="1_1_1"/>
  <p:tag name="KSO_WM_TAG_VERSION" val="1.0"/>
  <p:tag name="KSO_WM_BEAUTIFY_FLAG" val="#wm#"/>
  <p:tag name="KSO_WM_UNIT_FILL_FORE_SCHEMECOLOR_INDEX" val="16"/>
  <p:tag name="KSO_WM_UNIT_FILL_TYPE" val="1"/>
  <p:tag name="KSO_WM_UNIT_LINE_FORE_SCHEMECOLOR_INDEX" val="7"/>
  <p:tag name="KSO_WM_UNIT_LINE_FILL_TYPE" val="2"/>
  <p:tag name="KSO_WM_UNIT_TEXT_FILL_FORE_SCHEMECOLOR_INDEX" val="2"/>
  <p:tag name="KSO_WM_UNIT_TEXT_FILL_TYPE" val="1"/>
  <p:tag name="KSO_WM_UNIT_USESOURCEFORMAT_APPLY" val="1"/>
</p:tagLst>
</file>

<file path=ppt/tags/tag12.xml><?xml version="1.0" encoding="utf-8"?>
<p:tagLst xmlns:p="http://schemas.openxmlformats.org/presentationml/2006/main">
  <p:tag name="KSO_WM_UNIT_ISCONTENTSTITLE" val="0"/>
  <p:tag name="KSO_WM_UNIT_NOCLEAR" val="0"/>
  <p:tag name="KSO_WM_UNIT_VALUE" val="21"/>
  <p:tag name="KSO_WM_UNIT_HIGHLIGHT" val="0"/>
  <p:tag name="KSO_WM_UNIT_COMPATIBLE" val="0"/>
  <p:tag name="KSO_WM_UNIT_DIAGRAM_ISNUMVISUAL" val="0"/>
  <p:tag name="KSO_WM_UNIT_DIAGRAM_ISREFERUNIT" val="0"/>
  <p:tag name="KSO_WM_DIAGRAM_GROUP_CODE" val="m1-1"/>
  <p:tag name="KSO_WM_UNIT_TYPE" val="m_h_a"/>
  <p:tag name="KSO_WM_UNIT_INDEX" val="1_3_1"/>
  <p:tag name="KSO_WM_UNIT_ID" val="diagram20187567_3*m_h_a*1_3_1"/>
  <p:tag name="KSO_WM_TEMPLATE_CATEGORY" val="diagram"/>
  <p:tag name="KSO_WM_TEMPLATE_INDEX" val="20187567"/>
  <p:tag name="KSO_WM_UNIT_LAYERLEVEL" val="1_1_1"/>
  <p:tag name="KSO_WM_TAG_VERSION" val="1.0"/>
  <p:tag name="KSO_WM_BEAUTIFY_FLAG" val="#wm#"/>
  <p:tag name="KSO_WM_UNIT_PRESET_TEXT" val="单击此处添加标题"/>
  <p:tag name="KSO_WM_UNIT_TEXT_FILL_FORE_SCHEMECOLOR_INDEX" val="7"/>
  <p:tag name="KSO_WM_UNIT_TEXT_FILL_TYPE" val="1"/>
  <p:tag name="KSO_WM_UNIT_USESOURCEFORMAT_APPLY"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187567_3*m_h_i*1_3_2"/>
  <p:tag name="KSO_WM_TEMPLATE_CATEGORY" val="diagram"/>
  <p:tag name="KSO_WM_TEMPLATE_INDEX" val="20187567"/>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 name="KSO_WM_UNIT_USESOURCEFORMAT_APPLY"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187567_3*m_h_i*1_3_1"/>
  <p:tag name="KSO_WM_TEMPLATE_CATEGORY" val="diagram"/>
  <p:tag name="KSO_WM_TEMPLATE_INDEX" val="20187567"/>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3"/>
  <p:tag name="KSO_WM_UNIT_ID" val="diagram20187567_3*m_h_i*1_4_3"/>
  <p:tag name="KSO_WM_TEMPLATE_CATEGORY" val="diagram"/>
  <p:tag name="KSO_WM_TEMPLATE_INDEX" val="20187567"/>
  <p:tag name="KSO_WM_UNIT_LAYERLEVEL" val="1_1_1"/>
  <p:tag name="KSO_WM_TAG_VERSION" val="1.0"/>
  <p:tag name="KSO_WM_BEAUTIFY_FLAG" val="#wm#"/>
  <p:tag name="KSO_WM_UNIT_FILL_FORE_SCHEMECOLOR_INDEX" val="16"/>
  <p:tag name="KSO_WM_UNIT_FILL_TYPE" val="1"/>
  <p:tag name="KSO_WM_UNIT_LINE_FORE_SCHEMECOLOR_INDEX" val="8"/>
  <p:tag name="KSO_WM_UNIT_LINE_FILL_TYPE" val="2"/>
  <p:tag name="KSO_WM_UNIT_TEXT_FILL_FORE_SCHEMECOLOR_INDEX" val="2"/>
  <p:tag name="KSO_WM_UNIT_TEXT_FILL_TYPE" val="1"/>
  <p:tag name="KSO_WM_UNIT_USESOURCEFORMAT_APPLY" val="1"/>
</p:tagLst>
</file>

<file path=ppt/tags/tag16.xml><?xml version="1.0" encoding="utf-8"?>
<p:tagLst xmlns:p="http://schemas.openxmlformats.org/presentationml/2006/main">
  <p:tag name="KSO_WM_UNIT_ISCONTENTSTITLE" val="0"/>
  <p:tag name="KSO_WM_UNIT_NOCLEAR" val="0"/>
  <p:tag name="KSO_WM_UNIT_VALUE" val="21"/>
  <p:tag name="KSO_WM_UNIT_HIGHLIGHT" val="0"/>
  <p:tag name="KSO_WM_UNIT_COMPATIBLE" val="0"/>
  <p:tag name="KSO_WM_UNIT_DIAGRAM_ISNUMVISUAL" val="0"/>
  <p:tag name="KSO_WM_UNIT_DIAGRAM_ISREFERUNIT" val="0"/>
  <p:tag name="KSO_WM_DIAGRAM_GROUP_CODE" val="m1-1"/>
  <p:tag name="KSO_WM_UNIT_TYPE" val="m_h_a"/>
  <p:tag name="KSO_WM_UNIT_INDEX" val="1_4_1"/>
  <p:tag name="KSO_WM_UNIT_ID" val="diagram20187567_3*m_h_a*1_4_1"/>
  <p:tag name="KSO_WM_TEMPLATE_CATEGORY" val="diagram"/>
  <p:tag name="KSO_WM_TEMPLATE_INDEX" val="20187567"/>
  <p:tag name="KSO_WM_UNIT_LAYERLEVEL" val="1_1_1"/>
  <p:tag name="KSO_WM_TAG_VERSION" val="1.0"/>
  <p:tag name="KSO_WM_BEAUTIFY_FLAG" val="#wm#"/>
  <p:tag name="KSO_WM_UNIT_PRESET_TEXT" val="单击此处添加标题"/>
  <p:tag name="KSO_WM_UNIT_TEXT_FILL_FORE_SCHEMECOLOR_INDEX" val="8"/>
  <p:tag name="KSO_WM_UNIT_TEXT_FILL_TYPE" val="1"/>
  <p:tag name="KSO_WM_UNIT_USESOURCEFORMAT_APPLY"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2"/>
  <p:tag name="KSO_WM_UNIT_ID" val="diagram20187567_3*m_h_i*1_4_2"/>
  <p:tag name="KSO_WM_TEMPLATE_CATEGORY" val="diagram"/>
  <p:tag name="KSO_WM_TEMPLATE_INDEX" val="20187567"/>
  <p:tag name="KSO_WM_UNIT_LAYERLEVEL" val="1_1_1"/>
  <p:tag name="KSO_WM_TAG_VERSION" val="1.0"/>
  <p:tag name="KSO_WM_BEAUTIFY_FLAG" val="#wm#"/>
  <p:tag name="KSO_WM_UNIT_FILL_FORE_SCHEMECOLOR_INDEX" val="8"/>
  <p:tag name="KSO_WM_UNIT_FILL_TYPE" val="1"/>
  <p:tag name="KSO_WM_UNIT_TEXT_FILL_FORE_SCHEMECOLOR_INDEX" val="14"/>
  <p:tag name="KSO_WM_UNIT_TEXT_FILL_TYPE" val="1"/>
  <p:tag name="KSO_WM_UNIT_USESOURCEFORMAT_APPLY"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diagram20187567_3*m_h_i*1_4_1"/>
  <p:tag name="KSO_WM_TEMPLATE_CATEGORY" val="diagram"/>
  <p:tag name="KSO_WM_TEMPLATE_INDEX" val="20187567"/>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19.xml><?xml version="1.0" encoding="utf-8"?>
<p:tagLst xmlns:p="http://schemas.openxmlformats.org/presentationml/2006/main">
  <p:tag name="KSO_WM_UNIT_VALUE" val="1179*780"/>
  <p:tag name="KSO_WM_UNIT_HIGHLIGHT" val="0"/>
  <p:tag name="KSO_WM_UNIT_COMPATIBLE" val="0"/>
  <p:tag name="KSO_WM_UNIT_DIAGRAM_ISNUMVISUAL" val="0"/>
  <p:tag name="KSO_WM_UNIT_DIAGRAM_ISREFERUNIT" val="0"/>
  <p:tag name="KSO_WM_DIAGRAM_GROUP_CODE" val="m1-1"/>
  <p:tag name="KSO_WM_UNIT_TYPE" val="m_d"/>
  <p:tag name="KSO_WM_UNIT_INDEX" val="1_1"/>
  <p:tag name="KSO_WM_UNIT_ID" val="diagram20187567_3*m_d*1_1"/>
  <p:tag name="KSO_WM_TEMPLATE_CATEGORY" val="diagram"/>
  <p:tag name="KSO_WM_TEMPLATE_INDEX" val="20187567"/>
  <p:tag name="KSO_WM_UNIT_SUPPORT_UNIT_TYPE" val="[&quot;all&quot;]"/>
  <p:tag name="KSO_WM_UNIT_LAYERLEVEL" val="1_1"/>
  <p:tag name="KSO_WM_TAG_VERSION" val="1.0"/>
  <p:tag name="KSO_WM_BEAUTIFY_FLAG" val="#wm#"/>
  <p:tag name="KSO_WM_UNIT_USESOURCEFORMAT_APPLY"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187567_3*m_i*1_1"/>
  <p:tag name="KSO_WM_TEMPLATE_CATEGORY" val="diagram"/>
  <p:tag name="KSO_WM_TEMPLATE_INDEX" val="20187567"/>
  <p:tag name="KSO_WM_UNIT_LAYERLEVEL" val="1_1"/>
  <p:tag name="KSO_WM_TAG_VERSION" val="1.0"/>
  <p:tag name="KSO_WM_BEAUTIFY_FLAG" val="#wm#"/>
  <p:tag name="KSO_WM_UNIT_LINE_FORE_SCHEMECOLOR_INDEX" val="14"/>
  <p:tag name="KSO_WM_UNIT_LINE_FILL_TYPE" val="2"/>
  <p:tag name="KSO_WM_UNIT_USESOURCEFORMAT_APPLY" val="1"/>
</p:tagLst>
</file>

<file path=ppt/tags/tag20.xml><?xml version="1.0" encoding="utf-8"?>
<p:tagLst xmlns:p="http://schemas.openxmlformats.org/presentationml/2006/main">
  <p:tag name="KSO_WM_SLIDE_ID" val="diagram20187567_3"/>
  <p:tag name="KSO_WM_TEMPLATE_SUBCATEGORY" val="0"/>
  <p:tag name="KSO_WM_TEMPLATE_MASTER_TYPE" val="0"/>
  <p:tag name="KSO_WM_TEMPLATE_COLOR_TYPE" val="0"/>
  <p:tag name="KSO_WM_SLIDE_TYPE" val="text"/>
  <p:tag name="KSO_WM_SLIDE_SUBTYPE" val="diag"/>
  <p:tag name="KSO_WM_SLIDE_ITEM_CNT" val="4"/>
  <p:tag name="KSO_WM_SLIDE_INDEX" val="3"/>
  <p:tag name="KSO_WM_SLIDE_SIZE" val="837.09*348.275"/>
  <p:tag name="KSO_WM_SLIDE_POSITION" val="75.6607*95.8764"/>
  <p:tag name="KSO_WM_DIAGRAM_GROUP_CODE" val="m1-1"/>
  <p:tag name="KSO_WM_SLIDE_DIAGTYPE" val="m"/>
  <p:tag name="KSO_WM_TAG_VERSION" val="1.0"/>
  <p:tag name="KSO_WM_BEAUTIFY_FLAG" val="#wm#"/>
  <p:tag name="KSO_WM_TEMPLATE_CATEGORY" val="diagram"/>
  <p:tag name="KSO_WM_TEMPLATE_INDEX" val="20187567"/>
  <p:tag name="KSO_WM_SLIDE_LAYOUT" val="m"/>
  <p:tag name="KSO_WM_SLIDE_LAYOUT_CNT"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2"/>
  <p:tag name="KSO_WM_UNIT_ID" val="diagram20187567_3*m_i*1_2"/>
  <p:tag name="KSO_WM_TEMPLATE_CATEGORY" val="diagram"/>
  <p:tag name="KSO_WM_TEMPLATE_INDEX" val="20187567"/>
  <p:tag name="KSO_WM_UNIT_LAYERLEVEL" val="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22.xml><?xml version="1.0" encoding="utf-8"?>
<p:tagLst xmlns:p="http://schemas.openxmlformats.org/presentationml/2006/main">
  <p:tag name="KSO_WM_UNIT_VALUE" val="1179*780"/>
  <p:tag name="KSO_WM_UNIT_HIGHLIGHT" val="0"/>
  <p:tag name="KSO_WM_UNIT_COMPATIBLE" val="0"/>
  <p:tag name="KSO_WM_UNIT_DIAGRAM_ISNUMVISUAL" val="0"/>
  <p:tag name="KSO_WM_UNIT_DIAGRAM_ISREFERUNIT" val="0"/>
  <p:tag name="KSO_WM_DIAGRAM_GROUP_CODE" val="m1-1"/>
  <p:tag name="KSO_WM_UNIT_TYPE" val="m_d"/>
  <p:tag name="KSO_WM_UNIT_INDEX" val="1_1"/>
  <p:tag name="KSO_WM_UNIT_ID" val="diagram20187567_3*m_d*1_1"/>
  <p:tag name="KSO_WM_TEMPLATE_CATEGORY" val="diagram"/>
  <p:tag name="KSO_WM_TEMPLATE_INDEX" val="20187567"/>
  <p:tag name="KSO_WM_UNIT_SUPPORT_UNIT_TYPE" val="[&quot;all&quot;]"/>
  <p:tag name="KSO_WM_UNIT_LAYERLEVEL" val="1_1"/>
  <p:tag name="KSO_WM_TAG_VERSION" val="1.0"/>
  <p:tag name="KSO_WM_BEAUTIFY_FLAG" val="#wm#"/>
  <p:tag name="KSO_WM_UNIT_USESOURCEFORMAT_APPLY"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187567_3*m_i*1_1"/>
  <p:tag name="KSO_WM_TEMPLATE_CATEGORY" val="diagram"/>
  <p:tag name="KSO_WM_TEMPLATE_INDEX" val="20187567"/>
  <p:tag name="KSO_WM_UNIT_LAYERLEVEL" val="1_1"/>
  <p:tag name="KSO_WM_TAG_VERSION" val="1.0"/>
  <p:tag name="KSO_WM_BEAUTIFY_FLAG" val="#wm#"/>
  <p:tag name="KSO_WM_UNIT_LINE_FORE_SCHEMECOLOR_INDEX" val="14"/>
  <p:tag name="KSO_WM_UNIT_LINE_FILL_TYPE" val="2"/>
  <p:tag name="KSO_WM_UNIT_USESOURCEFORMAT_APPLY"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87567_3*m_h_i*1_1_1"/>
  <p:tag name="KSO_WM_TEMPLATE_CATEGORY" val="diagram"/>
  <p:tag name="KSO_WM_TEMPLATE_INDEX" val="20187567"/>
  <p:tag name="KSO_WM_UNIT_LAYERLEVEL" val="1_1_1"/>
  <p:tag name="KSO_WM_TAG_VERSION" val="1.0"/>
  <p:tag name="KSO_WM_BEAUTIFY_FLAG" val="#wm#"/>
  <p:tag name="KSO_WM_UNIT_FILL_FORE_SCHEMECOLOR_INDEX" val="16"/>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25.xml><?xml version="1.0" encoding="utf-8"?>
<p:tagLst xmlns:p="http://schemas.openxmlformats.org/presentationml/2006/main">
  <p:tag name="KSO_WM_UNIT_ISCONTENTSTITLE" val="0"/>
  <p:tag name="KSO_WM_UNIT_NOCLEAR" val="0"/>
  <p:tag name="KSO_WM_UNIT_VALUE" val="21"/>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87567_3*m_h_a*1_1_1"/>
  <p:tag name="KSO_WM_TEMPLATE_CATEGORY" val="diagram"/>
  <p:tag name="KSO_WM_TEMPLATE_INDEX" val="20187567"/>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187567_3*m_h_i*1_1_2"/>
  <p:tag name="KSO_WM_TEMPLATE_CATEGORY" val="diagram"/>
  <p:tag name="KSO_WM_TEMPLATE_INDEX" val="20187567"/>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 name="KSO_WM_UNIT_USESOURCEFORMAT_APPLY"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187567_3*m_h_i*1_1_3"/>
  <p:tag name="KSO_WM_TEMPLATE_CATEGORY" val="diagram"/>
  <p:tag name="KSO_WM_TEMPLATE_INDEX" val="20187567"/>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187567_3*m_h_i*1_2_3"/>
  <p:tag name="KSO_WM_TEMPLATE_CATEGORY" val="diagram"/>
  <p:tag name="KSO_WM_TEMPLATE_INDEX" val="20187567"/>
  <p:tag name="KSO_WM_UNIT_LAYERLEVEL" val="1_1_1"/>
  <p:tag name="KSO_WM_TAG_VERSION" val="1.0"/>
  <p:tag name="KSO_WM_BEAUTIFY_FLAG" val="#wm#"/>
  <p:tag name="KSO_WM_UNIT_FILL_FORE_SCHEMECOLOR_INDEX" val="16"/>
  <p:tag name="KSO_WM_UNIT_FILL_TYPE" val="1"/>
  <p:tag name="KSO_WM_UNIT_LINE_FORE_SCHEMECOLOR_INDEX" val="6"/>
  <p:tag name="KSO_WM_UNIT_LINE_FILL_TYPE" val="2"/>
  <p:tag name="KSO_WM_UNIT_TEXT_FILL_FORE_SCHEMECOLOR_INDEX" val="2"/>
  <p:tag name="KSO_WM_UNIT_TEXT_FILL_TYPE" val="1"/>
  <p:tag name="KSO_WM_UNIT_USESOURCEFORMAT_APPLY" val="1"/>
</p:tagLst>
</file>

<file path=ppt/tags/tag29.xml><?xml version="1.0" encoding="utf-8"?>
<p:tagLst xmlns:p="http://schemas.openxmlformats.org/presentationml/2006/main">
  <p:tag name="KSO_WM_UNIT_ISCONTENTSTITLE" val="0"/>
  <p:tag name="KSO_WM_UNIT_NOCLEAR" val="0"/>
  <p:tag name="KSO_WM_UNIT_VALUE" val="21"/>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20187567_3*m_h_a*1_2_1"/>
  <p:tag name="KSO_WM_TEMPLATE_CATEGORY" val="diagram"/>
  <p:tag name="KSO_WM_TEMPLATE_INDEX" val="20187567"/>
  <p:tag name="KSO_WM_UNIT_LAYERLEVEL" val="1_1_1"/>
  <p:tag name="KSO_WM_TAG_VERSION" val="1.0"/>
  <p:tag name="KSO_WM_BEAUTIFY_FLAG" val="#wm#"/>
  <p:tag name="KSO_WM_UNIT_PRESET_TEXT" val="单击此处添加标题"/>
  <p:tag name="KSO_WM_UNIT_TEXT_FILL_FORE_SCHEMECOLOR_INDEX" val="6"/>
  <p:tag name="KSO_WM_UNIT_TEXT_FILL_TYPE" val="1"/>
  <p:tag name="KSO_WM_UNIT_USESOURCEFORMAT_APPLY"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87567_3*m_h_i*1_1_1"/>
  <p:tag name="KSO_WM_TEMPLATE_CATEGORY" val="diagram"/>
  <p:tag name="KSO_WM_TEMPLATE_INDEX" val="20187567"/>
  <p:tag name="KSO_WM_UNIT_LAYERLEVEL" val="1_1_1"/>
  <p:tag name="KSO_WM_TAG_VERSION" val="1.0"/>
  <p:tag name="KSO_WM_BEAUTIFY_FLAG" val="#wm#"/>
  <p:tag name="KSO_WM_UNIT_FILL_FORE_SCHEMECOLOR_INDEX" val="16"/>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187567_3*m_h_i*1_2_2"/>
  <p:tag name="KSO_WM_TEMPLATE_CATEGORY" val="diagram"/>
  <p:tag name="KSO_WM_TEMPLATE_INDEX" val="20187567"/>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 name="KSO_WM_UNIT_USESOURCEFORMAT_APPLY"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187567_3*m_h_i*1_2_1"/>
  <p:tag name="KSO_WM_TEMPLATE_CATEGORY" val="diagram"/>
  <p:tag name="KSO_WM_TEMPLATE_INDEX" val="20187567"/>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187567_3*m_h_i*1_3_3"/>
  <p:tag name="KSO_WM_TEMPLATE_CATEGORY" val="diagram"/>
  <p:tag name="KSO_WM_TEMPLATE_INDEX" val="20187567"/>
  <p:tag name="KSO_WM_UNIT_LAYERLEVEL" val="1_1_1"/>
  <p:tag name="KSO_WM_TAG_VERSION" val="1.0"/>
  <p:tag name="KSO_WM_BEAUTIFY_FLAG" val="#wm#"/>
  <p:tag name="KSO_WM_UNIT_FILL_FORE_SCHEMECOLOR_INDEX" val="16"/>
  <p:tag name="KSO_WM_UNIT_FILL_TYPE" val="1"/>
  <p:tag name="KSO_WM_UNIT_LINE_FORE_SCHEMECOLOR_INDEX" val="7"/>
  <p:tag name="KSO_WM_UNIT_LINE_FILL_TYPE" val="2"/>
  <p:tag name="KSO_WM_UNIT_TEXT_FILL_FORE_SCHEMECOLOR_INDEX" val="2"/>
  <p:tag name="KSO_WM_UNIT_TEXT_FILL_TYPE" val="1"/>
  <p:tag name="KSO_WM_UNIT_USESOURCEFORMAT_APPLY" val="1"/>
</p:tagLst>
</file>

<file path=ppt/tags/tag33.xml><?xml version="1.0" encoding="utf-8"?>
<p:tagLst xmlns:p="http://schemas.openxmlformats.org/presentationml/2006/main">
  <p:tag name="KSO_WM_UNIT_ISCONTENTSTITLE" val="0"/>
  <p:tag name="KSO_WM_UNIT_NOCLEAR" val="0"/>
  <p:tag name="KSO_WM_UNIT_VALUE" val="21"/>
  <p:tag name="KSO_WM_UNIT_HIGHLIGHT" val="0"/>
  <p:tag name="KSO_WM_UNIT_COMPATIBLE" val="0"/>
  <p:tag name="KSO_WM_UNIT_DIAGRAM_ISNUMVISUAL" val="0"/>
  <p:tag name="KSO_WM_UNIT_DIAGRAM_ISREFERUNIT" val="0"/>
  <p:tag name="KSO_WM_DIAGRAM_GROUP_CODE" val="m1-1"/>
  <p:tag name="KSO_WM_UNIT_TYPE" val="m_h_a"/>
  <p:tag name="KSO_WM_UNIT_INDEX" val="1_3_1"/>
  <p:tag name="KSO_WM_UNIT_ID" val="diagram20187567_3*m_h_a*1_3_1"/>
  <p:tag name="KSO_WM_TEMPLATE_CATEGORY" val="diagram"/>
  <p:tag name="KSO_WM_TEMPLATE_INDEX" val="20187567"/>
  <p:tag name="KSO_WM_UNIT_LAYERLEVEL" val="1_1_1"/>
  <p:tag name="KSO_WM_TAG_VERSION" val="1.0"/>
  <p:tag name="KSO_WM_BEAUTIFY_FLAG" val="#wm#"/>
  <p:tag name="KSO_WM_UNIT_PRESET_TEXT" val="单击此处添加标题"/>
  <p:tag name="KSO_WM_UNIT_TEXT_FILL_FORE_SCHEMECOLOR_INDEX" val="7"/>
  <p:tag name="KSO_WM_UNIT_TEXT_FILL_TYPE" val="1"/>
  <p:tag name="KSO_WM_UNIT_USESOURCEFORMAT_APPLY"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187567_3*m_h_i*1_3_2"/>
  <p:tag name="KSO_WM_TEMPLATE_CATEGORY" val="diagram"/>
  <p:tag name="KSO_WM_TEMPLATE_INDEX" val="20187567"/>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 name="KSO_WM_UNIT_USESOURCEFORMAT_APPLY"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187567_3*m_h_i*1_3_1"/>
  <p:tag name="KSO_WM_TEMPLATE_CATEGORY" val="diagram"/>
  <p:tag name="KSO_WM_TEMPLATE_INDEX" val="20187567"/>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3"/>
  <p:tag name="KSO_WM_UNIT_ID" val="diagram20187567_3*m_h_i*1_4_3"/>
  <p:tag name="KSO_WM_TEMPLATE_CATEGORY" val="diagram"/>
  <p:tag name="KSO_WM_TEMPLATE_INDEX" val="20187567"/>
  <p:tag name="KSO_WM_UNIT_LAYERLEVEL" val="1_1_1"/>
  <p:tag name="KSO_WM_TAG_VERSION" val="1.0"/>
  <p:tag name="KSO_WM_BEAUTIFY_FLAG" val="#wm#"/>
  <p:tag name="KSO_WM_UNIT_FILL_FORE_SCHEMECOLOR_INDEX" val="16"/>
  <p:tag name="KSO_WM_UNIT_FILL_TYPE" val="1"/>
  <p:tag name="KSO_WM_UNIT_LINE_FORE_SCHEMECOLOR_INDEX" val="8"/>
  <p:tag name="KSO_WM_UNIT_LINE_FILL_TYPE" val="2"/>
  <p:tag name="KSO_WM_UNIT_TEXT_FILL_FORE_SCHEMECOLOR_INDEX" val="2"/>
  <p:tag name="KSO_WM_UNIT_TEXT_FILL_TYPE" val="1"/>
  <p:tag name="KSO_WM_UNIT_USESOURCEFORMAT_APPLY" val="1"/>
</p:tagLst>
</file>

<file path=ppt/tags/tag37.xml><?xml version="1.0" encoding="utf-8"?>
<p:tagLst xmlns:p="http://schemas.openxmlformats.org/presentationml/2006/main">
  <p:tag name="KSO_WM_UNIT_ISCONTENTSTITLE" val="0"/>
  <p:tag name="KSO_WM_UNIT_NOCLEAR" val="0"/>
  <p:tag name="KSO_WM_UNIT_VALUE" val="21"/>
  <p:tag name="KSO_WM_UNIT_HIGHLIGHT" val="0"/>
  <p:tag name="KSO_WM_UNIT_COMPATIBLE" val="0"/>
  <p:tag name="KSO_WM_UNIT_DIAGRAM_ISNUMVISUAL" val="0"/>
  <p:tag name="KSO_WM_UNIT_DIAGRAM_ISREFERUNIT" val="0"/>
  <p:tag name="KSO_WM_DIAGRAM_GROUP_CODE" val="m1-1"/>
  <p:tag name="KSO_WM_UNIT_TYPE" val="m_h_a"/>
  <p:tag name="KSO_WM_UNIT_INDEX" val="1_4_1"/>
  <p:tag name="KSO_WM_UNIT_ID" val="diagram20187567_3*m_h_a*1_4_1"/>
  <p:tag name="KSO_WM_TEMPLATE_CATEGORY" val="diagram"/>
  <p:tag name="KSO_WM_TEMPLATE_INDEX" val="20187567"/>
  <p:tag name="KSO_WM_UNIT_LAYERLEVEL" val="1_1_1"/>
  <p:tag name="KSO_WM_TAG_VERSION" val="1.0"/>
  <p:tag name="KSO_WM_BEAUTIFY_FLAG" val="#wm#"/>
  <p:tag name="KSO_WM_UNIT_PRESET_TEXT" val="单击此处添加标题"/>
  <p:tag name="KSO_WM_UNIT_TEXT_FILL_FORE_SCHEMECOLOR_INDEX" val="8"/>
  <p:tag name="KSO_WM_UNIT_TEXT_FILL_TYPE" val="1"/>
  <p:tag name="KSO_WM_UNIT_USESOURCEFORMAT_APPLY"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2"/>
  <p:tag name="KSO_WM_UNIT_ID" val="diagram20187567_3*m_h_i*1_4_2"/>
  <p:tag name="KSO_WM_TEMPLATE_CATEGORY" val="diagram"/>
  <p:tag name="KSO_WM_TEMPLATE_INDEX" val="20187567"/>
  <p:tag name="KSO_WM_UNIT_LAYERLEVEL" val="1_1_1"/>
  <p:tag name="KSO_WM_TAG_VERSION" val="1.0"/>
  <p:tag name="KSO_WM_BEAUTIFY_FLAG" val="#wm#"/>
  <p:tag name="KSO_WM_UNIT_FILL_FORE_SCHEMECOLOR_INDEX" val="8"/>
  <p:tag name="KSO_WM_UNIT_FILL_TYPE" val="1"/>
  <p:tag name="KSO_WM_UNIT_TEXT_FILL_FORE_SCHEMECOLOR_INDEX" val="14"/>
  <p:tag name="KSO_WM_UNIT_TEXT_FILL_TYPE" val="1"/>
  <p:tag name="KSO_WM_UNIT_USESOURCEFORMAT_APPLY"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diagram20187567_3*m_h_i*1_4_1"/>
  <p:tag name="KSO_WM_TEMPLATE_CATEGORY" val="diagram"/>
  <p:tag name="KSO_WM_TEMPLATE_INDEX" val="20187567"/>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4.xml><?xml version="1.0" encoding="utf-8"?>
<p:tagLst xmlns:p="http://schemas.openxmlformats.org/presentationml/2006/main">
  <p:tag name="KSO_WM_UNIT_ISCONTENTSTITLE" val="0"/>
  <p:tag name="KSO_WM_UNIT_NOCLEAR" val="0"/>
  <p:tag name="KSO_WM_UNIT_VALUE" val="21"/>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87567_3*m_h_a*1_1_1"/>
  <p:tag name="KSO_WM_TEMPLATE_CATEGORY" val="diagram"/>
  <p:tag name="KSO_WM_TEMPLATE_INDEX" val="20187567"/>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40.xml><?xml version="1.0" encoding="utf-8"?>
<p:tagLst xmlns:p="http://schemas.openxmlformats.org/presentationml/2006/main">
  <p:tag name="KSO_WM_SLIDE_ID" val="diagram20187567_3"/>
  <p:tag name="KSO_WM_TEMPLATE_SUBCATEGORY" val="0"/>
  <p:tag name="KSO_WM_TEMPLATE_MASTER_TYPE" val="0"/>
  <p:tag name="KSO_WM_TEMPLATE_COLOR_TYPE" val="0"/>
  <p:tag name="KSO_WM_SLIDE_TYPE" val="text"/>
  <p:tag name="KSO_WM_SLIDE_SUBTYPE" val="diag"/>
  <p:tag name="KSO_WM_SLIDE_ITEM_CNT" val="4"/>
  <p:tag name="KSO_WM_SLIDE_INDEX" val="3"/>
  <p:tag name="KSO_WM_SLIDE_SIZE" val="837.09*348.275"/>
  <p:tag name="KSO_WM_SLIDE_POSITION" val="75.6607*95.8764"/>
  <p:tag name="KSO_WM_DIAGRAM_GROUP_CODE" val="m1-1"/>
  <p:tag name="KSO_WM_SLIDE_DIAGTYPE" val="m"/>
  <p:tag name="KSO_WM_TAG_VERSION" val="1.0"/>
  <p:tag name="KSO_WM_BEAUTIFY_FLAG" val="#wm#"/>
  <p:tag name="KSO_WM_TEMPLATE_CATEGORY" val="diagram"/>
  <p:tag name="KSO_WM_TEMPLATE_INDEX" val="20187567"/>
  <p:tag name="KSO_WM_SLIDE_LAYOUT" val="m"/>
  <p:tag name="KSO_WM_SLIDE_LAYOUT_CNT"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2"/>
  <p:tag name="KSO_WM_UNIT_ID" val="diagram20187567_3*m_i*1_2"/>
  <p:tag name="KSO_WM_TEMPLATE_CATEGORY" val="diagram"/>
  <p:tag name="KSO_WM_TEMPLATE_INDEX" val="20187567"/>
  <p:tag name="KSO_WM_UNIT_LAYERLEVEL" val="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42.xml><?xml version="1.0" encoding="utf-8"?>
<p:tagLst xmlns:p="http://schemas.openxmlformats.org/presentationml/2006/main">
  <p:tag name="KSO_WM_UNIT_VALUE" val="1179*780"/>
  <p:tag name="KSO_WM_UNIT_HIGHLIGHT" val="0"/>
  <p:tag name="KSO_WM_UNIT_COMPATIBLE" val="0"/>
  <p:tag name="KSO_WM_UNIT_DIAGRAM_ISNUMVISUAL" val="0"/>
  <p:tag name="KSO_WM_UNIT_DIAGRAM_ISREFERUNIT" val="0"/>
  <p:tag name="KSO_WM_DIAGRAM_GROUP_CODE" val="m1-1"/>
  <p:tag name="KSO_WM_UNIT_TYPE" val="m_d"/>
  <p:tag name="KSO_WM_UNIT_INDEX" val="1_1"/>
  <p:tag name="KSO_WM_UNIT_ID" val="diagram20187567_3*m_d*1_1"/>
  <p:tag name="KSO_WM_TEMPLATE_CATEGORY" val="diagram"/>
  <p:tag name="KSO_WM_TEMPLATE_INDEX" val="20187567"/>
  <p:tag name="KSO_WM_UNIT_SUPPORT_UNIT_TYPE" val="[&quot;all&quot;]"/>
  <p:tag name="KSO_WM_UNIT_LAYERLEVEL" val="1_1"/>
  <p:tag name="KSO_WM_TAG_VERSION" val="1.0"/>
  <p:tag name="KSO_WM_BEAUTIFY_FLAG" val="#wm#"/>
  <p:tag name="KSO_WM_UNIT_USESOURCEFORMAT_APPLY" val="1"/>
</p:tagLst>
</file>

<file path=ppt/tags/tag43.xml><?xml version="1.0" encoding="utf-8"?>
<p:tagLst xmlns:p="http://schemas.openxmlformats.org/presentationml/2006/main">
  <p:tag name="KSO_WM_UNIT_TABLE_BEAUTIFY" val="smartTable{8a5b4f02-3109-44a3-ab00-302d90e84e9e}"/>
  <p:tag name="TABLE_ENDDRAG_ORIGIN_RECT" val="356*304"/>
  <p:tag name="TABLE_ENDDRAG_RECT" val="356*89*356*304"/>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2"/>
  <p:tag name="KSO_WM_UNIT_ID" val="diagram20187567_3*m_i*1_2"/>
  <p:tag name="KSO_WM_TEMPLATE_CATEGORY" val="diagram"/>
  <p:tag name="KSO_WM_TEMPLATE_INDEX" val="20187567"/>
  <p:tag name="KSO_WM_UNIT_LAYERLEVEL" val="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45.xml><?xml version="1.0" encoding="utf-8"?>
<p:tagLst xmlns:p="http://schemas.openxmlformats.org/presentationml/2006/main">
  <p:tag name="KSO_WM_UNIT_VALUE" val="1179*780"/>
  <p:tag name="KSO_WM_UNIT_HIGHLIGHT" val="0"/>
  <p:tag name="KSO_WM_UNIT_COMPATIBLE" val="0"/>
  <p:tag name="KSO_WM_UNIT_DIAGRAM_ISNUMVISUAL" val="0"/>
  <p:tag name="KSO_WM_UNIT_DIAGRAM_ISREFERUNIT" val="0"/>
  <p:tag name="KSO_WM_DIAGRAM_GROUP_CODE" val="m1-1"/>
  <p:tag name="KSO_WM_UNIT_TYPE" val="m_d"/>
  <p:tag name="KSO_WM_UNIT_INDEX" val="1_1"/>
  <p:tag name="KSO_WM_UNIT_ID" val="diagram20187567_3*m_d*1_1"/>
  <p:tag name="KSO_WM_TEMPLATE_CATEGORY" val="diagram"/>
  <p:tag name="KSO_WM_TEMPLATE_INDEX" val="20187567"/>
  <p:tag name="KSO_WM_UNIT_SUPPORT_UNIT_TYPE" val="[&quot;all&quot;]"/>
  <p:tag name="KSO_WM_UNIT_LAYERLEVEL" val="1_1"/>
  <p:tag name="KSO_WM_TAG_VERSION" val="1.0"/>
  <p:tag name="KSO_WM_BEAUTIFY_FLAG" val="#wm#"/>
  <p:tag name="KSO_WM_UNIT_USESOURCEFORMAT_APPLY" val="1"/>
</p:tagLst>
</file>

<file path=ppt/tags/tag46.xml><?xml version="1.0" encoding="utf-8"?>
<p:tagLst xmlns:p="http://schemas.openxmlformats.org/presentationml/2006/main">
  <p:tag name="KSO_WM_SLIDE_ID" val="diagram20200419_1"/>
  <p:tag name="KSO_WM_TEMPLATE_SUBCATEGORY" val="0"/>
  <p:tag name="KSO_WM_SLIDE_TYPE" val="text"/>
  <p:tag name="KSO_WM_SLIDE_SUBTYPE" val="picTxt"/>
  <p:tag name="KSO_WM_SLIDE_ITEM_CNT" val="0"/>
  <p:tag name="KSO_WM_SLIDE_INDEX" val="1"/>
  <p:tag name="KSO_WM_UNIT_SHOW_EDIT_AREA_INDICATION" val="1"/>
  <p:tag name="KSO_WM_SLIDE_SIZE" val="859*444"/>
  <p:tag name="KSO_WM_SLIDE_POSITION" val="52*47"/>
  <p:tag name="KSO_WM_TAG_VERSION" val="1.0"/>
  <p:tag name="KSO_WM_BEAUTIFY_FLAG" val="#wm#"/>
  <p:tag name="KSO_WM_TEMPLATE_CATEGORY" val="diagram"/>
  <p:tag name="KSO_WM_TEMPLATE_INDEX" val="20200419"/>
  <p:tag name="KSO_WM_SLIDE_LAYOUT" val="a_d_f"/>
  <p:tag name="KSO_WM_SLIDE_LAYOUT_CNT" val="1_1_1"/>
  <p:tag name="KSO_WM_SLIDE_LAYOUT_INFO" val="{&quot;direction&quot;:1,&quot;horizontalAlign&quot;:-1,&quot;verticalAlign&quot;:-1,&quot;type&quot;:1,&quot;diagramDirection&quot;:0,&quot;canSetOverLayout&quot;:0,&quot;isOverLayout&quot;:0,&quot;normalSize&quot;:{&quot;size1&quot;:54.4},&quot;minSize&quot;:{&quot;size1&quot;:47.7},&quot;maxSize&quot;:{&quot;size1&quot;:61.2},&quot;backgroundInfo&quot;:[{&quot;type&quot;:&quot;general&quot;,&quot;left&quot;:0.0,&quot;top&quot;:0.0,&quot;right&quot;:0.0,&quot;bottom&quot;:0.0},{&quot;type&quot;:&quot;frame&quot;,&quot;left&quot;:0.0,&quot;top&quot;:0.0,&quot;right&quot;:0.0,&quot;bottom&quot;:0.0}],&quot;subLayout&quot;:[{&quot;direction&quot;:0,&quot;horizontalAlign&quot;:2,&quot;verticalAlign&quot;:1,&quot;type&quot;:0,&quot;diagramDirection&quot;:1,&quot;canSetOverLayout&quot;:0,&quot;isOverLayout&quot;:0,&quot;margin&quot;:{&quot;left&quot;:1.846,&quot;top&quot;:1.69,&quot;right&quot;:2.583,&quot;bottom&quot;:1.69}},{&quot;direction&quot;:0,&quot;horizontalAlign&quot;:0,&quot;verticalAlign&quot;:1,&quot;type&quot;:1,&quot;diagramDirection&quot;:0,&quot;canSetOverLayout&quot;:1,&quot;isOverLayout&quot;:0,&quot;margin&quot;:{&quot;left&quot;:0.026,&quot;top&quot;:1.69,&quot;right&quot;:1.707,&quot;bottom&quot;:1.69},&quot;marginOverLayout&quot;:{&quot;left&quot;:0.026,&quot;top&quot;:0.0,&quot;right&quot;:0.0,&quot;bottom&quot;:0.0}}]}"/>
  <p:tag name="KSO_WM_SLIDE_CAN_ADD_NAVIGATION" val="1"/>
  <p:tag name="KSO_WM_SLIDE_BACKGROUND" val="[&quot;general&quot;,&quot;frame&quot;]"/>
  <p:tag name="KSO_WM_SLIDE_RATIO" val="1.777778"/>
</p:tagLst>
</file>

<file path=ppt/tags/tag47.xml><?xml version="1.0" encoding="utf-8"?>
<p:tagLst xmlns:p="http://schemas.openxmlformats.org/presentationml/2006/main">
  <p:tag name="KSO_WM_UNIT_TABLE_BEAUTIFY" val="smartTable{6ea11d36-166e-4bf2-bf64-f3a01d26cb3a}"/>
  <p:tag name="TABLE_ENDDRAG_ORIGIN_RECT" val="306*345"/>
  <p:tag name="TABLE_ENDDRAG_RECT" val="43*29*306*345"/>
</p:tagLst>
</file>

<file path=ppt/tags/tag48.xml><?xml version="1.0" encoding="utf-8"?>
<p:tagLst xmlns:p="http://schemas.openxmlformats.org/presentationml/2006/main">
  <p:tag name="KSO_WM_UNIT_PICTURE_CLIP_FLAG" val="1"/>
  <p:tag name="KSO_WM_UNIT_COLOR_SCHEME_SHAPE_ID" val="32"/>
  <p:tag name="KSO_WM_UNIT_COLOR_SCHEME_PARENT_PAGE" val="0_2"/>
  <p:tag name="KSO_WM_UNIT_ADJUSTLAYOUT_ID" val="32"/>
  <p:tag name="KSO_WM_UNIT_VALUE" val="1429*1065"/>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diagram20196518_3*d*1"/>
  <p:tag name="KSO_WM_TEMPLATE_CATEGORY" val="diagram"/>
  <p:tag name="KSO_WM_TEMPLATE_INDEX" val="20196518"/>
  <p:tag name="KSO_WM_UNIT_SUPPORT_UNIT_TYPE" val="[]"/>
  <p:tag name="KSO_WM_UNIT_LAYERLEVEL" val="1"/>
  <p:tag name="KSO_WM_TAG_VERSION" val="1.0"/>
  <p:tag name="KSO_WM_BEAUTIFY_FLAG" val="#wm#"/>
  <p:tag name="KSO_WM_UNIT_USESOURCEFORMAT_APPLY" val="1"/>
</p:tagLst>
</file>

<file path=ppt/tags/tag49.xml><?xml version="1.0" encoding="utf-8"?>
<p:tagLst xmlns:p="http://schemas.openxmlformats.org/presentationml/2006/main">
  <p:tag name="KSO_WM_SLIDE_CONSTRAINT" val="%7b%22slideConstraint%22%3a%7b%22seriesAreas%22%3a%5b%5d%2c%22singleAreas%22%3a%5b%7b%22shapes%22%3a%5b32%5d%2c%22serialConstraintIndex%22%3a-1%2c%22areatextmark%22%3a0%2c%22pictureprocessmark%22%3a0%7d%5d%7d%7d"/>
  <p:tag name="KSO_WM_SLIDE_COLORSCHEME_VERSION" val="3.2"/>
  <p:tag name="KSO_WM_SLIDE_ID" val="diagram20196518_3"/>
  <p:tag name="KSO_WM_TEMPLATE_SUBCATEGORY" val="0"/>
  <p:tag name="KSO_WM_TEMPLATE_MASTER_TYPE" val="1"/>
  <p:tag name="KSO_WM_TEMPLATE_COLOR_TYPE" val="1"/>
  <p:tag name="KSO_WM_SLIDE_TYPE" val="text"/>
  <p:tag name="KSO_WM_SLIDE_SUBTYPE" val="diag"/>
  <p:tag name="KSO_WM_SLIDE_ITEM_CNT" val="4"/>
  <p:tag name="KSO_WM_SLIDE_INDEX" val="3"/>
  <p:tag name="KSO_WM_SLIDE_SIZE" val="485.183*395.997"/>
  <p:tag name="KSO_WM_SLIDE_POSITION" val="369.563*79.274"/>
  <p:tag name="KSO_WM_DIAGRAM_GROUP_CODE" val="l1-1"/>
  <p:tag name="KSO_WM_SLIDE_DIAGTYPE" val="l"/>
  <p:tag name="KSO_WM_TAG_VERSION" val="1.0"/>
  <p:tag name="KSO_WM_BEAUTIFY_FLAG" val="#wm#"/>
  <p:tag name="KSO_WM_TEMPLATE_CATEGORY" val="diagram"/>
  <p:tag name="KSO_WM_TEMPLATE_INDEX" val="20196518"/>
  <p:tag name="KSO_WM_SLIDE_LAYOUT" val="a_d_l"/>
  <p:tag name="KSO_WM_SLIDE_LAYOUT_CNT" val="1_1_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187567_3*m_h_i*1_1_2"/>
  <p:tag name="KSO_WM_TEMPLATE_CATEGORY" val="diagram"/>
  <p:tag name="KSO_WM_TEMPLATE_INDEX" val="20187567"/>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 name="KSO_WM_UNIT_USESOURCEFORMAT_APPLY" val="1"/>
</p:tagLst>
</file>

<file path=ppt/tags/tag50.xml><?xml version="1.0" encoding="utf-8"?>
<p:tagLst xmlns:p="http://schemas.openxmlformats.org/presentationml/2006/main">
  <p:tag name="KSO_WM_UNIT_PLACING_PICTURE_USER_VIEWPORT" val="{&quot;height&quot;:8100,&quot;width&quot;:5567.5007874015746}"/>
</p:tagLst>
</file>

<file path=ppt/tags/tag52.xml><?xml version="1.0" encoding="utf-8"?>
<p:tagLst xmlns:p="http://schemas.openxmlformats.org/presentationml/2006/main">
  <p:tag name="ISPRING_PRESENTATION_TITLE" val="PowerPoint 演示文稿"/>
  <p:tag name="MH_CONTENTSID" val="1283"/>
  <p:tag name="MH_SECTIONID" val="1284,1285,"/>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187567_3*m_h_i*1_1_3"/>
  <p:tag name="KSO_WM_TEMPLATE_CATEGORY" val="diagram"/>
  <p:tag name="KSO_WM_TEMPLATE_INDEX" val="20187567"/>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187567_3*m_h_i*1_2_3"/>
  <p:tag name="KSO_WM_TEMPLATE_CATEGORY" val="diagram"/>
  <p:tag name="KSO_WM_TEMPLATE_INDEX" val="20187567"/>
  <p:tag name="KSO_WM_UNIT_LAYERLEVEL" val="1_1_1"/>
  <p:tag name="KSO_WM_TAG_VERSION" val="1.0"/>
  <p:tag name="KSO_WM_BEAUTIFY_FLAG" val="#wm#"/>
  <p:tag name="KSO_WM_UNIT_FILL_FORE_SCHEMECOLOR_INDEX" val="16"/>
  <p:tag name="KSO_WM_UNIT_FILL_TYPE" val="1"/>
  <p:tag name="KSO_WM_UNIT_LINE_FORE_SCHEMECOLOR_INDEX" val="6"/>
  <p:tag name="KSO_WM_UNIT_LINE_FILL_TYPE" val="2"/>
  <p:tag name="KSO_WM_UNIT_TEXT_FILL_FORE_SCHEMECOLOR_INDEX" val="2"/>
  <p:tag name="KSO_WM_UNIT_TEXT_FILL_TYPE" val="1"/>
  <p:tag name="KSO_WM_UNIT_USESOURCEFORMAT_APPLY" val="1"/>
</p:tagLst>
</file>

<file path=ppt/tags/tag8.xml><?xml version="1.0" encoding="utf-8"?>
<p:tagLst xmlns:p="http://schemas.openxmlformats.org/presentationml/2006/main">
  <p:tag name="KSO_WM_UNIT_ISCONTENTSTITLE" val="0"/>
  <p:tag name="KSO_WM_UNIT_NOCLEAR" val="0"/>
  <p:tag name="KSO_WM_UNIT_VALUE" val="21"/>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20187567_3*m_h_a*1_2_1"/>
  <p:tag name="KSO_WM_TEMPLATE_CATEGORY" val="diagram"/>
  <p:tag name="KSO_WM_TEMPLATE_INDEX" val="20187567"/>
  <p:tag name="KSO_WM_UNIT_LAYERLEVEL" val="1_1_1"/>
  <p:tag name="KSO_WM_TAG_VERSION" val="1.0"/>
  <p:tag name="KSO_WM_BEAUTIFY_FLAG" val="#wm#"/>
  <p:tag name="KSO_WM_UNIT_PRESET_TEXT" val="单击此处添加标题"/>
  <p:tag name="KSO_WM_UNIT_TEXT_FILL_FORE_SCHEMECOLOR_INDEX" val="6"/>
  <p:tag name="KSO_WM_UNIT_TEXT_FILL_TYPE" val="1"/>
  <p:tag name="KSO_WM_UNIT_USESOURCEFORMAT_APPLY"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187567_3*m_h_i*1_2_2"/>
  <p:tag name="KSO_WM_TEMPLATE_CATEGORY" val="diagram"/>
  <p:tag name="KSO_WM_TEMPLATE_INDEX" val="20187567"/>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 name="KSO_WM_UNIT_USESOURCEFORMAT_APPLY" val="1"/>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主题​​">
  <a:themeElements>
    <a:clrScheme name="自定义 3334">
      <a:dk1>
        <a:srgbClr val="000000"/>
      </a:dk1>
      <a:lt1>
        <a:srgbClr val="FFFFFF"/>
      </a:lt1>
      <a:dk2>
        <a:srgbClr val="000000"/>
      </a:dk2>
      <a:lt2>
        <a:srgbClr val="FFFFFF"/>
      </a:lt2>
      <a:accent1>
        <a:srgbClr val="062E5E"/>
      </a:accent1>
      <a:accent2>
        <a:srgbClr val="062E5E"/>
      </a:accent2>
      <a:accent3>
        <a:srgbClr val="062E5E"/>
      </a:accent3>
      <a:accent4>
        <a:srgbClr val="062E5E"/>
      </a:accent4>
      <a:accent5>
        <a:srgbClr val="062E5E"/>
      </a:accent5>
      <a:accent6>
        <a:srgbClr val="062E5E"/>
      </a:accent6>
      <a:hlink>
        <a:srgbClr val="062E5E"/>
      </a:hlink>
      <a:folHlink>
        <a:srgbClr val="062E5E"/>
      </a:folHlink>
    </a:clrScheme>
    <a:fontScheme name="Temp">
      <a:majorFont>
        <a:latin typeface="汉仪小麦体简"/>
        <a:ea typeface="微软雅黑"/>
        <a:cs typeface=""/>
      </a:majorFont>
      <a:minorFont>
        <a:latin typeface="汉仪小麦体简"/>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a:stretch>
            <a:fillRect/>
          </a:stretch>
        </a:blipFill>
        <a:ln>
          <a:noFill/>
        </a:ln>
        <a:effectLst>
          <a:outerShdw blurRad="63500" algn="ctr" rotWithShape="0">
            <a:prstClr val="black">
              <a:alpha val="40000"/>
            </a:prstClr>
          </a:outerShdw>
        </a:effectLst>
      </a:spPr>
      <a:bodyPr rtlCol="0" anchor="ctr"/>
      <a:lstStyle>
        <a:defPPr algn="ctr" defTabSz="914400">
          <a:defRPr sz="1800">
            <a:cs typeface="+mn-ea"/>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ECB019B1-382A-4266-B25C-5B523AA43C14-1">
      <extobjdata type="ECB019B1-382A-4266-B25C-5B523AA43C14" data="ewogICAiRmlsZUlkIiA6ICI5MTEyMjQzOTE5NSIsCiAgICJHcm91cElkIiA6ICIxMjA0OTQzNTI2IiwKICAgIkltYWdlIiA6ICJpVkJPUncwS0dnb0FBQUFOU1VoRVVnQUFCVmdBQUFOaUNBWUFBQUNVeTZJZ0FBQUFDWEJJV1hNQUFBc1RBQUFMRXdFQW1wd1lBQUFnQUVsRVFWUjRuT3pkZDNoVXhmN0g4YytXOUlTRUVDQVlldThJSWdvQ2lvZ2dpQVY3UlFWUkwrcTFlKzNscDllQzEzSzllZ1hFZGtWUlVRUkJzS0IwYVFMU093a2hoUkRTeTJZM3UvdjdJOGtoeTI0cWdZVGsvWG9lSHM3TW1aa3pTK1lKOE0yYzcwZ0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VtbTJwNEFBRFJrZmZ2MlhXTXltUWJVOWp4d2pOdnRYckp4NDhaaHRUMlBFOEc2cW50TzEzWEZXcXA3VHRlMVZJSTFWZmZVdFRYRkdxbDc2dG9hQVlDNnlGemJFd0NBaG96L1FOUTlKcFBwZ3RxZXc0bGlYZFU5cCt1NllpM1ZQYWZyV2lyQm1xcDc2dHFhWW8zVVBYVnRqUUJBWFdTdDdRa0FBS1RycjcrK3RxY0FTYk5temFydEtkU29hUnMyMVBZVUlHbFN2MzYxUFlVVHhscXFHK3JEV2lvUmN4ZHJxaTVJbUZwMzF4VGZkK3FHK3ZSOUJ3Qk9KbmF3QWdBQUFBQUFBRUExRVdBRkFBQUFBQUFBZ0dvaXdBb0FBQUFBQUFBQTFVU0FGUUFBQUFBQUFBQ3FpUUFyQUFBQUFBQUFBRlFUQVZZQUFBQUFBQUFBcUNZQ3JBQUFBQUFBQUFCUVRkYmFuZ0FBb0hiY2NjY2Rpb2lJa0NTOStlYWJaYlo3NktHSGpPdXZ2dnBLQ1FrSk5UNlhDUk1tU0pKeWNuTDAxVmRmMWZqNHFEK2FQZkNBd2tlTlVzYWNPY3I0L25zNURoK3U3U25oRkxOR1JTbW9kMjhGOWV5cG9CNDlkUGp0dDJYYnNhTm1CamVaWkE0SnFWSVhWMjZ1NUhiWHpQTUJBQUJ3V2lMQUNnQU5sTVZpa2NWaXFWUzdFaWFUcVVhZVBXVElFT1htNWlvNU9WbUppWW1Lakl5VUpGbXQvTFYwdWpGWkxQSnIwYUxjTm82a0pBWDE2bFhsc2ZNMmJmS3FpN2owVW9VTkg2NUdJMGZLMnF5Wnpuanh4U3FQSzBsL05XMnF3dFRVYXZWRjdZcWFPRkV4cjd4aWxBdVBIbFhDazAvV3lOZ0JIVHFvNTU0OVZlcXp0Vk1uRmV6ZFd5UFBCd0FBd09tSi84a0NRQU55MVZWWHllRnc2TGZmZnF2eHNZY09IYXB6emptbnduYnZ2ZmVlemozM1hFblNsaTFibEppWVdPTnp3YW5qMzY1ZGhRR3BMYTFhcWR2R2pWVWUrOC9qQXZybW9DQ0ZEaDVzbExOKytxbmFBVmFjdm81Kytxbk9lT2tsbVlwLytOUDQybXNyRldBTkhUeFlYWll2TDdmTnprcDhEd01BQUFDT1I0QVZBQnFRdG0zYnltdzJhOG1TSlQ3dlgzLzk5V3JWcWxXWi9XKzQ0UWF2dWlsVHBsUnBEczJiTnpldVQwYTZBZFJmWWNPSHl4UVFJRWtxVEV0VDd2cjFIdmNMOXUrWDIrSHczZGxrVW1EbnppZDdpcWdCWjFYeGRmdUFEaDBxN0xObnhBaTViTGJ5QjNLNTVNeklxTkt6QVFBQUFJa0FLd0EwR0FFQkFUS2JpODQydE52dEh2ZXNWcXVjVHVjSmpaK1hsNmUwdERUNStma3BMQ3hNa3BTYm02dUNnZ0tQZHFVRHVJTUhEeloyczBwU2FHaW83cnp6VG8vMk8zZnUxUElLZHAyaDduTm1aaDRybUV5eU5HcDA3RjUydHVSeVZUaEc0MnV1TWE0ejU4LzM2ck43K0hEWlkyTjk5alVIQnFwdmZuN1ZKbzE2eGUxMEZ1VkxQVTVKemxWblpxYmN4NjJwNDNkUmw2aHFFQmdBQUFEMUd3RldBR2dnU29LZWtuVGZmZmQ1M0h2d3dRZTFjT0ZDWldWbEtTMHR6ZU5lU1g1VVNjckt5bEpoWWFIUDhkZXZYNi8xNjllclI0OGVHajE2dENUcGh4OStVSHg4dkVlNzhlUEhHOWVob2FFZTk4eG1zM0h3Vm9tUUtoNDRnMU9yWU85ZUl3aFZPdWkwcFYwN2oyRG5wbEpmMTRqTEwxZUg3NytYVkJSYzNkeTh1VndWQkQ5Ti92Nkt1UHh5bzV3K2UzWk5UQjkxbkRNcnE4SzE0WXZKWXBFMUtzcWpMdmVQUDdUeHVPODVKcXRWL1FvS0pMTlo5dU8rVjVYd2k0NVcwM3Z2bFNTNUhRNGx2ZkJDbGVjREFBQ0ErbzBBS3dBMEVJMUs3UmdzeTQ4Ly91aFY5K2lqanhyWEN4WXMwS0ZEaDhvZEl6bzZXcExrZHJ0MStMZ1Qzc1BDd3RTc1diUEtUQmYxV09RdHR4alhHYk5uVnlxQUZuSFpaYktFaDBzcUNuSmwvZnp6U1pzZjZvNUREeitzMUE4L0xDcVl6WXE4NFFhcE9LRHZTRWhROXUrLysrem4zN2F0ZWgwNDRGVnZqWXBTczcvL1hUa3JWeXByMFNMNXhjUkl4VHY3YmJ0Myt4ekwycnk1V2p6MWxDVEpsWmRIZ0JVQUFBQmVDTEFDUUFOUmVpZHFXU1pNbUZEdS9URmp4dmpjd1pxYW1xcTVjK2RLa3M0NDR3eEprc2xrMHQvLy9uZWpUWFoydGpaczJHQ1VseTFicGpWcjFrZzZGc1ROeXNyUzFLbFRLNXduVGw5K01URWVPMUdQZlBCQnBmbzFuVHpadUhiYjdYSWZsM3BDa3MrQUdrNC9wYisyN2xMZmI4SkhqVks3eno4M3l2SDMzMTltZ0ZWdXQrYzRUcWY4MjdaVmoyM2JaQTRPbG0zblRtMy85VmNGZHV0bXRMSHQydVZ6S0ZPcE5BSHVFMHlsQWdBQWdQcUpBQ3NBTkJCTm1qU1JKSzFkdTFaTGx5N1ZuWGZlYWJ5T1gzSlExU1dYWEZMdUdHWHRnblVVSHl3VUZCVGtjWWhWYVhhN1hWYXJWUVVGQlFvSUNPQ0Fxd1lxK3BGSFpMSVcvZlBEWFZDZ3BuLzdtK3p4OFhJa0pja1NFZUh6a0tIQTd0MFZkc0VGcDNpbXFDMGJBZ045MWpjcjlRTWJaMmFtam43eVNabGoyT1BpZkk2VHMzeTVHbzBjcWNDdVhSVjExMTBlYVFUeTFxM3pPWmJKMzkrNGRwUEhGd0FBQUQ0UVlBV0FCaUtxT0pCdzVNaVJrL2FNOXUzYkc3dTlTdksxTm1yVVNGYXJWWGE3WGF0V3JkTHExYXZWdW5WckpTY25uN1I1NE5UeWRlQlA2ZDJrRzhQQzVNckprWC9MbG9xNjZ5NmozaFFRb0Nianh5djNqei9VK0pwckZOQzVzN1oxN1NwWFhwN0hXR2M4KzJ5WnovYTE2OUFTRmlhLzRwM1VaYlZ4bDVGTEdMWEhFaEdoTTlQVEs5YzJQRnhuWm1WVmFmdy9UU1lsUFBHRUdsMThzV1F5Nll6bm41Zjk0TUdpbTI2M2NsYXNrS1Z4WTY5KzVsTDVxNTFWZkNZQUFBQWFCZ0tzQU5CQXpKczNUME9IRGkwM3NGbXlrN1VzWVdGaDZ0Njl1MUV1ZWNXL1JNK2VQU1ZKTHBkTG4zenlpUW9LQ2pScDBpU0ZoNGNyTnpkWGwxeHlpZEhHbDBhTkdubmtmSzNzdkhCNmlIbjFWWm1EZ3J6cVcvN3JYOFpKN3RGUFBxbkVwNTgyN2dYMTdLbkcxMTViNXBqYnVuYjFxbXQ4OWRWcS84MDM1YlpCdzVTM2NhUFNaczFTNUEwM3lCb1ZaZXhnemQrMlRZVkhqL29Nc0ZxTGQvOUxVbUZxNmltYkt3QUFBRTRmNXRxZUFBRGcxTWpPenRhQ0JRdVVscGJtZGE5cjE2N2xCajVMaEllSGEralFvY2F2MGhvM2JxeldyVnRMa3VMaTRsUlFVQ0NMeFdLa0ZjaGk1MWVEMW1qRUNFWGVkSlBQZXludnZHTmNSei95aUFMYXRUUEtBZTNiRzRjYW9aNXp1K1YyT3IxKzZiZ2QwcjdhVk9aWGljVG5udlBhd1p6eDNYZGxUc3UvVlN2ajJsN0JJWDhBQUFCb21OakJDZ0FOUkdCZ29LS2lvaFFWRmFVbVRab29wSGpIb0NTTkhUdFdtemR2MWpubm5GUHVHRmFyNTE4YkpZZGlmZjc1NXpydnZQT00rdGF0VzJ2UW9FR0tpNHN6VWdha3A2Y3JMQ3hNR2FWeWJKck5acSs4cmk2WGkyRHNhV1pMY1FDcVYzeThVYmR6NEVBNWlvTlJabjkvdFpreHc3aVhzM3k1UW9jTU1jcEhaODVVK09XWEs2aEhENWtDQXRUeVgvL1N2bkhqSkVtNWYvNVo1bk45cFNhb1NydThQLy9VanY3OUt6VUdUajVuWnFZMkhQYzlKckJ6WjNWZHQwNlc0dThUZWV2WGErZkFnVEtIaENqbW4vK1VMQlpKa2lzdlQ0bFBQaW1YelZiaGN3cjI3TkhSVHo1UjFNU0pSbDM2MTErWDJUNndTNWRqZmZmdHE5Sm5BZ0FBUU1OQWdCVUFHb2h4NDhZcEppYW16UHQ1ZVhtS2pJeXMwcGdsN2MxbXMwZkExbUt4Nkx6enp0UFpaNTl0MUNVbEpXbkRoZzFhdW5TcFVUZHMyREQxUHk3QVpUS1pOSGZ1WEtXa3BGUnBMcWc5dm5iMU9aS1RpK3BOSm5YNDdydGp1d0RkYnNVLytLQzZyVjkvckxITHBjUm5ubEdINGwyRUVWZGVxZENoUTVXemJKa2NDUWtxVEV0VDlpKy9xUEYxMTUyS2o0TTZ3aElSb1E1ejVoakJWVmRlbmc3Y2VxdmNoWVZxL2Q1N0hqdWk0eVpNS0FxdW1reGVPMTU5eVYyNzFpUEFXaEtvOVNXNDFQY3h1VndLS1YwR0FBQUFSSW9BQUdnd01qTXp5N3lYbXBwNndvZGZyVml4d3ZqOVVISEF6Yi80OUcySHcrRVZNRzNmdnIxWGNGVXFDckFPSHo3YzJQbUswMXVMcDU5V3hCVlhHT1dqbjMybVBCKzdValBtekZGZXFhQnJxMy85eTBnTmtMOXBrdzQ5OG9oWEg5dXVYUjYvbktWMlJ4L1BrWnpzMWI0Z052WUVQaGxPSm5Od3NEck9uNi9BVWptZkQ5NTl0Mnc3ZHFqSnJiZDZCRmRUWjh4UTZzY2ZxL2tqajZqcm1qV3loSWRYT0hhTFo1N3hxSXQ1NVJXZmJmMWF0RkJ3bno1R09mcUpKOVJoenB6cWZDVEFKNVA0dXc0QWdQcUFIYXdBMEVDVXZIYWZrNU9qaElRRXRXM2JWZ0VCQVpLa2p6LytXSktVbkp5c0s2KzhVbzBiTjlhMzMzNnJ1TGc0anpGYXRteXBHMjY0d1NpWFBud3FJU0ZCR3paczBPclZxN1Y2OVdwZGVPR0Y2dGV2bnlRcE5qWld6bEk1RUtPam8zWFpaWmRKa3ZMejh4VlVmUENSMCttVXhXSlJ5NVl0TlhEZ1FLMWF0YXFtL3hod0NvVU9HYUl6WG5qQktCZW1waXJoOGNmTGJKLzQzSFBxdUdDQkpDbTRmMzlGWG5lZDBtYk5VdHlrU1Q1M3laWSt2Q3F3ZTNkMVhibXl6TEdkR1JuYU5YaXdDbzhlcmM1SHdTbGtDUTlYeC9uekZWb3E3Y2poTjk3UTBmLzlUMEc5ZTZ2MWYvOXIxT2V1VzZlRGt5ZXIvWmRmR2p1Y084NmJwejBqUjVhWkx1Q00vL3Mvajd5cWtoUStlclJDaHd4Ui91Yk5pci92UHFNK2FzSUVuem1BOTF4eWlYSHRTRXlzM2dmRktXTTJXZlRLMkdOdlR6enh3L2x5dVowKzI4WkVkTkg5UTQrbE5Ibno5MXQwT1B2QUNUMS9XS2RiZE5kNTd4cmw2eitKa0NRTmJIdWxidXovb3Q3OC9XWWRPUHJYQ1QwREo4WXZPdHJqaDRGSFB2aWd6TGJta0JBMXVlVVdvNXcyYzZhYzJkblZmclk1T0ZobnZQaWlUTVVwVWh6SnlVcCs5ZFZxandjQXFCMEVXQUdnZ2RpeVpZdTJiTmxpNUVDOTg4NDdqUUJyaWI1OSt5cXErRlR0SzY2NFFsOTk5WldTazVNci9ZekZpeGNiMTQxTG5jYTljK2RPNHpvNk9scFhYMzIxL1B6OEpFbExseTdWcUZHakpFbTV1YmxLU1VsUng0NGRkZDU1NXlrakkwUGJ0Mit2NGlkRlhXQUpDNU1yTzF1WlAvNm9ScU5HeVdTeDZPRGRkOHR4K0hDWmZUSi8vRkc1YTlZbzVKeHo1SFk2RlZnY1FLMG83MlZBaHc3cXRIQ2hMQkZGUVF1NVhKTDUyRXM2N29JQ0JYYnRxaTdMbG1udlpaZVJSN01PODIvYlZoM256bFZRNzk1R1hkcXNXVHIwMkdPeU5tdW1qblBueWh3Y0xLa29DTEh2eWl2bExpaFE2aWVmS09LcXEyU3lXaFU2ZEtqYWYvMjE5bzBiNTNXWVZkaXdZV3Ird0FOR3VXRGZQZ1YwNkNCSmlubjFWZTA2N3p5bC9PYy9SWE5wMVVyZHQyenhPYytzUllzVU1uQ2dBanQxa3R2aHFORS9BOVE4azhta2J0SG5lWlJWUmlhSklMOHdqN2FCZmlHK0cxYUJueVZBd2Y2ZU82c0h0TGxNajEzMHRTeG1xNlpjc1ZvZnJKaXNYM2Q5ZE1MUFF2VUVkT3pvOGNPYjhnS3Mxc2FOUGRwbUxscDBRZ0hXbU5kZVU3Tjc3elhLNmQ5K1crMnhBQUMxaHhRQkFOQkFaR1JrZUJ3dzVjdlNwVXM5WHU4Zk4yNmMxeUZVbGRHN2QyKzFLejRKUGpzN1c3dDM3NVpVbEJiZ3V1dXVNM2FzeHNiR2FzdHhBWXpseTVmTDVYSkpra2FQSHEwK3BWN1BSZDNqMzdLbEdsOTdyYUtmZk5LanZ2dm16ZXEyY2FQQ3g0elJ2ckZqbGZMdmYxZnFQNDJKeno2cnpCOSswUGJldlpYNC9QTVZ0ZzgrODB4MVdiWk0vcTFiUzVLYzJkbEtldWtsanpaSi8vZC9rb3AydVhaYnY3NG85eVlwS09vY3YrYk4xVzM5ZW8vZ2FzYjMzeXYyMWx0bGJkeFluUll0a24vYnRwS0tndWI3cnJ4U2pvUUVTVVVCejlJN1Q4UEhqbFdiRHovMEdOKy9aVXUxKytJTEkvaWV2M1dyZGw5MGtSRWdEUjAwU0JIRk8rc3RqUnVydzl5NVJycUJ3clEwci9rRzlleXB0cDkrcXQ2SERxbkorUEUxOUtlQWhtSjN5aG9kU0N2YXRlcHZDZFQ5NTgvUW5ZUGVrZGxVZGo1ZzFEK1JOOS9zRVZ5VnBNWlhYYVhvSjU2b3BSa0JBS3FMSGF3QUFJUEw1ZEs4ZWZNMGZ2eDRoWVNFS0NVbFJYYTczYmhmc3V1MFBHM2F0TkZGRjExa2xKY3RXeWFYeTZYQmd3ZHI0TUNCUm4xdWJxNSsvUEZIci82cHFhbGFzMmFOQmc0Y0tKUEpwSXN2dmxqWjJkbmF2My8vQ1g0Nm5BemhZOGVxOWZ2dmw5M0E3VmJtb2tYS1hMaXdVdU5sL2Z5enNuNyt1Vkp0bTl4Mm0xcS85NTZ4bzlGbHMybi9WVmQ1NWVCTWZ1MDFoWTBZb2JEeno1Y2xJa0p0cGs5WDFLUkpTbnJ4UldYT24xK3BaK0hrYzJabUh0dUZyS0xYYm1OdnUwMkIzYnFwL1RmZktMQkxGK05lN0lRSnlsMjkycU4vNnZUcENoa3dRRTF1djEyUzFHVDhlRG1Ta3BSUUhLaUlmdnBwK1VWSEZ6VjJ1WXBTVDhURzZ1aG5ueWxxd2dUbGI5NnNncmc0QlhicG9nN2ZmZWVSL3pYeHFhYzhkcXhKUlFGaFNiSTJheWIvTm0xcTdnOENwMHpuWmdQMDRBV2ZlZFQ1V1FNOXlrK1BuS2RDcDEzSHUrZnJybDUxVlpHUmYxaFB6anRmVDE0OFIyZTJIQ0dwS05EcWRydE9hRnpVdkU2TEZxblJ5SkZsM3U5MXdEdUZ4SitWK0NGZStOaXhhdnZSc1YzTHp1eHNXY0xDSkVreEw3K3N3cU5IbFRwdFdqVm1EQUNvRGV4Z0JRQjR5TTNOMWZ6NTg3VjI3VnJOblR0WHR1SThodjcrL2pycnJMT01kdm41K1Y1OTI3ZHZyM0hqeHNsU2ZDTDN2bjM3akZmOFN3NjhrcVRDd2tMTm1UTkh1Ym01UHVld2F0VXF4Y2ZIUzVMc2RydXhxeFoxVDhrT1FsL2NEb2Z5L3ZxclVxZTZWMVhMMTE5WDI0OC9QaFpjemN2VHZzc3VVOVl2djNqUG83QlErOGVOazYxVXVvbVFzODlXczhtVGEzeGVxRDZYemFhQzR0M3V5YSs5cGdPMzNLS21reWVyMi9yMUhzRlZ0OTJ1Rms4OXBWNEhEcWgzY3JMT3pNeFVQN3RkL1FvTGplQnFpZWgvL01QWUhaYnk1cHZHYnRYazExOVg3aDkvU0pJT3YvNjZrbDU4VWJ1R0RsWDRtREhxdG5HalIzQTE0L3Z2ZFdUcVZLTnNpWXlVWDNTMFFnWU5NdXJ5TjIrdTRUOE4xSVNITHZ4Yzh5YTVOV2VpWnhxSE9STWRtamZKclFCcnNHSWl1bmo4YWhicUdTeHZIdGJPcTAxTVJCZlZCRnRocmw1Y2RLbitpSjJqK1Z2ZjFmdkw3NWE3ck53Rk9DazYvZktMenN6SVVLZmpmZ2g0WmthR3pxemdyWjhURVhYSEhlcnc3YmN5RmYvZzJoNGZyKzNkdXl0bitmS2lCaWFUMmt5ZHFwWlRwbmlrdkFFQTFGM3NZQVVBZURsNDhLQWNEb2NlZU9BQnVWd3VPWjFPV2EzV29yeDF4UktPQzZ6MTdkdFh3NGNQTjlxa3A2ZDc3RkJkdm55NU9uYnNxTEN3TVAzd3d3OUtTa29xOC9rdWwwdHo1ODdWRFRmY29FT0hEbm5zb2tYZFlrOUlrQ3MzVjdaZHUyVGJzVU8ySFR1VVgveDd3ZDY5SnkwL1pkcXNXV3IrOE1PUzJTejdvVVBhZC9ubHl0dXdvY3oyaFdscDJqVjBxRHJPbjYrUWM4OVZZVnFhWWlkTU9DbHpRL1hscmxtanBILytVMm1mZnk2cDZEVitVNmtmemtpU3lkOWZnZDI2VlhyTVZ1KzhvL3dkTzVTOWVMR09USjJxNE42OWxmak1NOFo5Mis3ZFN2L3VPL1hZdGN2WWxWb2laOWt5SGJqcEpzbnRsaXN2VCtiZ1lKbURndFM3OVBjdnQxczVITWpYWVAxdHlBY2ExZTJ1S3ZXWk44bDNFUFhTbnNmU1hGdzJqVFFtcDRJbExNenJyUWRKSG5YMitIalpkdTB5eWlhcjFjamRMRWtGKy9kWCt1ODZjMUNRV3IzOXRxSW1UVExxbkptWjJuZlpaVVYvbDExeGhicXNXbVg4VUtuNUk0OG9xRmN2eGQxMWwrekhIVHdLQUtoYkNMQUNBSHc2ZlBpd25FNm5MQmFMek1mdG5uQTRIRnF4WW9WSFhWWldsaEZjemNySzBqZmZmR1BzZmkzcDgrdXZ2OHBxdFdydjNyMFZQajgvUDE5ZmZmV1Z4ODVYMUQxNUd6Wm9ZMWpZU2RtbFd0RnowNzc0UXVhd01NVk5tcVRDbEpRSyt4UWVQYXBkNTUrdm1GZGVVZDZHRFp6K1hnZkZUWnJrRWFqSVhyeFlPY3VXS1hUbzBETDd1QXNLNU16TWxETXJ5K1AzUmlOSHlod1VwQ05UcHlwbjJUSkp4Zmw0WFM2dnc2L3lOMjlXN3VyVmlyajhjcU11N2NzdkZYZkhIWElWZngvTFhyeFk0V1BIZWowLzYrZWZLN1grVVBkc1NWemlGY2pzMkxTLzNyeHluVkcrYjNZdnhhVnRQY1V6UTEwU2QrZWRIbVgvbGkzVnEvZ3RHMG5hUFh5NDdMR3hGWTdUYU1RSXRYNy9mUVYwN0dqVU9UTXp0WGYwYU9WdDJpU3A2SWVCZXkrNVJKMlhMREZ5aXpjYU9WSTl0bTlYMGdzdjZQQmJiM0d3SGdEVVVRUllBUUErdVZ3dXBhU2txRVdMRmlvc0xKVEQ0VkJlWHA2U2s1TzFaczBhSFQxNjFLUDl2bjM3dEduVEpyVnExVXF6Wjg5V1ZsYVcxNWhWemFPYW01dGJaaG9CMUJHbk9MQmFXdHpkZDh0VnhmWGh0dHQxNk9HSFQ5S01jS0o4QlE0T1BmcW93a2VQbG0zWExqbVNrNHVDcUtVQ3FlNHlkcmczdWVVV21mejhsRm9xeDJHWmdWQzNXN0hqeDZ2N1gzL0owcWlSNGg5K1dFYy8vdGlqU2V6RWlXcjUrdXNLUHVzc21mejg1SFk0bEx0cWxSS2ZmYmI2SHhnbjFidExKK2o5NVhmTGJMSm8xbTNIWHZlKy9wTUl1ZHpPV3B3WjZvcWQ1NTRyU1FvZFBGaGRTbDdQVitWeXFGWlc4SmxuNm95WFgxYjQ2TkVlOVk3RVJPMFpQVnI1Zi8zbFVWOXc0SUIyRGhpZzl0OTlwOURpVkNUbTRHREZ2UGFhbXQ1N3IxTGVlVWVwMDZmTDZlUGZXUUNBMmtPQUZRQWFxT25UcDFmWTV2UGkxM1FyYThtU0pUS1pURlYrcFgvS2xDbFZhby9UWDNYKzg3cDcyREJKa3R0WkZCZ3BLN2lhdlhTcDBSYW52OXkxYTVXN2RtMlYreDM5My8rcTFONlptYWs5bzBlck1EbFpoV2xwWHZjTFUxSVVlOXR0Vlo0SGFvL0RXU0NIczBBV3MrZC9lUW9LYytWMEZaYlJxMnBtcm50R2MvNTZvOHo3L3hneFcrMmE5RG51K1hsNmF2NkZ5cllkTGFNWDZvcXpLdkZEUkYrSFhFblN3WHZ1VWRpd1lXcDg3YlZlOTNKV3JORCthNjZSSXpuWloxL0g0Y1BhZmVHRmFqTjFxcHFNSDIvVSs3ZHFwWlp2dktHbWQ5MmxiVDE2c0pzVkFPb1FBcXdBZ0JyajRCLzZPSW15bHl5cFZMdkNJMGNxM1JZb3JmUkJhS2ovbmgwMVgvMWJqeW0zemJ0WGIvR3FLNTFXSU5OMlJKbTJJejc3WHRoNXZGZHdWWklDck1FYTFlMHUvWHZwSFZXY01VNDNHWFBtK0F5d2hnNGU3Sm5MdVFKdWg4TTRFRXR1dHc1T25reHdGUURxR0FLc0FBQUFBQnFNdHBHOTFTSHFMQVg1TnpwcHoyZ2EybHFUQnIxVDV2Mkx1dHl1TlhGenRTWjI3a21iQTZyUFpMWEtFaEhoY2JoVlZSV21weXY5cTY4VVBtYU1JbSsrV1ZtLy9LSkdJMFpVYTZ6OTExK3Y0RFBQVkxNSEhsRHExS25LK3VXWGFzOExBSEJ5RUdBRkFBQUFVTzlZemY1cUhkbEQ3WnYwOWFoL2E5eWZrcVFOOFlzcTlacCtnRFZZL3RZZ1NaSmJGYjh5N21jSjBPTVhmYU5nLzZLVDZOMXVsMHdtczFlN3Y1Ly9zUjVLTzF2Sldmc3FIQk1uUi9pbGx5cWdmWHNGOSsvdlVkL1habFBPaWhYYTFyVnJoV1AwMkxuVHVENXc0NDNLMjdEQjQvN0IrKzVUNmllZktIdnhZbytVQTY3OGZNbmxLbk5jYzBpSWNWMllrcUxFWjU5Vnl0dHZ5NW1UVStHY0FBQ25IZ0ZXQUFBQUFQWE9XK1BXcTAxa3J6THYvL1BuSzJWMzJ0UW1zcGZ1SFBTMnZsai9uTFluci9Cb1k1SkovN3B5clRvMkxRckFyWTJkVitGekp3K1pwczdOQmtncUNxNyt0SE82Um5XN3k3ai9WOEt2NmhOemtVSURHdXVaVVQvb0gzTUhLN3ZBTys4dlRyNldiN3lod0M1ZHZPcE5Gb3NzalJwNUJFL0xVcnAvaHpsemlnS25raEdjZFdaa0tIdnhZcTkrdTRZT1ZkNzY5V1dPMjYrZ1FDWi8vNkl4aWcrMDhwVWZHZ0JRTnhCZ0JRQUFBRkR2Wk9RZlZodDVCMWdQWngvUXRxVGxLblE1TktMckJFMGVNbFZtazBWbkRPK3NoK2VjcmZTOFl3Y1BqZWw1cnhGY2RjdXRiemI5czl4bjNuN3VGRjNZK1ZhalBIL2J1NHBMMnlxVkNyQyt0L3h1L2VmcUxmSzNCcWxWUkRjOVAzcVJudnR4cEhJSzBrLzBJNk9LbkptWlB1dFRwMDFUenNxVmF2dnBwMVVhejc5MTYyck53K1RuSjVsTWNoY2ZFaHAyL3ZsR2NGVXEyc0VLQUtqYnZOOVZBUUFBQUlEVFhGcGVrdHh5NjJENk5vLzZ1Ny9xckxlWGpKZkw3ZFRhdUIrVW1WOFV2SW9LYWFublJ2Mm9FUDhJU1ZMMzZNRzYvWndwUnIvZmQzK20zU2xyZlQ3TEpKUHVPUGNOWGRuN0VhUHVZUG8yZmJiMlNhKzJ5Vm43OU5tNlkvV2RtcDZ0bHkvOVhVMUNZcXIvWVZFdHVXdlhLblhHREtXOC9iWkhmZHhkZCtub1o1K2RzbmtFdEd1bmZnVUY2bGRRb0w1NWVlcGM2cUJHWjJhbUhNbkpaWGNHQU5RSkJGZ0JvSUhxMUttVEhucm9JZU5YaXhZdGFuVDhjZVBHYWNTSUVlcldyWnNzRmt1TmpvM1RYL09ISDFiTWE2K3AwWWdSTWdjRlZhcFAxQjEzcUZkc3JIckZ4cXJMMHFVeWxiR3VJbSs0UWIwUEhWTHZRNGZVYmQwNnljdy9kK296MWhMSzh2V0dsM1R6WjAzMTkyL1BMTE5OWm42S1hsOTh2Wnl1b2hQWjIwZjExU3VYTGRWNTdhL1JzNk1XeU04U0lFbEt6WW5YakQ4ZThqbUd2eVZRRDEzNHVhN28vYkJSbDJmUDBxdS9YSzJDd2p5ZmZlWnRlVnNyOTg4Mnl1MmE5TkdiVjY1VGorZ2hWZjZjcUw3NCsrNVQzTVNKU3YvMlc1LzMvelNadExWREIrVnYzaXk1WE5wNzJXWDYwMlR5K0ZYYXJpRkRmTlpYeExaN3R4eEpTVEw1KzN0OUgwdWRQbDBCSFRxb3k3SmxpcnorZXBrQ0FxcjJJUUVBcHdRcEFnQ2dnUm8wYUpBUitEeDgrTENTa3BKcWJPemc0R0IxNk5CQmt0U3RXemZ0UEM2SDJVVVhYYVMrZmZ2NjZ1b2hNek5UMDZaTnE3RjVvWTR3bWRUcy92dmwzN3Exb2g5N1RJZmZla3VISHZJZHVDamgzN3ExV3I3eGhpeU5HMHVTamt5YnBvQk9uVHphMkdOakpaTkpaN3o4c3Z4aWluYUNaWHovdlFJN2QvWTVwaU1oUWM3czdCUC9QS2c5ckNXVUl5Rnp0eVRKWWk3L3Z6emJrcGJwemQ5djFTTVh6cFRKWkZiYnlONTYvS0t2amZ0MnAwMnZMNzdPWjU3VTZFWWQ5UGhGWDZ0RFZEK2p6dWx5NlBWZnI5V2hqUEx6ZDc2ejlIYTFqT2hpNUlsdEhOeENMNC85WGQvOTlicG1iZmcvMlF2eksvMVpjZkkwdWYxMkJmWHVMVWxxLzhVWDJqbG9rUEszYktueDUrU3RYNi93c1dPTENtNjM3SWNPS2YyYmI1VDQ3TE1LR3paTW9VT0dLSFRJRUxWT1Q5Zm1tQmdqMXlzQW9HNGd3QW9BRFZDZlBuM1VyRmt6bzl5OGVYTTkrdWlqMVJwcjNicDFXbExxVlRaSmF0bXlwWEVkSHg4dnQ3dmlVNWQ5eWVHazNEb3Y3SUlMMVBuMzN5dmRmdGVRSVpMTDVaR25MdjNMTDh2dFl3a0xVNGR2dnpVQ1lwSVU4L0xMaW5uNVpZOTJPd2NPVk9PcnIxWkF1M1pHWGRQSms5VjA4bkRPSGswQUFDQUFTVVJCVkdTZjR4NjQ0UWFselpwVjZibmo1R0l0b1RZdDN6ZExiU043NlpxKzNxLzBUMXQ1bjNZZS9zT3J2bk96Yy9UU3BZc1ZhRDEyMnJ2TDdkU2J2OStxRFlkK3F2Q1pOa2VPbmxrd1FxK01YYXFZaUtLRGtzd21pNjQrOHduNVc0TDA0UjhQbnNBblFrMUpldUdGb2dEbmVlZkpIQnFxOXJObmEyZi8valgrUTVYOTExMG5VMkNnNUhUS2xac3J0OU5wM0F2cTA4ZTRkaHcrVEhBVkFPb2dBcXdBME1DRWhvWnE2TkNoSi9VWmJkdTJOYTVqWTJPTjRPMmFOV3UwYk5reUhUaHdRQVVGQlQ3N21rd21uWFBPT1pLazNOemNrenBQMUk0bXQ5OXVYQmNjT0NCSFVwTDhTd1hsU3poemMyV3lXdFhoKys4VjNMOS9oZU5HWEg2NW1sZXdleEgxQzJzSk5TRW1vb3V1NnZPNHgrRlVwVTBjOUxaYVJuVFRnbTMvMGVIc0EwYjkzaVBydFNYeGQ1M2QrbEpKUlR0WDMvejlGaTNmOTFXbG41MlJmMWhQTHhpdWw4WXNOb0tzbXhOLzA2ZHIvM0VDbndnMXlWMVlxQU0zM0tEdW16ZkxFaEdobktWTDVTNHNsQ1R2dENSVitJR3krYmhYL1YzNStWSVpnZFBRSWNkU1IrU3NXRkhwWndBQVRoMENyQURRZ0poTUpvMFpNMGFCZ1lGR1hYcDZlclYzbUVwU1hwNTNmcm1TOUFDU3RILy9mcS83Ky9idDA3NTkrM3lPRnhvYWFnUlkyY0Y2R25DN1BYYlpTRVhyckhTdXl0TDNMZUhoaXJ6aEJxTWMwSzZkZXNYSCt4dzZkY1lNT2RQU0ZEcG9rQ1RKSGgrdlhVT0dxUE92dnlxZ1kwZko3ZGIyM3IyVnYzV3JRZ1lNS0RvVXBEanZYY21yNHBIWFg2OTJ4YnNhSFVsSjJ0cSt2VncyVzQxOGROUXcxaEpxV0doQVk1bGtVdHNtZmJ6dStWc0NkWGFic2JxNDYwU2QyWEtFVFBMTW1lbDBPV1F4KzBtU0FxMGh1cUwzUTdxODF3UGFuUGk3bHUvN1NxdGo1eWpMbHFvcGkyL1FsTXYvVUZSb1M3MzZ5OVg2SzJGeGxlZDVORGRCajg0ZHFNY3Yra1pOUW1MMHo1L0h5ZUgwL1VOSTFDeHJaS1RjaFlVSzdONjkzSGIyK0hqRjNYbW5aTEVvL2F0akFmVHdNV004MmxXMHE5V1ZuMjhFWlp2ZGY3OEtZbVBsUEhxMHpQWW1QejlGWEhXVndrZU9OT3F5ZnY2NTNHY0FBR29IQVZZQWFFQUdEeDZzMXFWZXA5MjFhNWZtelp0WG84K0lqbzVXYUdpb0pDa3JLMHVabVprZTl5ZE1tRkJ1LzlJSFluWHIxazF0MjdaVlFrS0NGaTFhVktQelJNM0lYcnBVRzZ5ZS81eG9kTkZGNnZUTEw1S2t2RC8vMUk1U093YWpuM3hTNXBBUVZWYkt1KytxMlVNUHFUQTVXWHRHakpBOUxrNnBNMllvNXBWWEpKTkowZi80aHc3Y2ZMTnkxNi9YZ1p0dVVvc25uMVJoZXJvU0hudE1rcFQrelRlS21USkYvaTFieXE5RkMwWGVkSk5TWjh5b2dVK09tc1phUWswYjArTmUzZFQvUlkrNlFwZGRUbGVoSGgweFM0UGFYZVhWcDlCbDE3ZWJYdFBjTFc5cC9JQlhOYkxiSk9PZXlXUlduNWpoNnRwOG9MWWxMVldXTFZVMlI0NWUrdWt5bVUwV0pXWHRyZlpjY3dyUzlmekNVUW9QYktZOGUyYkZIVkFqV24vd2dScGZjNDFIbmF1TUgrNm16NTZ0OEVzdVVjOTkrK1RLejVmSmJGWkFxYnpNcnZ4OEZlemVYZTd6Q3ZidVZWQ3Y0cHk3MTE2cnh0ZGVXNlg1T2pNemxibHdZWlg2QUFCT0RRS3NBTkJBZE9uU1JlZWVlNjVSenMzTmxjMW1xekRnV1o0WlBvSUwzVXZ0QWlrc2ZvV3V0TWpJeUVxUEh4UVVwS0NnSUdWemVFeTlZSW1JVVBPSEg2NjRZU24yK0hnbHYvcXFqcnovdmh5SmlaS2t0Smt6NWQrcWxmSTJiRkR1dW5XU3BMTks3V3pjMHFxVjhmcW0yK25Vd2J2dWtqazRXSG1iTnFtZ2pKM1RPTDJ3bGxBWmZ5WDg2aFZnM1o1YzlIcjFSMzg4ckg0dFJ5clFyK2dIZ202NXRYTC9OL3BzN1pOS3ppcjYycjYzL0M0dDJmTzVKZzU2MitNUXF4bC9QR1Fjb0NYSkkyM0FpWEM2Q3BXV2wxZ2pZNkZ5Y2xldjlncXdaaCtYVjc2MHZNMmJGZEMrdmM5N3FkT25WN2lyUGVYZi8xYWI2ZE9yUE04U1NTKzhVR1lBR0FCUXV3aXdBa0FEa1o2ZWJseTczVzR0V0xCQTNicDFxMUxBc3lKbXM5a2p3SXFHd2I5MWE1bjgvU1VWN2M0cHl4a3Z2aWhycWZVV04yR0NVai82cUtoZ05xdGZRWUZNVnF2Y1RxYzIrUHRMTHBjQ3UzWlZpNmVlVW91bm5xcjBmTXA2VGZ4NHU0Y05LL2MvMGpqMVdFdW9TWHVPckplOU1GLysxaUJsMjQ1cXgrR1YrdkNQb3R5NktUbHgrdCs2cDNUcmdGZTBmTjhzemZuckRjVm43UEFhWTF2eWNqMzBYWCtkMC9aeVhkSDdZV1hrSDlhaUhWTlA5VWZCU1pLN2ZyM2tkc3RWVUNCbmVycHkxNnpSd1h2dkxiTzlJeUZCaFNrcHNwWTZLTlNaa2FIVWp6OVd3dU9QVi9pODFCa3pKSmRMemU2L1h3R2RPc2tjSEZ4aEg3ZmRMdHZ1M1VwNSsyMTJ6UU5BSFVhQUZRQWFpSlNVRk8zY3VWTmR1M2JWOHVYTEZSY1hwMjdkdXRYb016cDM3cXlnNHc5OE9NNlVLVk1VRXhPakcyKzhVVGFiVFhGeGNUV2VwZ0NuVnVmZmZsTkFjZDdkUDAwbW4yMUNodzVWcytOT1lBL3MydFc0OW12UlFxYmkxOE1kU1VtU3kzV1Nab3U2akxXRW11UjBPWFR6LzVySjRTeVEwK1h3dWo5LzIzLzAyKzdQbEd2UEtIY2N0OXhhSGZ1OVZzZCtMNVBKWEc1YlgzN2UrYUYrM3ZsaGxmdmg1TXRadGt4L21xdjJOZDE1N3JreStmbkpsWmNuWjFhV25GbFpsZS9zZGl2MW80K01Id2lackJYL2Q5enRkRmJwOEN3QVFPMGd3QW9BRGNqS2xTdmxkRHExWnMwYVNkS2lSWXRxTkxmcGdBRURLdFd1NUJDc3dNQkF0V3ZYcnR3MEJhbXBxWm83ZDI2TnpBK25YbkRmdnVxYmt5TlRRSURIWVVXU0ZGSjg0SkFrSXllZDVMbHowWEg0c09JZmZMREM1N1I2Nnkzak92SFpaeXM4YU9UNDU2RHVZeTJoT215T3NsK25kcnRkRlFaWGZmVkJ3MVp3b0daU1FrZ3lVcEFBQUU1L0JGZ0JvQUZKUzB2VGloVXJUaWp2cWlSOTg4MDN5anB1eDBhVEprM1V2SG56Q3Z1YVRDYVBuYlArL3Y3bHBpbHdPTHgzSGVFMFlqWWJCeEVWSERnZ2QzNitURUZCQ21qWFRpRURCc2dTSGk1blpxWkNTK1VIenYvckwrUGFtWjZ1bExmZnJuQ1hUK21nV09wSEg2bnc4T0Z5Mi9PZjJ0TVFhd2tBQUFCMUZBRldBR2hnTEJiTENlZGR0VmdzWG5VWkdSa3FMQ3lVdFlMZ1JjZU9IZFdvVWFNVGVqNU9UeG5mZmFmazExOVh5MWRmVlVDN2RqTDUrYW54dGRjcWRmcDBSVng1cGRFdWQvVnFyNzc5cWhCbzczM29VSVZ0Tm9hRmNWRElhWXkxQkFBQWdMcUVBQ3NBb0VZNG5VNGxKU1dwV2JObUNnZ0k4Tm5HWkRKcDRNQ0JSbm5od29YYXVuV3JMQmFMSG5xbzZPQVJtODJtZDk5OTk1VE1HU2RmM3A5L2FrZi8vaDUxbVFzWHFzbnR0MHVTbXQxL3YvSTNiMVpRNzk1Rk4xMHVaUzFlZktxbmlkTUFhd2tBQUFCMUZRRldBR2hnMHRQVE5XWEtsQ3IzZS9UUlJ5dHNrNWlZcU5qWVdBMFpNc1RuZll2Rm90MjdkeXMwTkZSMnUxM2J0MitYSklVVXYvWXJGUVZZVWI5bC92aWpYRGs1TW9lR0txaG5UM1g0OWx2alh2YlNwU284Y3FUYy9nZnZ2bHV1Z2dLUHVyWWZmMnhjeHovd2dKeVptVjc5U3JkQi9jQmFBZ0FBUUYxQWdCVUFVR1AyN3QycmxKU1VNZ09zaFlXRnhyMlFrQkE5L1BERFhtMGlJaUs4Z3JsNzkrN1ZuRGx6YW43Q3FCV3UzRnlsZmZHRm9pWk5raVQ1eGNRWTkxS25UNit3LzlHWk16MWV5VzQwY3FUSGZVZHlzdEsvK2tybTRHQ1pRMFBsVEUrWGYrdld4MDJDZzJycUE5WVNBQUFBNmdKenhVMEFBSkJjcFlJSUpUbFlnNE9ENWVmblo5UW5KaWFxa0FOZlVBbkpiN3poZFRpUWJmZHVwWC85ZFpYR2labzRVUjEvK01HanJ2MFhYeWo2c2Nka2JkSkVmUTRmVmorN1hUMUxueWFmbkN4WFhsNzFKNDg2aGJVRUFBQ0Eyc1lPVmdCQXBkanRkZ1VHQmtxUzhYdkxsaTExL3ZubmErblNwZHE5ZTNlbHhrbExTL01vVzYxV3IwT3Y4dlB6bForZmI1U3pzN05QWk9xb1pTYUxSWDR4TVFwbzEwNzVXN2VxOE9oUlNVV251bHViTmpYYVpmLzJtOXhPWjZYR3RFWkdxdFc3N3lyeXhodTliNXJOaW5udE5UVWFOVXF1M0Z6ajVIbXA2TVQzaE1jZU83RVBoRnJEV2dJQUFFQmRSSUFWQUZBcE9UazVSbUExSWlKQ2h3NGRVcU5HalJRUkVhSGV2WHRYT3NBNlk4WU1qL0tZTVdQVXZYdDNqN3I4L0h4OSt1bW43SVk5RFVYZGNZZENTNldJQ09yVFIzMXROcG1zUmYvazJOYWxpNEo2OTFiN2I3NlJ0VWtUajc1Tjc3NWJ6dlIwSlR6OXROZHIxd2xQUENGSk12bjVLZXFPTzlUaW1XZGtqWXFTSk9Xc1dLSFF3WU9OdHZsYnRpaW9WeStGRFJzbVNYSm1aQ2psdmZlVXUzcTFjdGV1VldGS1NzMS9jTlE0MWhJQW9MN3AyN2Z2R3BQSk5LQzI1NEZqM0c3M2tvMGJOdzZyYWorK2xuVlBkYitXTllVVUFRQ0FTaW05ODdSdDI3YVNwTmJGdVFnek1qS3FQSjdGWXRISWtTTTlncXRKU1VtU3BNaklTSTBaTTBabU0zOU4xWFZ0cGsxVFFMdDJ4OG96WnFqSmJiY1paWlBWYWdURUpLbnB2ZmVxODYrL2VnWEVTa1EvOFlRNi8veXovTnUwOGFoUG5UWk43b0lDUlUyWW9GYnZ2R01FeERMbXpkT2VpeS8yYUx2dmlpdVVYdXF3STB0RWhLSWZmMXhONzc1YmpTNisyR09uSStvTzFoSUFvTDRqSUZmM21FeW1DNnJaajY5bEhWUGRyMlZOWVFjckFLQlNEaDA2cE02ZE8wdVN1bmJ0S245L2YzWG8wRUdTbEZMQkxxNVZxMVlaWTBoRmdka0xMN3hRVFVzRkp3NGVQS2paczJkci9QanhhdEtraVRwMzdxeHJyNzFXQ3hjdVZLYVBVN3hSTjdnTEM2VXFCTUtiM1hlZlJ6bnpoeCtVUG50MjBhbnN4ZU9FRFIrdUhqdDM2dURkZDhzZUc2dG1EejZvOEVzdWtjbmYzK081U2M4L3I2UlhYdkhhb2VqS3k5UCtxNjlXczN2dlZjeXJyOG9jRWlLVDFhcndNV01VUG1hTTVIYkx0bnUzRXA5N1R1bGZmWFVDbng0MWliVUVBR2dvcG0zWVVOdFRnS1JKL2ZxZDhCZ3hkL0cxckFzU3BwNzQxL0pFc1RVSUFGQXBPM2Z1bExNNHA2SEpaREtDcTFKUmNMUThLMWV1MU1xVkt4VWFHcXBiYnJsRjExMTNuVWR3TlRFeFVkOS8vNzJjVHFjV0xGZ2doOE1oU1dyVnFwVW1UcHlvNGNPSG40UlBoSnBnajQvM0tEc1NFcFQ5MjI4Njh2Nzdpdi83MzdWbjFDaHRhZHRXQ1k4Lzd0WDN5SHZ2YWQrNGNUcjYyV2ZhZjkxMWNoY1VHUGZjQlFWRmVUVGRia1ZjZnJsSFFDeDMzVHJ0R2pSSVNTKy9YTzRKN2luLytZKzJkZSt1dEMrKzhHeG5Nc2thR2Ftc24zOCtnVStPbXNaYUFnQUF3T21LSGF3QWdFckp6YzNWcWxXck5LUlVUa1NwS0xoYTJSUUJEb2REMGRIUkhuVWJOMjdVa2lWTGpIeXJodzhmMXJ4NTh6UjI3Rmo1Ky92TGJEWXJLeXVyWmo0RWFsem0vUG15eDhYSnRtdVhiTHQyeVpXVDQ3TmQ4cFFwYWpScWxNS0dEWk16STBNSC8vWTNwWDM1cFhFL2ZmWnMyUThlVlB1dnY1Wi9telk2OU9panNzZkh5eDRmcjl6VnF4Vnk3cm15N2RpaHBKZGZMZ3B5dWQyVm1wLzk0RUVkdU9rbUpiMzRvcHJkZjc4aWI3cEpsdkJ3SlQ3L3ZKenA2VFh5WjRDYXdWb0NBQURBNllvQUt3Q2cwbGF2WGkyYnphYisvZnNyUER4Y0tTa3BXclJvVWFYNzc5NjlXenQzN2xTWExsMjBmLzkrclZxMVNzbkp5Vjd0OXUvZnI1a3paMnJreUpFS0R3L1h4bzBiYS9Kam9BYmxiOW1pL0MxYkttN29kdXZnMy82bUZrOC9yVU9QUFNaSFlxSlhrOXkxYTdXOVZ5OUYzWFdYVWovODBLZy85UGpqTWdjRUtPdVhYNm85VDl1dVhUbzRlYklPUGZ5d3dvWVBWOVpQUDFWN0xKd2NyQ1VBQUFDY3JnaXdBZ0NxWk5PbVRkcTBhVk81YldiTm1pVkp4cTdVMGhZdlhxd2xTNVlvT3p1NzNERlNVMU0xYytaTVJVUkUrQndIcHgvYnpwMDZjUFBONWJaeFptZnI4QnR2ZU5UbExGdFc0ZGc3emo3YnVDNU1UUzJ6bmN0bVUrYUNCUldPaDdxTnRRUUFBSUM2aEFBckFLREd4UitYUzdHMHZMeThLbzFWMmZRRGFOankxcSt2N1NtZ25tQXRBUUFBb0tvNDVBb0FBQUFBQUFBQXFva0FLd0FBQUFBQUFBQlVFd0ZXQUFBQUFBQUFBS2dtQXF3QUFBQUFBQUFBVUUwRVdBRUFBQUFBQUFDZ21xeTFQUUVBZ0RScjFxemFuZ0xxb1VuOSt0WDJGRkJQc0paUTB4S21zcVpRUHI3dkFBQk9KK3hnQllCYTVIYTdsOVQySE9ESjdYYXZyZTA1bkNqV1ZkMXp1cTRyMWxMZGM3cXVwUktzcWJxbnJxMHAxa2pkVTlmV0NBRFVSZXhnQllCYXRISGp4bUcxUFllYThPbW5uN29sYWZ6NDhhYmFuZ3ZxejdwNi9mWFgzWkwwMkdPUHNhNXFDV3NKTlkwMWhZcXdSZ0FBcHlOMnNBSUFBQUFBQUFCQU5SRmdCUUFBQUFBQUFJQnFJc0FLQUFBQUFBQUFBTlZFZ0JVQUFBQUFBQUFBcW9rQUt3QUFBQUFBQUFCVUV3RldBQUFBQUFBQUFLZ21BcXdBQUFBQUFBQUFVRTBFV0FFQUFBQUFBQUNnbWdpd0FnQUFBQUFBQUtlUXhXeXQ3U21nQnZIVkJBQUFBQUFBQUU2aHlVT21xWC9yMFRxWXZrMy9XWGFua3JQMjErajRJN3BPMEkxbnZTQkpXckR0UGMzZTlFcU5qbCtpV1ZoYlhkN3JRYTJOKzBGYms1Yks2WEo0dFduZHVJYzZOVDNiS084NXNrNEgwN2VkbFBuVUZnS3NBQUFBQUFBQTlWQ2pVYVBVYWVIQ0dodHZ6eVdYS0d2UklvKzZzOXp1R2h2L1Q1T3B4c2FxNjdwRm42ZUlvT1lLQzJpaTlMeGtvMzdhOVhzVjNhaERsY2U3Ykpybm4xMlFYNWlhaE1SSWtrTDh3NDM2aHk3OFhCZDB2S25LNDcrNDZGS3RQN2pBcTM1SWgrczB0dWY5R3R2emZ1VVVwT3VPbWExa0s4dzE3Z2RhUS9UMHlIbUtidFRlcVB2SHZDRlZmbjVkUjRBVkFBQUFBQUFBSnl6enh4L2xURSt2ZEh0TDQ4WUtIejM2Sk02b2Jvb0tiYVdZOE02U3BEMUgxcXFnTUsrV1oxU3hzdVk0ck5NdHh2V2VJK3M4Z3F1U2RPdUFWenlDcTVKMCs3bFQ5TmpjOCtSMnUycCtvcldFQUNzQUFBQUFBQUJPV043R2pYSWNPbFRwOW40dFd6YklBT3VBMW1PTjY2N05CMm5lcEtKZHdMdFQxbmkwUzg3YVYrNDRUVU5ieTJMMnE5S3pIWVUySXdnYWFBMHg2dTJGK1hMcFdNRFRKSk1Dck1GRzJlYkk4UnFyVTlPejFicHhENk84ZE85TWovdm50TDFjWTNyZTY5V3ZTN056TmE3UG8vcDIwMnRWbW50ZFJvQVZBQUFBQUFDZ0FkamNvb1ZIMlJRUW9GNnhzVVo1LzdYWEttZjVjbzgydlpPU0tqMStpNmVlT3FINU5SUVhkS3JjSy9xVFpuVlVzSCs0SEU2YkhNNENTVktieUY3S3RoMVZXbDZpejNRQzMwNnd5YzhTNEZGMzFabVA2Nm96SDVkVWxFcmczV1VURldBTjFqZDNITnR0K3NRUDUydlBrWFZHT2JwUkIwMjdmcTlSem5Oa2VjM3ZrdTUzRzllNTlneXQzRC9iS0xlSzZLYUhodjFQSmhXbExrak8ycWRmZG4ya1c4NStXWkowNjluL1ZGemFWcDlwQjA1SEJGZ0JBQUFBQUFBYUFFZHlza2ZaSEJqb1VYYW1wM3UxcVFwU0JGU3NkZU1lNnRwOGtDVHBhRzZDL2tyNDFiaVhsTFZQd3p1UE44cTNuUDJ5eHZTWXJKbnJuOU1QVzkrUkpOMTJ6bXZxRXpOY1MvYk05TmhoV2xWdEkzdDdsSS9rSFBRbysxczgxMGFlUGRPakhCN1VURU03M21pVWY5MzFzWkZHb0VsSWpKNFpOVjlCZm1HU0pMZmJwWDh2bmFBZGgxZHFTSWZyMURheXQwd21zeDRkL3FXZVgzaUpkaVN2clBibnFDc0lzQUlBQUFBQUFPQ0VOYlJnYVhWY2ZlWS9qT3RaRzE3VVR6dW1lZHd2SFdBZDB1RTZCZnVINjVxK1Qram5uZE1WNkJlcU0yTkd5R0sycWx2MGVUN3pvbWJaVXVWdkNaU2ZOZEJJQVdBdnpQZHFlM0hYaWNaMWN0WitaZVFmOXJnZkh0VFVvNXh0Uy9Nb1g5N3JBWThnN09vRGN5UkpFVUhOOWRLWXhSNTVWNy80ODNsdFRWb3FTZnJYYnpmclgxZXVsYjhsVUVGK1lYcGg5RTk2K2FjclBBTE5weU1DckFBQUFBQUFBQTNBV1c1M3VmYzcvZkpMbGNmODAyU3F1QkVrU1NhVFdZUGFYMjJVcityem1LN285WkJSbnIvdFB4N3RaMjk2VmZjT25hNklvT1lhMDJPeVRDYXpMT2FpVU41UE82WnFkUGUvZVQzajlwa3RKVW1YOVhwQUV3ZStKVW42WWV1LzllbmFZNEhkczFwZG9vdTYzRzZVbCs3OVFpYVo1RmJSK2dqMEM5V29ibmNaOTNQdEdTcDAyWTF5ZUdCVGplbmhtVnUxME9WUVRIaG5QWHZKQXJWbzFOR29YN2wvdHI3ZThKSlJqa3Zib3Y4dXYwZC92K0Rqb21kWlEvVDhKUXMxYy8weituYlRhOFljVGpjRVdBRUFBQUFBQUZCcGxvZ0luVm1GVkFCVlZWK0R0bTYzUzN1T3JGT1A2Q0dTNUpVL3RWRmdsRWQ1OGU1UGRYMi9aeFVWMmtyaitqeG1IRFJsZDlxMGVOY25QZ09zRmJtb3l4MjZaL0Q3TXBuTWtxUnMyMUV0M3pkTDMwOXl5dWx5eU9rcWxMODF5TWlkS2trSkdiczh4cml4L3d2RzYvOGwya1QyMG0zbnZLYlFnTVpHM2Jha1pYcnI5MXU4Z3FhTGQzK2lGdUVkZFczZm9weTlGck5WdHc1NFJmRVpPN1FtZG02VlAxTmRRSUFWQUFBQUFBQUFsZWQweXJaclY4WHQ0R1ZMNHU5R2dMVWlUcGREMy83MXV1NDY3MTAxQ293eUFyQkw5OHhVZGtGYUJiMjkzVFA0ZlYzUy9SNmo3SEk3OWRhUzhUcVl2azJ4UnplclhaTStzcHI5dmZyOXZQTkQ0N3BUMDdNOWRyZVdPSnA3U0taU2dmRnRTY3Ywd3NMUnNqdHRQdWZ5K2JxblpUWDdhVnlmeHlRVjVZQmRmL0RIS24rbXVvSUFLd0FBQUFBQVFBT3dNU2pJbzJ3S0NOQ1pHUmxHZWUvbzBjcisvWGVQTm4zejg3M0djV1puYTF2WHJqSUZCS2p0akJrMU5yL1kyMitYMitHb3NmSHFvbDJIVit1ZEpiZkxZcmJxM3FIVEpVbFRWOTZuQmNYcEFZWjF1dG1qL1M4N1A5UjEvWjVXUkZCem8yN3VscmVxOU14MlVXZnFiME0rVUV4NEYrWFpzeFRzMzBoMnAwM3ZMTGxkNnc4dWtDUnRUdnhON1pyME1mcllIRG1LejlpaGhkcy8wSys3UGpMcTd4bnlYMlAzYTJrNUJlbjZmdk8vZEZQLy85TzI1T1hxSGoxWXMyNHZPaGpybnorUDA5cTRlWktrWG1kY29KY3ZQYmJHRnUvK1JCZDJIcTg1bTkrUTAzWDZmdTBKc0FJQUFBQUFBRFFBTHB2bmJzTGp3MlJ1aDhPclRYbE1mbjZLdk9tbUdwaFprYmlKRSt0OWdIVlR3cTl5dWh3ZWgweVZ4KzYwYWY3V2QzWHoyVVY1VExjay9xNkQ2ZHZLYkI4ZTFFdzlXd3pWMmEzSEdIWDlXbzRzN3J0RTc2KzRXMWYyZmtUdkxwdW8vYWtialRhZnJ2bUh2bGovbkp3dWh4ek9nakp6b2FibXhLdGoxRmsrNy8ydzlkOEs4Z3ZUbkwvZTBQOXVUVkZsRWoxOHUrazFyZHovamJZa0xxbEU2N3FMQUNzQUFBQUFBRUE5WkRxRnVVeGR1Ym5hR0JycVVlY1hIYTNlU1VsRzJWZHUxWDQybTB3QkFTZDlmblhGZjY3ZUlra0s5ZzgzNnE3cjk3UXVMVDQweW15eWVQWHAzT3djNC9xTThNNnltdjA5RHAwcUVSYllSUCs3NVhDWnp6YWJMVm9YTjE4M25QVzhIcjN3eTByUDJlRXEwUDJ6aTNhM3JvMmJwM1BiWHFHZGgxZXBhL05CSHUzeTdGbjZaTTNqQ2d0czRsSHZjanZMSGY5MFRnMVFnZ0FyQUFBQUFBQkFmV1R4RE5hZDVTNy9oUFpPdi94UzdVZVpRMElxSEwraSt3MUJURVFYcjdxSW9PWkdDb0NVbkRpUGV4MmkrbWxBbTdGR3VVbElqQzdvZExQSGEvc2w4dXlaUHArWlo4L1Urb00vYXVuZUwyUTJXUlFUM3JsS2MzWTRDNHpyUCtNWHlWYVlxN2VYM0tZUHJ0dnRzNzNWN0ZkbS8vcUtBQ3NBQUFBQUFFQTlaQTRPUG1YUGN0dnRPdlQ0NHg1MWxyQXduZkhpaTBZNS9zRUh2ZnExbkRKRkppdmhxYkxjMlA4RnI3b3IrenlpeGJzKzlxcDN1Z3FWNzhoV2tGK1lrV3RWa2hadS8wQ2ZydjJISkNuRVArS0U1cE9lbDZTWEZsMm14TXc5WmJZSnNJWjRsTzFPN3p5KzlRMHJHQUFBQUFBQW9CNnlObTU4Nmg1bU5pdWtmMytQS2xOZ29FZjUrUHVTWkRKN0g1aFVuMTAyclNoTndzVmRKL284NUdyYTlYdU50bjFpTHRMWnJTK1ZKQjNPUHFDNHRLMGEwR2FzV2tWMDA0QzJsL2tjZitySys3UTllYmtHdExsTUV3ZFdmQmpXelo4MVZaWXQxYXUrVFdSUHZWdWN6dUI0bXhOL0szZk15T0FXSHVYY2dvd3lXdFlmQkZnQkFBQUFBQURxSWIrWUdPUGF0bnUzdHZmbzRYSGZGQkNndmprNVJublB5SkhLL3MwemVOYXZrb2RPbWF6V0NnKzhxc2tEc2VxYkppRXh1cWpMN1I1MUV3ZSthVnpQWFArc2tqTDNHdWtDcnVyanVWdTR4Rys3UHoxNWs2eWtEc2NkZ25VazUyQXR6ZVRVSWNBS0FBQUFBQUJRRHdWMk9aYnYwNUdZS0hkaG9jZDlyMWZ6WFM2dk51Vng1ZVQ0UExpcVJHVU91WUxVcVdsL1hkUDNDYVZreDNyVVd5MUZoMy90UzkyZ3BYdS9rTnZ0MHZia0Zlb2VQVmhCZnFFS0trNEJVTmVjMi9aeTR6b3BhNi95SGRtMU9KdFRnd0FyQUFBQUFBQkFQUlJ5enJIVDV3djI3Njl5ZjNOSVNMbjNxM3BvVlVYdDkxMTVwVEsrLzc1S1k1NitqZ1diTCt3ODNyaTJGeDdMVi9ya0QrZnJwVEdMOWQ4VmY1UGI3WklrZmJIK09UVU5iYTNmOW55bTZkZnZrd0tibnJvcFYwS0hxSDdxZGNZd283dzVvZngwQXZVRkFWWUFBQUFBQUlCNkpxaG5UL20zYVdPVTg3ZjR6cWQ1dk1pYmJwTGJicGNyUDErTng0M3p2T2x5ZVJUVFpzNHNkeXhUWUtBYVgzVlZwZHZiNCtNck5jZjZvSEZ3YzYrNmJGdWFBcXhCUmprOUwxa1B6dWt2ZTJHK3pDYUx3b09hYXMrUmRkcVZzbHA5WTBZb0tyUlZtZU0zRDJ0WHFYbDhmdXVScWsrK0RCYXpuKzRaL0YrUHVpVjd5LythMXhjRVdBRUFBQUFBQU9xWnBwTW5lNVJ6bGkrdlZMOG1OOStzUnFORytieFhtSkxpVVQ1dzg4M2xqdVVYSGUwUllLMm9mVU55ZHV1eEh1WGY5L3hQN3krL1crOWV2ZG1qdm1SSHE5WHNwNDl1UENpTDJjOXJyTXo4WTErWE42OWNwNDVOUFE4VEszVFphMnJhNVpvODVBTjFiamJBS0c5UFhxRnRTY3RPeWJOckd3RldBQUFBQUFDQWVzUmtzU2lvWjAramJJK0xVOTZHRFpYcW03bG9rYzhBcTIzN2R1VnRMZ3IrQlhidHFoNDdkbFI1WHBWTktiQXhMRXl1VW9kdjFVZjdVamVvYzdNQmNydGRtcmJxNzFxdzdUL2x0cmM3YlRwdzlDK3Y0S2trclk0OWxsWmh6eEh2QU92ZTFEL0xIRGNwYTY5Y0xxZFh2ZFhpWCtsZHNDWFdIL3hSUXp2ZUtIOUxvT3lGK2ZydmludXExUDkwUm9BVkFBQUFBQUNnSG5FN25kbzFkS2lhM25PUFdyNyt1bExlZVVmeUVkeDBPNTNLK3Vrbm8xeVltcXFjWmN1S0RydHl1ZVMyMmVRNGNrUzVLMWNxNGNrbmpSUUI3b0lDMlhidE9ua2Y0TGhVQlBYUkoyc2VVNStZNGZyZnVpZTFjdjlzbzk3cEtwVEw3UjN3bEtROVI5YXJZOVArY3NzdFI2Rk5tYllqV2h2M2d6NVo4NWpSSmo2aktQQmQ2TElyeTVhcVpYdS8xTnJZZVdYTzQ5SHZCeXJMbHVwVjN5YXlwOTY5dW5KcEpVcXNPdkN0Y2hhbTY4bUw1K2lkSmJjcExtMnJWeHVucTFCNTlreWpYTlpuUGQwUVlBVUFBQUFBQUtodjNHNGRlZjk5WlMxY1dHWnVVN2ZEb1QwK2RxdithYkdVTzNUQmdRUGExclZyalV5em9jcDNaT3YrYi90NEhHb2xTZmQ4WGZhZjZ3Y3IvcVlQVms0MkRyenlaY0cyOS9UanR2ZkxERnptMlROMTgyZkhEc2JLdGgzMTJTNCtmWWZSemkzZk80K3YvVGpNdUM0b3pKTWtiVTc4VFJPL2JLdWNnblNmZmJZbnI5RDFuMFNVT2YvVEZRRldBQUFBQUFDQWVxcmd3SUhhbmdMS2NIeHd0U0p1dVgzdVJQWm80M2FWRVE0OU5vYXZIYXZIYzdtZEZiYXpPWHluY1NncnVGcWZtV3Q3QWdBQUFBQUFBQUJ3dWlMQUNnQUFBQUFBQUFEVlJJQVZBQUFBQUFBQUFLcUpBQ3NBQUFBQUFBQUFWQk1CVmdBQUFBQUFBQUNvSmdLc0FBQUFBQUFBQUZCTkJGZ0JBQUFBQUFBQW9Kb0lzQUlBQUFBQUFBQkFOUkZnQlFBQUFBQUFBSUJxSXNBS0FBQUFBQUFBQU5WRVdicW9YUUFBSUFCSlJFRlVnQlVBQUFBQUFBQUFxb2tBS3dBQUFBQUFBQUJVRXdGV0FBQUFBQUFBQUtnbUFxd0FBQUFBQUFBQVVFMEVXQUVBQUFBQUFBQ2dtZ2l3QWdBQUFBQUFBRUExRVdBRkFBQUFBQUFBZ0dvaXdBb0FBQUFBQUFBQTFVU0FGUUFBQUFBQUFBQ3FpUUFyQUFBQUFBQUFBRlNUdGJZbkFBQUFBQUFBMEZCTTZ0ZXZ0cWVBR3BJd2xhOGxpckNERlFBQTRQL1p1L1A0cUtyNy8rUHZPOWszRXBLUXNCUFdzR3NDUlVTUlJWRzBha1VSYVZXUUZuZXR0bHEwNnMrcTFTN1lWdW5YMHFwMXJRdTFVaFVzTHFBaWkyeENWTUlld3A0UUVwSVFza3lTbWJtL1AySXVtV1N5ekdRWlFsN1B4NE5INTV4N3pybWZDUmxwUGpuM2N3QUFBRnFaYVpvci9SMEQzSm1tdWRISGVTdGJPQlEwazY5L2x5MkZIYXdBQUFBQUFBQ3RMQzB0YlpLL1kyZ0o4K2ZQTnlWcDNyeDVocjlqOFJmK0xsRWJPMWdCQUFBQUFBQUF3RWNrV0FFQUFBQUFBQURBUnlSWUFRQUFBQUFBQU1CSEpGZ0JBQUFBQUFBQXdFY2tXQUVBQUFBQUFBREFSeVJZQVFBQUFBQUFBTUJISkZnQkFBQUFBQUFBd0Vja1dBRUFBQUFBQUFEQVJ5UllBUUFBQUFBQUFNQkhnZjRPQUFCdzVuanR0ZGRNZjhlQU13L2ZWMmdwcC92M1VtVmxwZkx6OC8wZEJyd3dmLzc4MC9wN0NnQUF0QTEyc0FJQW1zMHdqSlgramdFQTJydWdvQ0IvaHdDZ1phMzBkd0FBZ0xiQkRsWUFRTFBObWpWcmtyOWpBSUQyckhwMzdieDU4d3gveHdJQUFBRHZzSU1WQUFBQUFBQUFBSHpVN25ld3BxU2tiREFNWTR5LzQ4QXBwbW11VEV0TFl6Y2JBQUFBQUFBQXpuanRmZ2NyeWRYVGoyRVlFLzBkQXdBQUFBQUFBTkFXMnYwTzFtb3ZiTm5pN3hBZzZaYlVWSCtIQUFBQUFBQUFBTFNaZHIrREZRQUFBQUFBQUFEODVZelp3UW9BQUFBQUFJQzJNWC8rZk5QZk1RQ25DM2F3QWdBQUFBQUFvS2xXK2pzQXRLaU4vZzdnVE1BT1ZnQUFBQUFBQURUSnZIbnpKdms3aGpOZDllN2dlZlBtR2Y2T0JVM0REbFlBQUFBQUFBQUE4QkVKVmdBQUFBQUFBQUR3RVNVQ0dtRUVCS2p6akJsU1FJRFZWN3g2dFNvT0hHaXhlOWhDUTZWQTk3OEtWMm1wNUhLMTJEMEFBQUFBQUFBQXREd1NySTNvOXZqajZ2Ynd3MWE3UENORDI0WU5hN0gxdzFOVGxieDZ0V3poNFZaZjd2UFA2OUNkZDRyaitBQUFBQUFBQUlEVEd3bldCc1RObXVXV1hKV2trQUVEMVBuYWE1WC81cHZOWGo4ME9Wa0RsaTF6UzY1S2ttbTN5L1J5OTJyY1RUYzFPNTZhVHE1WW9ZckRoMXQwVFFBQUFBQUFBT0JNUTRLMUhuR3pacW5QeXk5N3ZKYjA2cXN5eTh0VjhPNjdQcThmOFlNZmFNQ0hIeW93SWFIT3RZUjc3bEZRang3YWY5Tk5jcFdVTkdtOXBGZGU4VGtXVHpLdXVJSUVLd0FBQUFBQUFOQUlEcm1xelREVTdkRkhsZlRxcXpLK3I3dnFLaW5SM21uVFZISHdZTldRd0VEMSsvZS9sWER2dlQ3ZEl2NW5QOU9nVmF0T0pWZGRMdTJmTlVzRml4ZGJZenBQbjY0aG16Y3JZc3lZNXIwZkFBQUFBQUFBQUsyR0JHc05nZkh4R3JCMHFiby8vcmhrR0pLcWtxc1psMSt1d3ZmZjE1NkxMNVlqTjdkcXNNMm1Yczg4bzM3LytZOENZMk9idEg1UTE2N3EvOS8vcXM4Ly8xbDFzSlVrMCtIUXZodHUwUEYvL1V2N3JydE91WC83bXpVK05EbFpnOWV0VSsrLy85M2pUbGNBQUFBQUFBQUEva1dDOVh1ZHAwL1hzRzNiRlAzREgxcDlqdHhjN1o0OFdTZFhycFFrMlhmdDB1N0prMVZ4NkpEYnZLSGJ0aW4yK3V2clhkc0lDVkhpZmZkcDJLNWRpcGsyemVwM0ZSZHI3NVZYS3YvdHR5VkpwdE9wZzNmZHBRTno1OHBWVmxZMXlHWlRsOXR1MDRqTVRQVjY5bG1GOU92WDZIdkplK2tsYlRhTVp2MDU4ZUdIM256NUFBQUFBQUFBZ0E2cHd5ZFlRNU9UTmZDamo2cDJvdGJZSlZyNnpUZmFNV2FNU2padWRCdGZscDZ1bldQSHFqUXR6ZW9MNnRwVmZkOTRRNE0zYmxTblN5NngrbTJob2VweTIyMGF2bWVQZXY3cFR3cm8xTW02VnI1M3IzYU9HNmNUSDMxVUo2YThsMTdTamxHalZMSmh3Nm0xSWlLVWNNODlHcDZSb1VFclZyZ2xhZ0VBQUFBQUFBRDRSNGMrNUtySDczK3Z4UHZ2bHhGWTk4c1FmdmJaR3JGdm4xZnJSZnpnQnhyNDhjY3FYclZLdXlkUFZvOC8vRUVKOTl6amNhd3RJa0w5MzN1djRRVnRIdkxmaHFHb0N5OVU3Z3N2ZUJVYkFBQUFBQUFBZ0piWG9YZXdGcTlhSmFOR0VyUDZFQ3R2T1FzSzNObzVDeGJJZERxVjlmampxang2MU9wMzVPYnF3Tnk1a3FwMnZZYjA3OS93bjc1OUpVbkhYM2xGeDU1OVZxYkRJVWs2K2Rsbktuam5IWjlpQlFBQUFBQUFBTkJ5T25TQzljUkhIeW43ZDcrVFhDN2wvdTF2Mmo1OHVFL3JITGo1WmgyKzd6NDVDd3VWODh3ekt2enZmeVZWSlY0UC8rSVhjdG50eW5uNmFhVVBIS2k4bDE3eWVuMW5VWkVPL2VJWDJqWjBxUExmZWtzSDc3N2JwemdCQUFBQUFBQUF0S3dPWFNKQWtySWZmMXlGaXhlcjlKdHZKRW1iRGNQbnRmSmVlVVd1NG1LM3Z2eEZpM1J5NVVxM25heTE3ekhLTkszWFdmL3YveW43eVNjOXJsKytaNC8yTlhDWUZnQUFBQUFBQUlDMjFlRVRyS2JEWVNWWG02dDJxWUJxTlpPcnJhRk9EVm1uczFYdkJ3QUFBQUFBQUtCS2gwK3dWcXU1aTlSWE8xSlNQQ1pyZzN2MzFxRFBQMi9TR2dtLytJWGlicnFwM3V1N0owK3VVeXZXRmhibTFuYVZsemZwWGdBQUFBQUFBQUNhaHdSckd6Q0NneFhTdjMrVHhnYkd4aW93TnJiQnRlck02ZExGcmUwc0t2SXVRQUFBQUFBQWdIWXVKU1ZsZzJFWVkvd2RSM010V3JSSWtwU2FtdHI4M1lCK1pwcm15clMwdEVuK2pxTzFkZWhEcnM0VXdYMzd1clVkT1RsK2lnUUFBQUFBQU1BL3pvVGs2cG5HTUl5Si9vNmhMYkNEMVlPZDQ4YXBiT3ZXSm8xTk9YbXkwVEhsR1JuV3dWYWRMcjVZQ2ZmZXE4eXJyNWJMYnBmVThDRlgvUmN2VmtWV2xySWVmYlRlR3E5aEkwYTQzeTh6czBteEF3QUFBQUFBbkdsZTJMTEYzeUZBMGkycHFmNE9vYzJRWVBYQUxDdVRxN2k0UmRlMFJVYXE5OEtGaXJ2eFJrbFNqOS8vWG9kKzhZc0c1OFRQbmF1WXE2K1dKTVhPbkttOTExeWo0bFdyNm95THV1QUN0M2JadG0wdEZEVUFBQUFBQUFDQWhsQWlvSTI0U2tzVlZLTldhc0xQZjY3SWNlUHFIUjgyYkpoNkxWaGd0YzN5Y3BWOTkxMmRjYmFJQ0hXNjVCS3JYWm1WcFlyOSsxc21hQUFBQUFBQUFBQU5Jc0hhVmx3dVpmN2tKeXJmdDYrcWJiT3A4N1hYMWp1OHg5TlB5eFllWHRVd1RlMy8yYy9rTEN5c015NSt6cHhUNHlRVkxWL2VvbUVEQUFBQUFBQUFxQjhsQWp3WWtwYldLdXM2Q3dxVWVlMjFTdjd5UzJVOS9yaHlubjY2M3JGN3AwMVR3dDEzcTl0REQrbjRhNitwNkpOUDZvd0ppSWxSMTBjZWNldkxmL3Z0Rm84YkFBQUFBQUFBZ0dja1dGdVJFUmlvMU1wS2o5ZDZ6cCt2bnZQbjErbnYvdHZmcXZ0dmYrdldsM0R2dlVxNDkxNjN2bTg2ZDFhWDIyNVRVR0tpMVdmZnZWdEZuMzdhQXBFREFBQUFBQUFBYUFwS0JMUmpPWC8rczA1OCtLSFZ6bjdzTWNrMC9SY1FBQUFBQUFBQTBNR3dnL1Y3RlFjT1dLLzNYbk9ON0x0Mk5XbmVzUFIwNjdXcm9zTDlvbW1xZk8vZUZvbXZEcWRUWm1XbE1tZk0wS0RQUHBPenBJVHlBQUFBQUFBQUFFQWJJOEg2dmExSlNTMCt6M1E2bFQ1Z2dHOEJOWkdyckV3WlYxNHBJNUMvU2dBQUFBQUFBS0N0a1pVN0F6ank4dndkQWdBQUFBQUFBTkFoa1dCRnEzanR0ZGZPdUdLd2htR3NuRFZyMWlSL3h3RUFBQUFBQUlEVEI0ZGNBVTFrbXVaRWY4Y0FBQUFBQUFDQTB3czdXTkVxWnMrZWJmZzdocFowSnU3SUJRQUFBQUFBUVBPeGd4VUFBQUFBQUFBQWZFU0N0WjBJaUltUmJQeDFBUUFBQUFBQUFLY1RNbmF0Skc3MmJQVjkrMjBscjE2dDRabVo2alJsU3JQV1MzcjFWYVVVRjJ2STVzM3EvZHh6TFJRbEFBQUFBQUFBZ09ZZ3dkcEtIUG41aXAwNVU1SG5uNitRdm4wVk4yZE9zOWFMR0ROR3RyQXdoYWVtVnUxbUJRQUFBQUFBQU9CM0hITGxnMkU3ZHpZK3lIQS80Nm56OU9rS1QwMnRkM2pKeG8wNmZQLzlHclo5dThmcmdYRngxdXVZYWROMFZsNWUwNEt0NGR2NGVLL25BQUFBQUFBQUFLZ2ZDVllmaENZbmV6M0hDQXBxY0Y3bDBhTXliRGEzUkdwOWJPSGhzb1dIZXgwREFBQUFBQUFBZ0paRmlRQUFBQUFBQUFBQThCRTdXSnZwNUpkZmF2ZkVpVzU5UVltSkdyeCt2U29PSHBSOXp4NGRXN0JBWlZ1M05tbTl6YlZLQy9UNDNlL1U5ZGUvbGlTNXlzcTB0WGR2T1h3b0R3QUFBQUFBQUFDZzViR0R0UlVrUHZDQWdwT1NGSG5CQllxKy9IS1ZaMmI2dEU1UWp4NUt1UGRlcTMzODFWZEpyZ0lBQUFBQUFBQ25FWGF3dG9CUnBsbnZ0YURFUktVVUZ6YzQzNzVybDdZTkhseW52L2R6ejhrV0ZpWkpNaXNybGZPblB6WHRnQzBQUEswUEFBQUFBQUFBM3htQmdUSWREbitIQVQ4andYcWE2bnpkZFlxNTZpcXJuZmZDQ3lyUHpQVHBnQzBBQUFBQUFBQzB2RDR2dktCT2wxMG0rN1p0T25EenpUNC94WXoyalFSckM3RHYyaVZKQ29pTVZGQ1BIbFovZVdhbXpNcktSdWZYL3ZDRkRCeW9QaSs4NE5hWDljUVRMUkFwQUFBQUFBQUFXa3JFZWVjcEtERlJnWEZ4cWp4NjFPb2ZucEdoa1A3OXZWNnY5dGs4a2hSMzAwM05DYkdPa3l0V3FPTHc0UlpkczZNandkcGNwbG4xK0wxaGFORHk1VmFDdGVqVFQ3Vm42bFFGSlNTbzE0SUYxdkRNbVRNYlhDNGdPbHI5MzN0UEFaMDZ1ZlU3amgyVDVQbURWczBJQ0ZDWHUrOVc5eWVlVUVCVVZOVzh2RHdkL3VVdmZYcHJBQUFBQUFBQThDeTRWeStGRGhva1NTclp1Rkd1MHRKV3VVL1NLNiswNkhvWlYxeEJncldGa1dEMWtoSG8vaVV6S3lva1NkMGVlVVJSRjE0b3FTb1p1bi9XTE1rMFpZdUtVdWZycmpzMW9ZRUVxeEVTb3Y0ZmZLQ3dZY084aml0cThtVDFldlpaaFkwWThYMWdwbzYvOXBvTzMzKy9ITWVQZTcwZUFBQUFBQUFBNmhkOXhSWFc2OGh4NDZ3emVrbzJiSEFiVjc1M2I0UHJCUGZ1TFNNb3FPVURSSnNod2VvbEl6allyVzJXbDB1U3VqLzJtTnVZUVY5K1dmVzYxZ2ZFMHlGVlplbnB5cHcrWFFIUjBZcWFNTUdudUFaOTl0bXA5Ylp1MWNIYmIxZngyclUrclFVQUFBQUFBSUNHeFY1L2ZaUEdwUThZb0lEb2FMbnNkaXVQRkRaaWhCekhqNnN5Szh2bmNnSTRmWkJnOVZKQWRMUmIyNUdmWC9YQ1pqczFKaVpHQVRFeEh1ZDdPcVRLVlZ4Y3RkYXhZeXJQeUZESWdBRXEzYnhaNGFOR1dXTVNmL2xMeGQ5eVM1TmlESXlMVTUrWFhxclR2MjN3NENiTkJ3QUFBQUFBUVAzQ2hnMVQ1TGh4a3FUS0kwZFV0R0tGZGExODcxN0Z6WjV0dFhzODlaUzYzSG1uc243ekd4Mzd2b3hranovK1VaMHV2RkQ1Yjc0cFczaDRrKytiOTlKTE9qQjNiZ3U5QzdRVUVxeGVDdXJXemExZFhSdTFwUlN2WGF1UzlldVY4K2MvYTBoYW10VWZtSkRnTVRuck1jYnUzY1hHY2dBQUFBQUFnTmJSOWNFSHJkZFpUenlodkZxSGxkZE1zSGErN2pvRlJFZXI2NjkvcmJ3WFg1UXRNbEtkcGt5UkVSaW9pUFBPYTdYYXJXZzdKRmk5Rkp5VTVOYXVycU5SMytGVElRTUdhUGllUFZhN29VT3FKQ243aVNkVXZtK2ZUM1ZZQVFBQUFBQUEwTXBzTnNWTW4yNDF1ODZicDhRYUI0em5QdmVjMi9DamYvaUQrcno0b29JU0U5WGx6anRsMkd6V0dUOTV6eit2TG5mYzBUWnhvOVhZR2grQ21zSkhqblJybCszWTBhTHJsMmRtU3Q4WFJhN3B5SU1QYXJOaDFQdW5wc3hycjIxMERBQUFBQUFBQUh6Z2NxbDAweWFyR2RLL3YwS1RrNjAvZ2ZIeGJzT1B2L2FhS2c0ZGtsU1ZqTzF5MjIxVnk5anRPdjdxcTIwV05sb1BPMWk5RkhuKytkWnIwK0ZROHZlSFdUWFZLQS9KVTZtcVhzZDNQWHMyS3pZQUFBQUFBQUMwdnBOZmZLSEk4ZU9iTk5hc3JGVE8vUG5xOVgvL1Y1VjgvVDRCbS8vbW02Zk85a0c3Um9MVkN3SFIwVzRmbnBKMTY1cjhZV3BWN0U0RkFBQUFBSnloNXMrZmY3bGhHRyticGhucDcxaHdlbHUwYUZHYjNhdGsvWHJ0bnpOSFJtQ2crcno0b2lUcDBOMTM2OWozNVFGaWI3akJiWHplUC8rcHJvODhvcURFUkt2djJEUFB0Rm04YUYwa1dMMFFOMnVXak9CZ3ExMndlTEVDRXhJYW5HTUVCU21rWHorcmJkKzF5K080eXFOSG14eUhMU0pDTWsyNTdIYlpRa0lVZmZubDdnUHEyU1VMQUFBQUFFQjdZNXJtYUVra1YzRmFLVnF4UW1abHBlTG56bTNTZUpmZHJ0ei8rejkxZi9KSlNWVTdZTXUyYld0MFhuV3RWb3ZUNlhXc2FIMGtXTDBRZit1dDFtdFhXWm1Pdi82NmppMVkwT0NjMm9kY2JSczh1Tmx4ZEo0K1hVa04xT2lveU1wcTlqMEFBQUFBQURpZG1LYjUrQU1QUFBDWXYrUEE2U3MxTmJYTmRwd04zYnBWVXRYVHp0VzZQdktJdXR4MWx5VEpDQWlvTXlmaW5IT3MxNkdEQnNrSURwWlpVZEhnZld4aFlXNXRWM201enpHajlYRElsUmNPM25LTFhDVWxrcVJqZi8ycm5BVUZmb21qWk4yNmVxK1Y3OW1qc3JTME5vd0dBQUFBQUFDZ1k2ayswQ3FvYTFlckx5Z3gwZXF2WGM0eFBEVlYwVmRjY1dwc2p4NktxMVZHd0pQQUxsM2MyczZpb21aR2p0WkFndFVMeFY5OXBjenJybE41Um9hT1B2V1UzK0t3WjJUSWNleVlISGw1cXN6S1V2bmV2U3I5K212bExseW9YWk1teVdXMyt5MDJBQUFBQUFBQXVPdisrT04xK2hMdnY3L1JjM1dDKy9aMWF6dHljbG8wTHJRTVNnUjQ2Y1QvL3FmaTFhdmxQSG15U2VQTE16SzAyWWREcU93N2QrcTdidDA4WDNTNTlHMk5vc2dBQUFBQUFBQm9POVc1bnZpNWN6MGVjalU4SThNYTIrbWlpNnp6YzhyMzdaTTlQVjNSVjF5aDBDRkRGSFBsbFEzZUoyekVDTGQyZVdabWk3MEh0QndTckQ1b2krM1lwc1BoMWNGWEFBQUFIVkZLU3NvR3d6REcrRHVPNWxyd2ZWMy90cXdkMTFwTTAxeVpscFkyeWQ5eEFBRGdEMEU5ZWloK3poeTN2cDUvK1l2MU91dlJSMVdla1dHVkMrajZ3QU1OcmhkMXdRVnU3YVljaklXMlI0a0FBQUFBdEZ0blFuTDFUR01ZeGtSL3h3QUFnRCtFang2dElSczNxdE9sbDdyMUd5RWhrcVRTTFZ1VS85WmJLbG0vWHNWcjFraVNiSkdSQ3VqVXllTjZ0b2dJZGJya0VxdGRtWldsaXYzN1d5ZDROQXM3V0FFQUFORHV2YkJsaTc5RGdLUmJVbFA5SFFJQUFHMnJSbG5JdU5tenJkZXVzakxyOWU0SkV6VG9zODkwOEk0N0pKZExrcFQxbTk4b3VIZHZIWC85ZFkzWXUxZXFkWmlWSk1YUG1TTmJlTGpWTGxxK3ZEWGVBVm9BQ1ZZQUFBQUFBQURBQjBFZXpzaHg1T2ZMRmhabXRTdVBIdFdPMGFQbEtpdVRFUkNnd0M1ZFZMcHBrMHJXcjFlbktWTVUxS3RYblRVQ1ltTFU5WkZIM1ByeTMzNjc1ZDhBV2dRSlZnQUFBQUFBQU1BSDFiVlVxeDMvMTc5MDhMYmJOUFM3Nzl6NnEzZTBHa0ZCR25Id29JeWdvRHByT1k0ZHMxNTN1ZTAydCtTdGZmZHVGWDM2YVV1R2poWkVEVllBQUFBQUFBREFCNlhWWllwY0xoMjYrMjd0bnpWTHJ0TFNlc2U3N0hhVmZmdXR4MnVGNzc5dnZjNzU4NTkxNHNNUHJYYjJZNDlKWnJzL0MvT01kY2JzWUtYZUV3QUFBQUFBQU5yU2tYbnoxT25DQzNYa29ZZFU4TzY3VnIvcGNNaDBPajNPS2ZuNmE0V1BIaTJacGx4MnV4eTV1VHF4ZEtrT3o1dDNhbjVscFRKbnpOQ2d6ejZUczZTRThnQ251WGFmWURWTmN5VW5sWjVlVE5QYzZPOFlBQUFBQUFBQVdwdno1RWx0UCtzc3QwT3RKR25iNE1IMXpqbDR4eDA2ZU9lZDFvRlg5WEdWbFNuanlpdGxCTGI3OU4wWnI5My9EYVdscFUzeWR3d0FBQUFBQUFEb21Hb25WeHRsbWsxKzNOK1JsK2REUkdocjFHQUZBQUFBQUFBQUFCK1JZQVVBQUFBQUFBQUFINUZnQlFBQUFBQUFBQUFma1dBRkFBQUFBQUFBQUIrUllBVUFBQUFBQUFBQUg1RmdCUUFBQUFBQUFBQWZrV0FGQUFBQUFBQUFBQitSWUFVQUFBQUFBQUFBSDVGZ0JRQUFBQUFBQUFBZmtXQUZBQUFBQUFBQUFCK1JZQVVBQUFBQUFBQUFINUZnQlFBQUFBQUFBQUFma1dBRkFBQUFBQUFBQUIrUllBVUFBQUFBQUFBQUg1RmdCUUFBQUFBQUFBQWZCZm83QUFBQUFBQjFoUXdjcVBJOWUrcTlIblBWVmJKRlJrcVNDaFl0a3Vsd3RGVm9BQUFBcUlFRUt3QUFBT0NsNFh2M0tpZ3hVWktVOW4yUzA1TlJwbW05VG91S2txdTR1RW5yaHlZbmE5aU9IU3BadjE0NXp6NnJ3c1dMWlRxZGJtTjZQZnVzZ3Z2MGtTUVZ2disrekNhdURRQUFnSlpGZ2hVQUFBRHdraTBpUXJhSUNMYytJN0RoLzJ0dEJBVFVPNmIyN3RQRSsrK1hERU1SNTU2ckhna0pLdnpnQTZsV2dyVXhnZkh4Y3VUbGVUVUhBQUFBM2lQQkNnQUFBRFJUVU5ldUdwbWQzZUNZc3dzTDY3MjIyVENzMThHOWVpbnV4aHV0OXVGZi9sSm1lYmtrS2ZhR0c2eittZ25lMk91dWsrdjdNWVh2dnF2Z3ZuMDE1T3V2VmZqZWV6cnk4TU9xT0hEQXV6Y0VBQUNBSmlQQkNnQUFBSnhHdWozNnFJeVFFRW5TaVdYTFZMaGtpWFd0NzcvKzVYRk9uMy8rMDNxOWRmVnE5WDNqRGRuQ3d4VjcvZldLR0RkTzI0Y05rNnVzckhVREJ3QUE2S0JJc0FJQUFBQk5FTlM5dTNvOCthVEtNelBkK2lQUFAxL0ZhOVpvUzJDZ1ZHTW5xaVNsVmxaYXI3K0ppWkdycEtUT3VqWExBNFFORzZhNG0yNlNKTG5zZGgzNitjOWxoSVFvUENWRkpldlhOeW5PWG4vNWk4SlRVeVZKanVQSGxYSDU1U1JYQVFBZHlpM2YvenNJdEJVU3JBQUFBRUFUaEEwYnByZzVjMVM2ZWJOYmYvTHExU3BadDA3aFk4YklDQWlvZDM1OUpRSnFsZ2ZvdlhDaFZhZjE2Rk5QcVh6dlh2VjQ2aWwxZmVnaEZYM3lpWGI4NEFkeUhEMWFkZDkxNnhUY3M2Y2thVnR5c2x5bHBVcWNOMDhKZDk4dFNYSWNPNmJkRjE4cysvYnR2cjlwQUFEYUVkTTBWeHFHTWRIZmNlQVUwelEzK2p1R3RrQ0NGUUFBQUdpQ2tINzlKRW5sZS9jcTZQdkVacld5YmRzVVBtWk1zOVpQdVBkZVJWNXdRZFY2NmVrNk9uKytJczQ1UjRuejVrbVN3bE5TSklkREFURXhraVREWnJQbUJrUkhLLzdtbTYza3FxdWtSQWR1djExeU9oVTJmTGpLMHRPYkZSc0FBTzFCV2xyYUpIL0hnSTZKQkNzQUFBRFFCQ0g5KzB1U3lqTXlGRGxoZ3RWLytMNzdWUHJOTnpwNCsrMTE1alNsUklBUkdDalQ2VlRYN3hPcGtoUTZlTEJTeThxa0drbFVXMFNFaHFTbGVZeHQ4RWIzelNHMmlBajFYN3pZYW0rdVZib0FBQUFBTFljRUt3QUFBTkFFWVNOR1NKTHN1M2E1OWVlOS9MTE9MaWhvZEg1OUpRSWthZmVrU1NyNitHUEZ6WmtqU1ZhWmdHcGwzMzZyc3ZSMHhWNS92YmRoQXdBQW9KV1JZQVVBQUFDYUlPeXNzeVJKWlZ1M3RzcjYrWXNXS1hMQ0JGVWNPaVJiYUtnaXpqbEhrbVE2blRwdzg4MnFPSHhZMlU4K2FZMlBtek5IWGUrLzM5cmxXdnpWVnpwNDY2MXVoMllCQUFDZzlaRmdCUUFBQUJvUm1KQ2dvRzdkWkRxZHN1L1k0WGJOV1Zpb3pZYWh3TGc0eWR0SDhVMVRqdVBIcldaNi8vNlN6YWJCWDMxbDlSMWJzRUFsbXpaSmtpcXpzeFVZRjZjK0w3Nm9tR25UckRFbi92Yy9aYzZZSVZkcHFRL3ZEZ0FBQU0xQmdoVUFBQUJvaEZsWnFjUDMzYWZBeEVTNTdIYVBZMFljT0NCYlJJUlg2N3BLU3BRV0dlblcxKzJoaDZ6ZHEvWmR1NVQxeUNPU0pDTWtSQWwzM0tHdUR6OWNsY3l0SWZxSFAxU0toL3F1MUY0RkFBQm9mU1JZQVFBQWdFWTRDd3FVODVlL3RQcDlvaVpNVUxmZi9FWlNWV21BckljZlZ1UUZGeWhzNUVnbDNIV1hnbnYzYnZVWUFBQUE0QjBTckFBQUFFQUwrN1pMbHdhdm41V2JXNmN2ZFBCZzlYdjNYZXVBS3lNZ1FQM2VmVmVTNUR4eFFnSFIwVzdqQ3hZdlZ2R2FOWFhXNmY3RUV3cUlpdkkxZEFBQUFIaUpCQ3NBQUFEUXdvWm5aSGc5Si96c3N4VVlIKy94MnNtVkt4VjUzbmx1MTR0WHJ0U3g1NTZyTTdicmd3K1NZQVVBQUdoREpGZ0JBQUNBRmxaN3QybFRuUGprRTVsT3A0eUFnRHJYSE1lUEsvL05OeFdjbEtTWUgvMUlraFNlbXFyWW1UUHJqTFdGaG5vZk1BQUFBSHhHZ2hVQUFBQm9ZWTBkTGpYS05PdjBPUXNLVkxSc21ZeWdJSlYrODQzc08zYkl2bnUzeWpNejVUaDJUSkxVN1pGSHJBUnIzSnc1aXBzenArV0RCd0FBZ0ZkSXNBSUFBQUF0TEtXNDJLZDVHVmRlV2FmUEZoNnVzT0hENVNvdmIyNVlBQUFBYUFVa1dBRUFBSUFXWm91SThIcE96TFJwQ3U3VlM4RzllaW1vWjArRjlPbWo0SDc5RkpTWUtFbksvdTF2WlZaVVdPTVAzWDIzeHhxc0k0OGV0ZVlBQUFDZzlaRmdCUUFBQUZwWVF5VUNqSkFRcGRydFZZMGFwUUo2L2VVdkNrNUtxbmVlV1ZucDFvNmNPRkVLclB0LzUyM2g0VjdGQ2dBQWdPWnA5d25XbEpTVURZWmhqUEYzSERqRk5NMlZhV2xway93ZEJ4ckg1K2YwdytjSEFNNHdocUdFdSs2U3E3UlVyckl5bVpXVjZqUmxpblc1TWpmWGVsMmFsdVl4d2Vvc0tsTDU3dDJ5NzlxbDBFR0RyUDdPMTF5anp0ZGMwNnJoQXdBQW9ISHRQc0ZLY3VqMFl4akdSSC9IZ0tiaDgzUDY0Zk1EQUdjWTAxVHNEVGNvWW96bmYzSlBmUGloOWJwNDlXb0ZKaVNvTEQxZDl2VDBxdi9kdFV1VjJkbldtRzZQUE5McUlRTUFBTUE3N1Q3QldxM0hyVnY4SFFJa0hYaysxZDhod0Fjelo4NzBkd2lRdEdqUkluK0hBQUJvQmtkZW5telZqLzdYY1BLTEw2d0VxK2wweWxWYUtrZE9qZ3FYTEZIV3d3OWI0M0tlZVVZNXp6elQ4RDN5ODFXK2Q2OGtLZXV4eDVUL3hodDF4Z3hhc1VLQjhmSE5lU3NBQUFEd3dobVRZQVVBQUFEYXlvNlVGQmtCQVc1OVcrdXBuNXIxOE1QS2V2UlJ5ZW1VNlhRMjY3NjVDeGNxZCtIQ0JzZnN2dWlpWnQwREFBQUEzaUhCQ2dBQUFIaXA1bVA3alRHZFRxbVppVlVBQUFDY3ZteitEZ0FBQUFBQUFBQUEyaXNTckFBQUFBQUFBQURnSXhLc0FBQUFBQUFBQU9BamFyQUNBQUFBQUFDZzNVdEpTZGxnR01ZWWY4ZUJVMHpUWEptV2xqYkozM0cwTm5hdytwbGg4RmNBQUFBQUFBRFFYQ1JYVHorR1lVejBkd3h0Z1Iyc2pZZ083YUlmOUxsY1kvcGNLYWVyVW45Y01hUFphMTZiOHBET1RacW11SWdlQ2d1SzBvOWZpNVhUVmRub3ZFVTNGVnF2Wjc0YTQ5VTlKdythclZHOXBpb3VvcWZpSW5yb2I2dHYxVGVIbDNzZE93QUFBQUFBd09sczVzeVovZzRCa2hZdFd1VHZFTm9NQ2RaR1BIYlp4K29mbjJxMUI4U1BVa2JlNWliUDd4UWFYNmV2c0N4SEE3cU10dHJEdTAzUXZ1UGZ1STBwc3VmVm1SY2VITjNrKzlaV1hKNnY4ZjFQL1FmbW9rRnpTTEFDQUFBQUFBQUF6VVNDdFJILzIvWTMvWHpDUzFiNzJ0U0g5ZnRQcjI3eS9EZG01VFk2NXJjL3JKdm92UElGUTB0dU1TVkpSd3AzNmZaM0J0YzcvKzh6ZGpZZWlHRzROYy9yTjkwdGNWemI3dHlOZXVhTFdZMnZDd0FBQUFBQUFIUmdIVHJCZXUvRVZ6VjUwR3l2NXB5Yk5NMUtmRGJreWhlTVJzZTBsQjR4eVY3UENiQUZOVGl2b094b2MwSUNBQUFBQUFBQU9vUU9uV0J0U3dXbFIvWDZ4bDliN1o0eFZUdFNLMTNseWluYUowbWFOZWIzNmh6ZTFTL3hBUUFBQUFBQUFQQmVoMDZ3VmpqdHNqdEsydWhlWmRwMWJMM1Z2bWZpSzVLa25KUDc5UGhIbDFsam1pczkrMHM5dEhTaVcxOU1XS0wrZE5WNjVSWWZWTmFKUFZxU3ZrQUg4cmMyKzE0QUFBQUFBQUJBUjllaEU2d0xWOSttaGF0dnE5TS91dmRsK3RHSVgraVBLMmFvdUx6QTQ5eExodHlpZm5GbjY2WDE5Nm5DVVg5aWRQRTNmOVExWnorZ3hLaStXamhqUjUzcm52by8zLzI2bCsra1lkZWMvWUFTb3BLVUVKV2tIakhKZXZHcmUxcDBmUUIzelRBd0FBQWdBRWxFUVZRQUFBQUFBS0NqNnRBSlZrOHVTcDZqTzhlL29BQmJvUDV3NVdyOVp0a2xPbDV5eEczTWhBRS8wUjNuLzEyR1lkUHdiaE0wLzdPWjllNElYWkwrcks0NSt3R3ZZbGkxOTIyZjQ1ZlVZSTNZbUxCRXZmUFQ0Z2JuTjNhb0ZnQUFBQUFBQUlBcUpGaS9aek1DZE5NNWY5UlZJKyt6K25wM0hxYUxCOC9WMjVzZnQvb0NiSUg2MFloZnlEQnNrcVJlbllmcXo5TTI2dVYxOTJuWjlvVjExaTBvUGVyeHdLdnFKQ2pKVEFBQUFBQUFBS0Q5SXNFcXFYTjRWOTAvK1cyTjZEN1I2ak5ObDE3ZDhJRGUrKzVQYm1PZExvZCt2WFNDN3J6Z0JVMGNjTDBrS1RnZ1ZMZWQvemVONkQ1Si83ZHFya29yVHJqTjZSa3oyR041QUVucUVaTmNaOGVwcDRTc040NFU3cElraFFaRktpNmloOVYvdENoVFRsZGxvL09QbnN4czF2MEJBQUFBQUFDQWpxTERKMWhIOS82aGZqN2hKY1dFSlZwOUZZNHkvZm1MRzdUOTZCcVBjeHl1Q3IyNmZwNHljci9XbkhPZVZvQ3Q2c3Q0WHIvcDZoK2ZvaitzdUZhWmVXbHRFbjl0cG1ucTluY0d5NUNoSjM2NDNFcXdwaDMrVkk4dG02cm9zQVRkUEc2Qk5mN3B6MmI2SlU0QUFBQUFBQURnVE5DaEU2eURFczdSbzFNL2RPdkxMVDZvWjFmZXBJc0h6OVVOUDNoUzk3eDd0aHl1Q3JjeEZ3K2VxeHQvOER1OStOVTlldnpqeS9UZ1JlOHFQTGlUSktscnAvNjY5dXhmNjQ4clpsampqeFpsNm81M2hyaXRVYjJqTmVma1BqMyswV1UrdjRmcTVHNjE2bGhucEQ2aXMzcGNLRWs2VVhaTXozd3hTNlpNaFFWRmFYei82Nnp4SkZnQkFBQUFBQUFBMzNYb0JPdnVZeHYwN2pkLzBQU3pINVJVdGN2emhiVjM2NUdwUzlVamVwQWs2U2VqSDlmckczOXR6WWtPUzlBTm81OVVaRWhuL1dMUzYzcnZ1ei9wZ1NYbjZ6ZVhMbE44UkU5dFA3cEd6NnljYlkzdjJxbS9BbTFCWHNYVk0yYXdEaGZ1Yk5MWVFGdXdXN3ZTV1Y0Vjk2akhUbzBKQ05idnIvaFNraFJRSzVhL3o2aDdud01GNmZyRDh1bmVoQXdBQUFBQUFBQjBTQjA2d1NwSi85cjBzUHJGbmEwOXVadjAxdWJIWkpvdTVaNDhZQ1ZZcnpscm50S3p2OVNXUXgvTE1HeTZaOElyaWdxTmt5U1pNclZoL3djNmtMOVZ2M3Avckc0Nlo3NytzZVpPVlRqS3JQV2Z2UHd6SlVUMnFmZitpVkY5UGRabmJXb2QxdkRnYUxkMmNYbStKRm1IY0VsU1JIQ01Jb0pqUE03dkVaTmNwNi9NVWR5a2V3TUFBQUFBQUFBZG5hM3hJV2MyMDNUcGlZOHYxNXRmUHlyVGRFbVMyMEZWaG1IVHZBc1hxVi9jMlpwNzdsODB1dmVweC9rLzN2NFBxMDdyOFpJait2UG4xNnVrb3JCTjQ0OE43K2JXTGl3NzFxYjNCODVFSVNFaE1vem1IVFlIQUFBQUFBQTZoZzYvZzFXU1hLYlRyWjFiZkZBTFZzN1JneGN2bGlGRDRjSFJtbi9WT2dVSGhGcGpEdVNuNitYMTl6ZTY5dHkza3RRbmRyaUNhc3lWcEw5TTJ5UkpPbFo4b003aitCbTVYemM1OW9Tb0pMZjIwYUs5a3VyZkFkdXQwd0E5UDNPUDFXN3FUbG1ncVVKQ1FqUmt5QkQxNmROSHk1WXRVMlZsWloweDNicDEwL0RodzNYMDZGSGw1T1FvTHk5UExwZkw1M3NPSHo1Y2ZmdjJWV1JrcEtLaW92VHBwNTlxLy83OVBxOTMyV1dYS1NrcFNjZVBIMWRXVnBaV3JGamg4MW9BZ0xaeFMycXF2ME1BQUFCQUIwV0N0UjdyOXIrbk56WTlvaHQvOEpRa3VTVlhUOWh6OWRTblY2bmNVZHFrdFI2KytIMTE3ZFRmNDdXRXlENVdzcldhTjBuUHBOaVJidTFEaFhYTERRQnRKVFEwVkRmZmZMTkNRNnMrTDVXVmxWcTJiSm5ibU1EQVFGMTIyV1dLalkyVkpObnRkcjMrK3VzNmNlS0V6L2N0S3l2VDRNR0RyZmJ3NGNPYmxXRHQxcTJiQWdNRGxaaVlxT1BIai91OERnQ2c5Wm1tdWRJd2pJbitqZ09ubUthNTBkOHhBQUFBdENVU3JQWG9GQnF2c0tCSXVVeW5iRWFBMjdXQzBteDFpZXhsN1JadExZOTlkS2treVY1WmYwM1VvVjNQdDE0N1hRN3JNS3VtV25LTDZiSC9lTWtSelhtenAxZHJBWGE3WFJzM2J0UUZGMXdnU1JvMmJKajI3ZHVuSFR0T0pmNG5USmhnSlZkTjA5VFNwVXNiVEs3KzdHYy9hL1MrdFIvblQwNU9WbUppWXIzanM3T3p0WExsU3YzMHB6LzFlRDBzTE14NlBYRGdRTjExMTEyTnhsRGJjODg5NS9VY0FJRDMwdExTSnZrN2hwYncybXV2bVpJMGUvWnNIaThDQUFCb1owaXcxaEJvQzliSUhwTTFjZUFOT2pkcG1rSUN3ejJPUzRvZHFhY3UvMEw3ODcvVEY3di9wUTBIUGxEV2lUMGV4OVoyNjZLQkh2dWZ2UHd6ZFluczdkYTM1ZERIMXV2Z1dpVUdwS29Ecm9aMUcyKzFkeDVicDJGZHg5Y1pCN1NsVFpzMmFlalFvWXFQajFkWldabVZUSldrL3YzN0s3WEdJNXlyVnExcWRLZHB6ZmxOWmJQWkdweFhVbElpd3pEY0VxbjFDUW9LVWxCUWtOY3hBQUFBQUFDQWpxRkRKMWg3eFF4Um45Z1I2aDA3VEVNU3o5T1F4SEVLRHZTY2NQbjJ5R2RLaWh1cDZOQXVWbDlTN0VqTkdmdTA1b3g5V3JuRkI3WHIySHBsNW4yakl5ZDJLVDM3UzUyMDEzMjBPRGl3YnFKVWtnelYzYXhnR0RhWnBrdUdERTBjZUtQVlgra3NseVJOSGpSTGdiWmdxLytyek1XS0NVMW84RDBIMklMVXRWTS9xMzJrY0pmSGNRVmxSeHRjQjZqcG5IUE9zWGF0MWhRV0ZxWng0OFpwM0xoeEh1ZE5tREJCRXlaTXNOcFBQLzEwcThVSUFBQUFBQURRR2pwMGduWFNvRm1hZnZhRERZNDVXcFNwbDlmZnAvWDczMWVuMEhoZFAvcTN1bmp3WEFYWTNMOTBYU0o3cTB0a2I1M2ZiNFpPbEIzVHJmOGU1SEc5LzV1K3RVbXhCUWVFNnEzWitRb01DSlpwbW03M08xWjhRSkkwZGNpdFZsK0ZvMHhmN0hsZFM5TVhOTGh1N1VPdWJuOW5jQU9qZ2RQTG9VT0h0R2pSSXJlK2lJZ0lYWC85OVRwNThxUUtDZ3EwZWZObTVlYm1ObW05MmduZDhlUEhhK3pZc1pJa2g4T2hmL3pqSHlvcksydVo0QUVBQUFBQXdCbko1dThBL09uZlczNnJ2T0pESHEvdHpGbW5QNjZZb2R2K1BVanI5Nzh2U1NxeTUrbnZhMjdYYmY4ZXBLWHBDMVJjWHVCeDd1dWJIbEpwaGU4SDlraFNoZE91N1VmWHlHWUUxRW5tZnJublRVblNjNnR1a2QxUklrbGFtdjdYZXVNQjJscEpTVW1UL2xSVVZEVDdYbVBHakZGMGRMUjY5dXlwZnYzNnFiQ3cwS2QxSWlNak5YcjBhS3VkbnA1T2NoVUFBQUFBQURTcVErOWdMWGVVNnMydkg5VTlFMTlSY1htQjl1UnUwdVpESDJuOXZ2ZXNYYUtlNUp6Y3B4ZS91bGV2ckorbnMzdGVwTlNlVXpXMDIzajE2VHhjQndyU3RXTFhLL1hPdmZ2ZEVSNzdmek4xbWVJamU3bjE3YzdkcUxON1RySGFKOHZ6dFhMUEcvclBONytUSk8zTStVcnpWMXlubThjOXEzZlNudkxtclFPdGF1SENoVTBhVjE5cGdZYjg2bGUvcXZkYVJFU0U3cjMzM2dibjUrZm42NldYWHFyVGY5RkZGeWt3c09vL2lTNlhTNXMyYldyU0FWdWVlRm9mQUFBQUFORCtCUVlHeW1aejM2OVlXVmtwMC9SOGlIaGJDd3NMVTJob3FBb0xDeHVNS1RJeVVzWEZkUTlWajR5TVZIbDV1U29ySzFzenpETk9oMDZ3U3RMS2pEZTBJMmV0c2s5a3lKUjNId2FIcTBKZkgxeW1ydzh1azFSVjN6UWtNRnltNlhJYmQ4YzdRMlV6cWo1OEZVNjd4N1Z1V1RUQUdsUHQzYlRmYTltMmhYSzRLbVN2TFBZNDkrdUQvOVAybzZ0VlZubXlTVEZuRjJYb3loYzRuQmFvYWZEZ3dSbzQ4TlFCZE45Kys2MEtDd3Q5T21BTEFBQUFBSEJtU2t4TTFJOS8vR08zZzVDLy9mWmJMVisrdk1scnhNVEV5REJhTGk5VFVPRCtOUE93WWNNMGFkSWtPUndPZmZEQkI4ck16SFM3SGgwZHJTbFRwcWhyMTY1Ni9mWFhWVlJVNUhiOWlpdXVVSHg4dk5MUzByUjU4MmFlN0d5aURwOWdkYm9jeWpxeHAvR0JUVnFyMG1OcEFJZXI4Y2VnUFkyeE8wcXNFZ0FOS2Ewb2FuUU1jS2JJejgrWEpBVUhCeXN5TXRMcUx5d3NsTXZscW0rYTVjUUo5ODlvNTg2ZGRja2xsN2oxZmZYVlZ5MFFLUUFBQUFEZ1RCRWJHNnRycnJuR0xia3FWWjNmNGMzdTFibHo1N1pvZ3ZXWlo1NlJ3K0d3MmoxNjlKQlV0ZE0yTHkrdnp2aHg0OGFwYjkrK2txUnAwNmJwcmJmZXNuYXJEaDA2VkQxNzlwUlU5Y1RwN3QyN1NiQTJVWWRQc0tKMXZQYmFhNmZIM3ZnV2RxYTlyd1VMR2o0VXpWZDMzSEZIazhiVi9vZXBLYW9mdjU4eFk0YVZZTjIvZjcvKzg1Ly9LQ0lpUXBNblQ3YkdMbDI2dE1HMVFrSkNkTlZWVnlrNE9OaXR2N1MwVkZMZFE3QnFNZ3hEcWFtcE92Lzg4NjM1WldWbCt1S0xMN3grVDdYTm56Ly9qUG8rT3dPc25EZHYzaVIvQndFQUFBREFQN3AyN2FwcnJybEc0ZUhoZGE2TkdqVktrWkdSK3VpamoveitXTDNOWmxQdjNyMGxWWlcrTysrODh5UkpodzhmMXRhdFZZZXVyMXExU2dNSERsUklTSWdTRWhJMGN1UkliZDY4V1NFaElabzRjYUsxMXRxMWEzWHMyTEUyZncvdEZRbFdBQzB1SWlLaVJkYXBYZGZHNlhSS2tzNDk5MXoxNmROSFVsVXlkTm15cWpJZHdjSEJHang0c0RXK29RUnJRRUNBcGsyYnB2ajRlSy9qNnQyN3R5WlBucXd1WGJwWWZlbnA2VnE1Y2lXLzNUc3pUZlIzQUFBQUFBRDhZOFNJRVc1bmRwaW1xWTgrK2tnREJnelFvRUdESkVuSnljbnEwcVdMbGkxYnB1enM3Q2F2L2RGSEgvbjBNK1RWVjEvdHNiOUhqeDRLRFEyVlZQWHo5UERodzYyWXM3T3pOV2ZPbkRwekprK2U3TFpScWRyNDhlTTFmdng0U1ExdlBrSVZFcXhvRmJObno2YlFhenVRbXBwNld1K1VEQWdJY0d0WEoxaXJmd3RYUFdibXpKbVM2aVprUFIxU2xaZVhwdzgrK0VBaElTSHExYXRYbmV0TmNkMTExMW12YzNOenRYejVjaDA1Y3NTbnRUeVpOMjhlbjUvVEJMdUpBUUFBZ0k0cElpSkNVNlpNY1R1dncrVnlhZG15WmRxeFk0ZTJiOSt1Q3krOFVDa3BLWktxU2doY2YvMzErdmJiYjdWMjdWcnJ5Y2lHWEhycHBTMGE4OUNoUTF0MFBUUWRDVllBemJaaHd3WnQyTERCNDdYWTJGajk1Q2MvVVZCUWtQN3puLy9vOE9IRFRWNjM5cVA3MWIvWnExbXZKaVFrUkNFaElmWGV1N2JxUnpaS1MwdFZVRkNnenAwN0t5Y25SNG1KaWRhWTBhTkg2Nnl6em1wU2pHRmhZWm82ZFdxZC91cFNCZ0FBQUFDQTlpTWdJRUNwcWFrYU4yNmMyOCtrRlJVVldySmtpZmJ0MnllcGFsZm9paFVybEpPVFkrMXdOUXhEWjU5OXRvWU5HNmJ2dnZ0T1c3WnNVV0ZoWVp2RVhmT0p6cUtpSWozLy9QTnUxeU1pSWp6KzNIN09PZWRZcit2N3VSNk5JOEhhVGtRRXg2aTBza2ltMmZnaFBrQmJDZzRPVm1WbHBVelRsR0VZR2pGaWhIVnQrL2J0dXZycXF4VVdGaWFwNmpHR1JZc1cxVnZISlRBdzBLMDRkODFEckNRMTZUZUEzamh5NUlpeXM3TzFhZE1telo0OTIrb1BEdy8zbUp6MXBIYU1BQUFBQUlEMkp6QXdVTU9IRDlmWXNXTVZGUlhsZHEyd3NGRHZ2LysrY25OejY4emJ1bldyc3JLeWRPbWxsNnBidDI2U3FzNGJHVFZxbEVhTkdxVURCdzRvTFMxTmUvYlVQV0I5MGFKRktpbHAvSER6bWdJQ0FoUVlHS2lnb0NBWmhtSDlESjJTa21JbGhMZHYzMTVuWGtsSmlkTFMwcXlmejZ2VlRMRHUzTG16emp6cXNEWU5DZFpXTW5uUWJJM3FOVlZ4RVQwVkY5RkRmMXQ5cTc0NXZOem45ZTZkK0twU2VsNnNRNFU3dERObm5aNWZlMWNMUmd2NGJ2ejQ4VXBPVHRidTNidVZucDZ1U3k2NXhMcTJhOWN1ZmZubGwvclJqMzRrd3pBVUVoS2lhNjY1Um0rODhZWk9uandwcVdvMzZvQUJBelI4K0hEMTZ0Vkx6ei8vdk1yTHl5VkowZEhSYnZlcS9zMWZmZlZmT25mdXJMbHo1MXJ0eHVyRXJGdTNUb1dGaFQ3VllRVUFBQUFBbkRrdXVPQUNqUm8xeXVPMW9LQWdYWFhWVlEzT3IvbWtaVTE5K3ZUUnQ5OSs2L0hhV1dlZHBlN2R1OWRacC9xUHpXWnorMU5kQjdaYVFVR0Ivdm5QZjBxcXFyOWFiZXpZc1JvN2RxelZYckpraVhidDJxWHp6anZQYlZOVWJUVTNIbFdqL21yVGtHQnRKY1hsK1JyZmY2YlZ2bWpRbkdZbFdBY2xqRkZ3WUpqNng2ZnFVT0dPbGdnUmFEYkRNSlNjbkt5SWlBaWxwS1I0ckVPNlo4OGVmZkxKSjlaajlNSEJ3WXFKaVZGNWVia3FLaXBrR0lhbVRKbGlIWXcxZlBod2JkNjhXWkxjRHBHU3BPUEhqN2RvL1BVOXFyRnExU3F0V3JXcTNubS8rdFd2ck5mVi8xQUJBQUFBQU5xdnI3NzZTb01IRDdaK05pMHRMZFdxVmFzMGRlcFVydzV5M3JwMXF5b3FLcFNTa2lLYnphWURCdzdVK3pOamRuYTJoZ3daNHRabm1xWmNMcGRNMDNRN1dLdWtwRVJPcDFOT3AxTU9oME5PcDlQdGdLd0RCdzZvZi8vKzNyNXR0QkFTckQ3NCs0eTZXNmJycVBXYmkvUDZUVmYvK05SNmgrL08zYWlYMTkrdmhkZlczY1l0U1ZHaGNkYnJjNU9tNmMxWmVVMEx0b2JyWDJlWEhscFc3OTY5clg5bzdIYTc5dTdkNjNIYzFxMWIxYWxUSjQwWU1VS0xGeTlXYm02dXBrNmRxcWlvS0sxWnMwYmZmZmVkemozM1hFbFZqelZVSjFoci9nYk81WExweHovK3NWZngxVXlFMWxSY1hLeS8vLzN2WHEwRkFBQUFBRGh6MmUxMmZmNzU1N3IwMGt1MVpjc1dyVisvWHVYbDVSN1AzR2hJUlVXRlB2LzhjNldscGVtODg4N1R1blhyNmgyN2UvZHVmZmZkZDNLNVhGWlN0YWJxbjJrTENnb2FQZWZqMEtGRHFxaW9VRUZCZ1hYR1NIWjJ0Z29LQ25UaXhBbEowdXJWcTdWeDQwYTNlVFVQaCtZc0VkK1JZUFZCajVoa3IrY0UySUlhbkZkUWRsUTJ3K2FXU0sxUFNHQzRRZ0xEdlk0QmFHazFENExhdFd1WFhDNzNHc0UxSDVGWXUzYXRObS9lTEx2ZExrbnEycldydW5UcG9xU2tKRzNZc01HcTRkcTVjMmYxN3QxYk9UazU2dG16cHpVL0t5dkxyUTBBQUFDZ3d4Z2tTWVpoL0diKy9QbS84WGN3T0gwdFdyU29XZk4zN3R5cFE0Y091ZFZGcmYySWZNMk5QR3ZXcktrM2dWcFFVS0FQUC95d3dmdVpwcWxaczJZMWVnWkliR3lzeHcxRStmbjVWbEkwTHk5UHk1Y3ZWMWhZbUpWZ1RVOVAxemZmZkNOSkdqRmloRHAzN3R6Z2ZZWVBIKzZ4djZFblBGR0ZCQ3NBbjBSRlJXbmd3SUZXZSt2V3JYVVNyQU1IRHRTMmJkdXNmcnZkcnNEQVFBMFpNc1R0OGYvTXpFeDE2OVpOdlh2M2xpU05IRGxTV1ZsWkNnZ0lzTWJzM3IxYjRlRU4vMkxCWnJNcEppYkdhdWZuNTNzYzUwMFI4YUNnSUVtU3crRlFRRUJBblVjdWF2K0dFUUFBQUVDTDY5NzRFS0JsZUh2b1ZIUFUvbm15OXMrdzFZbFhwOU5wN1VLdDJWK1R5K1hTOXUzYjY2MGptNXljckw1OSt6WVlUODBEcjJvaXdkbzRFcXpObEo3OXBSNWFPdEd0THlZc1VYKzZhcjF5aXc4cTY4UWVMVWxmb0FQNVc1dTAzcFV2dUpjV21EWG1kNXArOXE4bFNSV09NdjMwcmQ0cXNudGZIZ0JvYWJHeHNiTGI3UW9QRDFkdWJxNnlzN01sVmYxalZGMDJZT3JVcVkwK1RsRlFVS0REaHc5cisvYnQ2dDI3dDV4T3Axd3VsOXZ1V0lmRG9XM2J0bG1sQStwVCs1Q3Jsbmk4SVRrNVdaZGVlbW05MTR1TGk1dDlEd0FBQUFDTk0wM3p5d2NlZUdDaXYrUEE2U3MxTmJYWk8yQTZkZXFrNjY2N3JrbGpSNDhlWGUrdVQwbjY5Ny8vcmFLaUlxdGRmWGhWTmFmVDZUYSs5cyt3MWJ0V1Q1dzQ0WGJOMDI3V0dUTm1xRStmUG01OVU2Wk0wWlFwVXlSSisvYnRhK3p0b0JsSXNMYUNhODUrUUFsUlNVcUlTbEtQbUdTOStOVTlQcTBURjlGRFZ3Ni8xMnAvdHZ0VmtxczRiUnc0Y0VELytNYy9OR1RJRUZWVVZGajkyN1p0MDVneFk1cTh6cG8xYXlSVjdWQU5DQWpRenAwN1piZmIxYU5IRDExNzdiVUtDZ3B5S3kzUTFqd2QzRld0b0tCQXg0NGRhOE5vQUFBQUFBQ3RLU0Fnd08zSnlJYUVob1lxTkRTMHdiVnFxbjVDc2xwbFphVmJ1NzV6Uk9vckVlQ05kOTk5dDA2ZllSaTY1SkpMSkZYdGdQMzAwMCtiZFkrT2pBUnJDMWh5Uy8yL0lJa0pTOVE3UDIxNGg5dVJ3bDI2L1ozQmRmcHZQZTg1QlFlR1NaS2Nya3E5OTkyZm1uYkFsZ2VlMWdlYXkrbDBLajA5M2ExdnpabzFjamdjR2pKa2lLS2lvdXI4ZzJLYXBzckx5NVdYbDZlMHREVHJOTVh5OG5Lck5veFVsZGhjc21TSkprK2VyUFhyMTdmK202bEhZV0doU2t0TFpSaUdkVnFqM1c1WGRuYTIxcTlmTDRmRDRiZllBQUFBQUFEdFI4MWtiR1ZsWloxSC8ydXJyMFJBdFpwOUJ3NGNVRWxKaWVMaTR1b2NjbFdma0pBUWpSZ3hRbExWMDZna1dIMUhndlUwTmI3L2RScWJkSlhWL25qSEN6cGFsT25UQVZ0QVczSTZuVnE3ZHEzV3JsM2I3TFV5TXpOMStQQmh0eDJ5RFNrb0tLaFRnTHdwOHZQenRYRGhRby9YVE5QVTMvNzJONi9YQkFBQUFBQzBQelYvcmt4S1N0TG8wYVAxL3Z2dlc1dHJHanJrNmtjLytwR0tpNHUxZHUxYWowOWhSa1pHV3ErTGk0c1ZIQnlzcFV1WDFodkx6My8rYzBsU1VWR1IzbmpqRFk5amdvT0RWVkZSb1EwYk5raVNSbzBhVmVlUXE4REFRRjF4eFJVYVBMait6WGNSRVJFZWQ4bVdsSlRVKy9NeVRpSEIyZ0tPRkZidHdBc05pbFJjUkErci8yaFJwcHl1eXZxbW5ScDNNdE90M1QxNm9PNGMvNEpiMzZJdFQ3UkFwRUQ3MDlUa2FuTzRYSzQyTFdRT0FBQUFBRGg5QlFjSDY2S0xMdEt3WWNNa1NSZGNjSUUrLy96ekJ1ZU1IRGxTZ3dZTmtpUU5HVEpFNzcvL3ZnNGZQdXcySmk0dXpucGRXRmlvRzIrODBlT0JWYlYxN3R6WlNyYldscCtmMytENUl6MTc5bFJLU2txajkwRHprR0J0SnRNMGRmczdnMlhJMEJNL1hHNGxXTk1PZjZySGxrMVZkRmlDYmg2M3dCci85R2N6RzF3dlBEaGFEMTM4bnNLRE83bjFueWlycXZOWSt4Q3NtbXhHZ0M0ZmZyZXVILzJFd29LaUpFbEY5ank5dE82WFByMDNBQUFBQUFDQWpxYXlzbExoNGVGV096VTFWYnQyN2FyM2pJNzQrSGhObmp6WmFqdWRUdVhtNXRZWjE2dFhMK3QxYm02dW9xT2pXekRxdXZyMTY2ZEpreVlwUHo5Zkd6ZHVkQ3NwRUJVVnBhRkRoN3FOdDl2dDJycDFxMXd1bDlYWEZwdWV6Z1FrV0wwVVlIUC9ramxjVmQ5b00xSWYwVms5THBSVWxReDk1b3RaTW1VcUxDaEs0L3VmT24ydW9RUnJVRUNJSHJua0EvWHVQTXpydUVaMm42eWJ4ejJyUHJGVnRUTk1tZnA4OTJ0NmVmMzlPbWsvN3ZWNkFBQUFBQUFBSFpGcG12cnd3dzgxYTlZc1JVZEh5ekFNSlNjbjE1dGduVGh4b3RzQlZoOS8vTEhLeTh2ZHhoaUdvYjU5KzFydHJLd3NEUmd3d0dwN0tuZFgvY2grZm42K1huMzFWVTJaTWtVbEpTVmF2WHAxdllkZUdjYXBqWG45Ky9lWEpNWEV4R2pIamgzYXNXT0hKS2xUcDA2YVBuMjZOZTdFaVJPS2pvNVdhR2lvdW5YcnBrOCsrVVQ1K2ZtZXZ6andpQVNybHdKdHdXN3RTbWZWQitZbm94NDdOU1lnV0wrLzRrdEpVb0ROL1lRNFQ0ZFVIU2hJMXgrV1QxZDRjTFNHZDV2Z1UxeFBYdjdacWZYeXQycmhtdHUxNDJqemEyQUNBQUFBQUFCME5IYTdYUjk4OElGKy9PTWY2NnV2dnRMR2pSdnJIZnZlZSs4cE5UVlZZOGVPMWJadDI3UnYzNzQ2WXdZTkdtVHRpblc1WERwNDhLRGI5WjQ5ZStyODg4OVhZR0NnOWFkYWJHeXNmdm5McXFlVDgvTHl0SHIxNm5wamlZcUtxdE8zZGV0V1NWV0hiSjExMWxrYU8zYXNnb09yOGxzNU9UbDYrKzIzTldQR0RIWHYzbDA5ZS9iVVQzLzZVKzNZc1VQcDZlazZkT2lRMjQ1V2VFYUMxVXZod2U3YnQ0dkxxekw2aG1HeitpS0NZeFFSSE9OeHZxZERxc29jeFpLcWRyNW1GMldvVzZjQnlzamJyQUh4bzZ3eFY0MzhwUzRaZkV1VFlvd0tqZFBQTDZoYmYrUDJkK292Wmd3QVFIdVFrcEt5d1RDTU1mNk9BNmVZcHJreUxTMXRrcC9Ec0kwYU5lcW5wbW5lS0dtb3BIZy94K08xQlF1cVNrcWxwcWFhZmc3RkYzbVN0aHVHOGEvTm16ZS9MS2s5L0JUVzdyOW4ycm4yK0QwRDRBeG5zOWwwMzMzM2VidzJZY0lFVFpoUWQwUGMrZWVmci9QUFA5K3RiOVNvVVJvMWFwUmIzMS8vK2xmMTY5ZlBhdS9idDYvT0RsZTczVzZWRURCTlUzYTdYZm41K1NvdExWVlpXWmxLUzB2VnRXdFhWVlpXS2lRa3hKcG5tcWYrcjBOQVFJQlZON1o2elE4Ly9GQVJFUkdhUG4yNmV2WHE1WmE0TFN3czFBY2ZmS0RLeWtxOTk5NTd1dnJxcTlXdFd6Y1pocUdoUTRkcTZOQ2hxcXlzMUljZmZxaU1qSXg2djNZZ3dlcTEyUEJ1YnUzQzcydWp0cFFkUjlkcVY4NTZ2Zi9kbi9Yc05XbFdmM1JvZ3Nma3JPY1l1MHZoalk4REFLQzlJYmw2K2pFTVk2S2ZRN0NscHFaK1lKcm01WDZPb3lPTGwzU0JhWm9YcEthbVhybGx5NWFyZEhvbnpQaWU4Yi8yOWowREFNMjJhdFVxOWVuVFIxRlJVZHF5WlV1ZDY4ZVBIOWZMTDcrc3NySXlsWldWdVNWT3E4MmFOVXRoWVdHYU8zZXUxVmZ6VVg2bjA2bU1qQXlOR0RGQ0JRVUZXcng0c1FvS0N0U3paMDhsSlNXNWxRODRkT2lRbGk1ZGFoMzRYRnBhcWtXTEZ1bWlpeTdTaUJFanJIRVZGUlhhdjM5L1Mzd0p6bWdrV0wyVUVKWGsxajVhdEZkUy9ZZFBkZXMwUU0vUDNHTzFHenFrU3BJV2JYbENPVVg3MUR2Vyt6cXNBQUIwRkRObk5ueG9KTnJHb2tXTC9CMkN2dCtGZUhtUHNqTDk1TkFoOVNvclU2alQ2ZSt3T2hSN1FJQU9oWVhwclY2OWRDUXM3SXFVbEpRNWFXbHA5UjluN0dkOHovaGZlL3VlQWRBeG1LYXB3c0xDVmx1N3BLUkVTNVlzMGJubm51c3hZV21hcG80ZmIvZ01uZUxpWXZYcjEwK21hY3JoY0tpZ29FQnIxcXh4Ry9QNTU1OHJLQ2hJeTVjdmw5MXVseVFkUG54WUd6WnMwTml4WTVXZm42LzE2OWRyMjdadGRkWjNPQno2K09PUDlkMTMzMm5jdUhGS1NrclNwazJiNUhBNGZIL3pIUVFKVmk4bHhZNTBheDhxM05HaTZ4OHR5dlRZLzlyR0IvWGF4Z2ZybmJma2xsTy8yZmpqaW11MU52UGRGbzBMQUFEZ2RQVDlJOTc2eWFGREdsaGM3Tzl3T3FSUXAxTURpNHYxNDBPSDlLZEJnMlFZeG8yU1R0dGtHZDh6L3RmZXZtY0FkQXltYWVyRkYxOXMxWHRrWldYcHZmZmVzOW92dmVUZGYvcisrOS8vTmpxbW9xSkNTNWN1cmRPL2J0MDZIVGh3b0U3dDEvcmlmUGZkZHhVWkdWbW5sQUU4SThIcXBhRmRUOVhXY0xvYzFtRldUVlV6RVZyVDhaSWptdk5tejJiRkJnQUEwQUVObGFSZVpXWCtqcVBEcS9GM2NMby9pc1gzekdtaUhYM1BBRUNMOGRlQlVRNkhvMG5KMVpxSytVVmtrOWthSDRKcTRjSFJHdFp0dk5YZWVXeWRINk01eFZERFpRY0FBQURPWVBHU2VNVDdOQkIyNnUvZ2REOHdpdStaMDBRNytwNEJBS0JCN0dEMXd1UkJzeFJvQzdiYVgyVXVWa3hvUW9OekFteEI2dHJwMUVseFJ3cDNlUnhYVUhhMHlYR0VCa2JJbEtrS3AxMUJBU0g2UVcvMyt2eWVDaUVEQUFBQUFBQUFhSGtrV0wwd2RjaXQxdXNLUjVtKzJQTzZscVl2YUhCTzdVT3VibjluY0xQakdOZHZ1dTZkK0dxOTEvTkxzNXA5RHdBQUFBQUFBQUNObzBTQUY1NWJkWXZzamhKSjB0TDB2NnE0dk1BdmNlektxYjgwUWRhSlBjck1TMnZEYUFBQUFBQUFBSUNPaXgyc1h0aVo4NVhtcjdoT040OTdWdStrUGVXM09MS0tNblNpN0pnTXd5YUhxMElWampJVmx4ZG9kKzVHL1NmdGQ2cHcydjBXR3dBQUFBQUFBTkNSa0dEMTB0Y0gvNmZ0UjFlcnJQSmtrOFpuRjJYb3loZThQNFRxY09GT3pYNmptOGRycHVuU2pmOUs5SHBOQUFBQUFBQUFBQzJMQktzUFNpdUtXdjBlVHBkREJhVk5QL2dLQUFBQUFBQUFRTnVqQmlzQUFBQUFBQUFBK0lnRUt3QUFBQUFBQUFENGlBUXJBQUFBQUFBQUFQaUlCQ3NBQUFBQUFBQUErSWdFS3dBQUFBQUFBQUQ0S05EZkFiU1VJOCtuK2pzRW9OMWF0R2lSdjBNQUFBQUFBQUJvbDlyOURsYlRORmY2T3dhNE0wMXpvNzlqUU5QdytUbjk4UGtCQUFBQUFLQjlhZmM3V05QUzBpYjVPd2FndmVMekE1VERPVFVBQUNBQVNVUkJWQUFBQUFBQTBEenRmZ2NyQUFBQUFBQUFBUGdMQ1ZZQUFBQUFBQUFBOEJFSlZnQUFBQUFBQUFEd0VRbFdBQUFBQUFBQUFQQVJDVllBQVA0L2UzY2VIMVYxLzMvOFBaT0ZiSkNFQkFna0lQc21Xd0t5eWlJcWlMdUlDMjdnWHFXdHRtNWRiT3YzMTY5dGxkb1d2N2FpclZyRUtrVlVRRUZBUVJDVkpVQllJMkZKZ0FRSTJmZGxNcG43K3dOeXlUQ1RiYklNTWEvbjQrSGplOCs1NTU3N0dVbnMxN2RuemdHQWk0akZ4MGMrSFRwNHV3d0FBQURVazYrM0N3QUFBR2dOQWdNRDVldnJxOExDUXFmK2J0MjZtZGVabVptcXFLaW8xNzBMWFgvOTlTb3VMdGJSbzBlVmxwWW1oOFBoTXNaaXNXaktsQ255OC9PVEpHVmtaR2ozN3QwZWZ5YTBEUDhlUGRSL3d3YXp2Yjl2MzFySEI0OGJwd0diTnFuMHdBSGxMVit1VTcvOWJaM3ZpQ3N2bDhYZlg1S1VPR1NJU2c4Y2FGelJhRksrRVJHeXRtL2ZaUFBaamgxcjBQajJVNmFvMTN2dm1lMjlNVEhtZGFjZi9VanRyN3BLSng1L1hQYU1qS1lxRVFDOGFzbVNKZDR1QVcwTUFTc0FBRUE5REIwNlZKTW5UMVptWnFiMjdObWpoSVFFU2RMZGQ5OXRqbG0wYUpFeXFnVVV0ZDJyTGlJaVFvTUdEWklrRFJreVJHKzg4WVpzTnB2THVOallXSTBhTmNwc0p5WW1FckMyQWhaL2Y3WHIwNmZlNDl0UG5TcFpyUW9jT2xURjI3YTVIZFA1cHorVlg5ZXVLbGk3VmtYZmZpdFpMT1k5dzAwNEQrL3E5dUtMNnZUb28wMDIzODVxZjk3MVlRa0lrRjkwdEV0LzFDOS9xZWcvL0VHUzFIN3laQjJiTzFmNXExWTFTWTBBNEEyR1lXeTBXQ3hUdkYwSHpqTU1ZN3UzYTJnSkJLd0FBQUQxMFBmY3FzTk9uVHFwWGJ0MlRUcjM4T0hEemVzZE8zYTREVmVEZzRNMVljSUVwNzdCZ3djckpTVkZpWW1KVFZvUDNQTUpDOU9JM054YXh5UzBieTlIVVZHajN0UCtpaXZNNi96VnE5Mk82VFJ2bmdMNjkxZlVMMzZoZlQxNlNOWnFPMzhSc0tLZUNqZHNVUG5odzJyWHI1OThJeVBWOTlOUGRYRDhlQlZ2M2VydDBnREFJd2tKQ1ZmVVBRcG9lZ1NzQUFBQWRRZ0pDVkYwdGRWZkJ3OGViTEs1L2YzOU5XVElFRWxTV1ZtWmR1N2M2WGJjakJrekZCQVE0TkkvYmRvMDVlYm02dlRwMDAxV0V4cG5wR0UwNlA2WlYxNVIydE5QUzVLc0FRRUtHVGZPdk5mbjQ0K2R4dTd0MmxVK1lXRUs2Tjlma2xSKzVJaHNhV215K1BpWVk0eGF0cUtBZDZUKytNZEtlL0xKV3NmRWxwWktrc3FUazVWNDZhVXRVWmFLdDIxVFlseWNlcjcxbHNKbnpkS0p4eDhuWEFVQXdBTUVyQUFBQUhXbyt2cStKSjA2ZFVwNWVYbE5OdmZRb1VQTkZiSHg4ZkhxMGFPSFltTmpsWlNVcE1PSEQ2dTB0RlNqUjQ5V3IxNjl6R2RXcmx5cDhlUEhLekl5VW41K2ZwbzFhNVkrK09BRFpXVmxOVmxkY0dYWWJNcGV0RWlTMUdINmRQbEZSVW1TaXI3K1d1VXBLV2ZITkRMY0RMM3BKbG5xV0NFZGR1T041clZmdDI0YWN2aXcwLzMrR3piSXNOdWQrbzQvL0xBS3YvcXFVYlhCTXoxZWUwMmQ1czJyOS9oMnZYdWJZV3R0cXJZSnFDdlFkNmVtWjNvc1hLZ2VDeGRLY2c3K0FRQkE3UWhZQVFBQTZsQzF3bFNTOXU3ZHE4aklTTjEvLy8wdTQrYk1tVlBqSE5YdnpaOC9YNUxrNit1ck1XUEdTSkpLU2txMGE5Y3UzWHJycllxSmlWSFBuajBWRmhhbTlQUjBUWm8weVh4MisvYnRTa3BLMHBrelozVHZ2ZmNxSUNCQUFRRUJtajE3dGxhc1dLRVRKMDQwK3ZQQ1BVZEppWTdOblN0WnJScWVtV24ycDh5WjQzVG9VRmxTa3ROekZqOC90ZXZkdThiNzFROFc2dlRJSStaMTdvY2Z5bEZTNGx4RGFhazYzbldYMmJZR0JibnM3K3AveVNVdXRWdURnMnY1WkFBQUFHZ01BbFlBQUlCYXhNVEVLREl5MG13bkpTV3BRNGNPVFRMM21ERmpGSHd1K05xNmRhdTZkT21pbUhPbmU5dHNObVZtWnVxNjY2NlQ1ZHhLdFdQSGptbno1czJTcEx5OFBIM3l5U2U2N2JiYjVPdnJxNENBQU4xMjIyM2F2SG16NHVQalpYaXdxZzMxRXp4bWpIdzdkcFFrbGV6WTRYS2krNEdCQTUzYTdmcjJkVnBsZXVGOWMxeS9mdWIrcTZWNzlpajU5dHRkeG9SY2Zya0NxKzNaaTlibFFMWFY4QmU2OVB2dkpVbTJFeWQwZVBwMHQyTzZQdis4T2xZN1BFK1NLczZjcWZPOVZuOS8rWVNITitpWnlvS0NPc2NBQUlDekNGZ0JBQUJxTVdyVUtLZTJ1d09vUEJFYUdxcXhZOGVhN1ppWUdNWEZ4Wm50L1B4OHpaZ3hRejduOXRiTXlzclNpaFVyNUtoMmdGRmFXcHFXTDErdW1UTm55bXExeW1xMWF2TGt5WXFLaXRMS2xTdWJwRTY0aXFpMkdqbnJYLzlxc25rajU4NlZxazZIdDFyVjY3MzNuTzduZnZpaE9zNmViYllMTjJ6UW9TdXZWTHMrZlRUa3lCR3pQeUU0MkdYbEt5NGVWVUZxZFZWZjk1Zk9ialBoS0NyUzBOUlVsM0daZi8rN1M5L2VjMXRWU0dlM2pLZzRkY3BsVElkcnJsRy96ejgzMi91aW8yVlVWcnFNYTlldm54eEZSYXBnVDJjQUFCcUVnQlVBQUtBR0VSRVI2dGV2bjB0L1ZsYVcrVFgvWjU1NXh1eGZ0R2lSTXFwOTNidTJlMFZGUmJMYjdmTDM5NWNrOVQ5M2FKRjA5ckNySTBlT2FGeTF3NDRpSXlQMXhCTlAxS3Z1NU9Ua2VvMUR3L21FaGpxRm5OWDNyTFJuWjd0OXhtSzFPclV2ZFhOSVd1S2xsOHBlYlcvZndLRkRGVGgwcU5NWWUyNnV3bWJPTk50NTUwSjBuN0N3ODRNY0RzTFZpNHp0MUNtVkhqZ2c2ZXgyRUduVi9ybFFFM3RlbnR0eEZuOS9jNjRMUmIvMGtqclBtNmNUanordTdIZmZyWFgrc0premxmdmhoMDU5Z2NPR3FkKzZkYkpuWkNocDhtUlY1dWJXV1NjQUFEaUxnQlVBQUtBR2wxOStlYlBOWFZsWnFaU1VGQTBZTUVBT2gwUFdhaUZjZkh5OGR1L2VyY3N1dTB3T2g4TU1ZZXRTV0Znb2g4T2h4TVRFNWlxN3pldnk4NS9McDVZdElud2pJdXFjSTJEQUFOZE9pMFZGbXpiVitwejl6QmtsVFppZzhOdHVVOWl0dHlydm80L092clBhRmhhRXF4ZWY5RC84UWVsLytJT3N3Y0hxL0pPZjFPc1pvN3hjRmw4My82cm1jQ2l4MnA3UVZhS2VlMDVSeno0clNlcTVhSkhhVDUycUV6LzZrUnhsWlc3bjcvS3puemtGckNIang2dnZaNS9KSnp4Y2ZsMjZxTzlubitud2xWZlcrRHdBQUhCR3dBb0FRQjFlZnZsbE5yTzhTQ3hac3FURjN0VzllM2VuVmFYTlllM2F0VnF6Wm8zNjlldW5hNis5VnBKVVdscXFYYnQyeVdhejZiUFBQbE5rWktRdXUreXllczIzYU5FaVJVWkdPbTBqMEJJV0xWcmt0ZCtSQlFzV3ROaTcvTHQzVjVlZi85eHNWK2JtS3Z2ZGQ5WHg3cnVkUWs1UGxTUWtLSGZaTWlYZmZydEdWdnN6VEdqZlhvNmlJa21TWDFUVTJWV3NocUgrR3pkS2txd2hJZVpZYTFDUTAzWUIxZTN2MjdmUk5kYVhOMzhtNnRLU1B6UFYrYlJ2citnLy90SHR2ZlEvL2NtcGJXblhydDVqSlNublAvOVIyTXlaQ2g0OVd0TFpiU3dDaHd6UjBadHZsaTB0eldWODhMaHhDcHM1VTNrZmY2eUkrKzdUSlcrK0tVdTdkcElrdzI1WC9vb1ZMUjZ1OHIrMXFLZWFOeklHQUM4aVlBVUFBSENqendVbnN6ZUg4dkp5K2ZyNmFzS0VDV1pmZkh5OHVjL3I0Y09IZGZqd1lXM1pzcVhlYzZhNjJiY1JUU1BtcjM5MUNqTXJNaktVK3VTVGFqOWxpaG13VnQ5THM0bzFKRVJoTjk5c3RuTXUyRnUxdXBTNzdwSnFPYURNNHV1cmRyWDliRnF0dGQrSDExU2twN3Y5K2FoeWVNWU1TWktqdUZpT29xSmF4MTdJbHBhbXBFbVRkTW5ycnl2aS92c2xTVUVqUnlyNlQzOVN5ajMzdUgybSs0SUZDcm44Y25YNTJjL08xM2o2dEpMdnVFTkY1dzdUQXk0MkZvdWxrN2RyQUFCM0NGZ0JBS2pEczg4K1cvOS95MFd6aW91TGE3RVZUbWxwYWJyc3NzdGt0OXNiOURYOWhob3pab3hDUTBNbG5WKzkydHJNbVRQSGE3OGpMZmt6VWVGbUpXQjkrRVZGcWRmaXhXYTdwb0ExOU5wcjFmR3V1MXo2ZS83clh6THNka25TeVYvOHdxTWFXcG8zZnlicTBwSS9NNUkwc3BiQXZESHlWcXpRMFdyQnZWRmVybU1QUEtDeXc0Y1YvZUtMeWwrelJzY2Zla2grMGRGT0I3TlY4WStKY1FwWEM3LzZTaW16WjZ2aXpKbG1xYmN1L0c4dGF2UFNTeThkczFnc2x4aUdjY0xidFFDQU93U3NBQUFBYnB3OGVWS1N0SFhyVmcwYk5zd3BZSDJtaGtOcTVyZ0pNZHpkUzBoSTBKZGZmcW1vcUNpTkhUdlc3TS9QejllVUtWTVVHaHFxWThlTzZkaXhZN3IvM0dxMCtucm5uWGVVbFpYVm9HZFFQMW52dktQTzlUeG96Qk1CZ3dlcjQ5MTN1L1NIMzNHSGVaMXl6ejFPS3h2OXVuVFIwTFEwcC8wNnN4Y3Yxckg3N211Mk9uRnhTLy9qSDFXOGJadHN4NDhyK3FXWDFPblJSODJ2LzFleFoyVTViV3VSL3FjLzZkVHp6OHVvckd6cGNnRUErRUVnWUFVQUFIQ2p0TFJVeWNuSjJyNTl1NFlORzlZczd4ZytmTGpUNFZaUlVWR0tpb3FTSktXa3BEVExPK0c1MGoxN1ZINzBxUHlpb21RTkRxNXhYRjByRmkrOFgzSG1qUGFlKzNOdnFJNTMzKzF5R0ZMSDJiTjErb1VYVko2YzdOR2NhRm9IQnRXeFphVFZxa0hidDhzYUhDemJzV1BtVmdGMXFTd3NkTnZmcmw4L2RienpUa1hNbVNOTERTdnYwMzcrYy9WODkxMno3UmNkTGZuNFNBU3NBQUI0eEZyM0VBQUFnTGJwMDA4L1ZXVXpCZzYxaGFpbHBhVXVmY1hGeFc3L1FzczVQR09HS3ZQeW1tWHVNMy8rczNaYUxDNTdieWEwYisrMjN4b1lxRTd6NXJuTVkvSDFWY3o4K2MxU0l4cXU3T0JCbFIwOFdPUDlnSUVEemNDK3FCNzdMUnNWRlNvN2VGQVY1MWJaVndtWk9GRjlsaS9Ya0lNSEZmbnd3K2ZEVmNOUTZkNjlUbU96Rnk5V1RyVkRBeVB1dlZlRHRtOVhVR3hzZlQ4V0FBQ29oaFdzQUFBQU5hZzZiT3BDODZ1RlY3Nit2b3FMaTlPdVhidGtQN2RQWmhVL1B6OE5IRGhRKy9idGN6dFAxVFlBT1RrNXlzM05WWDUrdmdvS0NsUllXS2l5c2pKRlhuQXkvVC8rOFErMzg5UzBaUUdhWHZuaHczV09LVXRLY21wYi9QelVybmZ2R3UvYk16UHJuTk1hRXFJdVR6eWgweSsrYVBaMS9jMXZuT2JOZXZ0dFJUN3dnQ1FwYk9aTVJkeDNuN0tyclZLRWQxMzYvZmQxanVrNGU3WTZ6cDVkNnhqYjhlUGExN09ucExNaGU4ZTc3MWFuZWZNVU5HS0V5OWk4bFN0MStuZS9rMjlVbFBwOS9yblR2ZU1QUHFoMmZmb28rTExMSkVtQnc0ZHJZSHk4Y2hZdjF1a1hYMVQ1a1NQMS9HUUFBSUNBRlFBQW9CR3V2UEpLRFJzMlRNT0dEZE9hTld1VWR1NGdwRzdkdXVuYWE2OVZlSGk0dW5idHFuWHIxcms4YTdQWjlPR0hIN3FkdDdrTzFVTHpPekJ3b0ZPN1hkKytHbEl0bUwzd2ZsMGk3cjFYWFo5L1hyNmRPcGtCYS9zcFU5VGw2YWZOTWVVcEtUcng2S01LdWZ4eUJmVHZMMG5xOGZlL3ErelFJUlZ2M2VycFI4RkZ6aThtUmowV0xwVEZ4OGVwdjNEREJwMzgxYTlVdkcyYkpDblV6YllEanBJU0hibm1HdlZidDA1QkkwZEtraXcrUG9xWU8xY1JjK1lvOC9YWGRjTE5DbWtBQU9DS2dCVUFBTUJEQXdZTU1QZG5EUThQMTVBaFE4eUFkZENnUVFvUEQ1ZDBkcTlWaThXaXRXdlhtczlhTEJhRmhvWXFORFJVSFRwMFVHaG9xTUxDd3N6L0d4Z1lxRVdMRnJYOGgwSzlCUXdZMER3bnhGdWRkL0hxVVczbHNtOWtwUHhqWXRSbnhRcFovUHpNL3ZRWFg1Umh0K3ZVcjM2bDNzdVduWjBtSkVUOVZxL1dvYXV2VnNuT25VMWZKenhTZmMvZFN3OGVWTUNBQVpMa3RBVkUxYzlWV1ZLU0djaTcrMWtyUDN4WU9mLzVqeUxPSFdwV3NtdVhUdjdpRnlyNDRndW5jUUUxN0FOcno4bFIwdVRKNnZYdXV3cWJPZlA4RFl0RnVSOS83T0VuQkFDZzdTRmdCUUFBOEVEbnpwMTF6VFhYbU8zTXpFeXRYNy9lYkcvWXNFRkJRVUVhZUM0Y0dUWnNtQ29ySy9YbGwxOUtrc0xDd3ZUUVF3L1ZPSDlGUllXTUN3S1Z4eDkvdkNrL0FwcEJqNFVMWGZwOE9uU29jNHhSVnFiVUo1K1VKUGwzNys1MjdzS3Z2bEx3dUhIcStkWmJUbk1XYjkycXJMZmZsaVRsZnZTUmNwY3RVL2lzV1dmZkhSNnVBWnMzNjhTOGVjcCs1eDNQUGhTOHoxcnowUm1uZi85N2hWeCt1VTc5OXJmS2VmOTlXWHg4MVBuSkorVW9LWkhzZHZuMzZxWE9Uenhoam5kY3NMK3pvN2hZUjIrOVZaRVBQNnlZbDE2U1QzaTQ4ai85VklYVi9ua0dBQUJxUjhBS0FBRFFRQjA2ZE5Dc1diUE1yL0dYbHBicWswOCtVVVZGaFRuR01BeXRYcjFhd2NIQjZuNHVNSXVOalZWRlJZVTJiZHFrL1B4OEdZWWh5d1VIRjFWeE9Cd3VmY0cxbkZ5UGxsZVptK3UweDJsbFVaRzYvdnJYZFQ3WDZkRkhYZm9jeGNWbXdIcmhIcHlPb2lLbFB2V1VMRDQrNnZQUlIwNHJWKzA1T1VxNTkxNnBXaGgvNHRGSEZUaGtpQUxPaGZ2V3dFQjEvYzF2bEx0a2lVdTRob3VieGM5UE1hKzhJci9PbmMwKzQ0Si9OcFFmT2FMOS9mcEo1L29OdTEyZEhuNVlBWU1IdTUyekxESFJiWC9XUC8rcHZFOCtVZFJ6enluNzMvOXVtZzhBQUVBYlFjQUtBQURRUUZkZmZiVVpkdHJ0ZG4zODhjZkt6ODkzR1ZkWldha1ZLMWJvbm52dVVWaFltQ1JwOU9qUk9ucjBxTkxTMHBTZm42K3dzREFWRlJVcE16TlRXVmxaeXM3T052OXZod3RXUHVMaVVwR1JZWWFpVmVvVHNOWWxmOVVxZFh2aEJWbmF0Vk54Zkx4U1pzOVcrZEdqQ3IzdU9sVVdGTWczSWtLU1pOaHNTcjcxVnBmRGlPdzVPVG84ZmJvR2ZQdXQvR05pWkZSV0t1WHV1d2xYV3lHam9rSVJjK2ZLdDJOSHM2L2kzRFlrVGk0SVhRdldyNjh4WU0xWXNLREc5OW16c3BUR29Ya0FBRFFZQVNzQUFFQURyVm16UnJObXpWS25UcDMwMldlZjZkU3BVeldPTFMwdDFmTGx5M1gzM1hmTFpyTnA5ZXJWNWo2dG4zenlpWXFLaWxSV1ZsYXY5ODZmUDk5dC96TUVJaTFxYjB4TWpmZStqNDMxYUU2anN0SzhMdDIzVHlkLzlTc0Z4Y2JxMkVNUHlTZ3ZsM1EyZVAwK05sWjlWcTVVdXo1OWRQVG1tMVc0Y2FQYitXd25UdWpnbURIcTg4a25LdnpxS3hWdjJlSlJYV2hleGQ5OTV6WXdyZnA2dnUzRUNRWEd4cG9CYTJWZW5rNjk4RUxkODI3ZEt2M2tKMmJic05sVWV1Q0FNdjcyTjJVdlh0dzB4UU1BQUJNQkt3QUFRQjAyYmRwa2JnY2dTY1hGeGZydmYvK3JtSmdZSGJsZzlhQTdtWm1aV3I1OHVUSXlNbFJTVW1MMloyVmwxZnBjZVhtNUVtdjRPbTkxZS9ic01hL3JHOWFpZVpUczN0MGs4NXo1NjEvUFhseXdENjh0TlZWSmwxOHUveDQ5VlBiOTk3WE9VWEhxbEE1Tm51eXlseSs4WTZlYjdVQ09QZkNBMjdHSHJyckt2UGJyMWszV29DQ3BzbEsya3lkbDJHeDF2aXQzMlRJVmJ0d293MmFUbzZUazdINnNBQUNnMlJDd0FnQUExT0hnd1lNdWZXVmxaZlVLVjZzY08zYXN3ZTh0TEN6VXFsV3I2aHkzYnQyNkJzK05pMXd0b2FpanVMak9jTlVjUytEZTZsWFVza0srSm9iTjV0RnpBQURBTXpVZlJ3a0FBQUFBQUFBQXFCVUJLd0FBQUFBQUFBQjRpSUFWQUFBQUFBQUFBRHhFd0FvQUFBQUFBQUFBSGlKZ0JRQUFBQUFBQUFBUEViQUNBQUFBQUFBQWdJY0lXQUVBQUFBQUFBREFRNzdlTGdBQUFBQUFBQUJvck5qWTJHMFdpMlcwdCt2QWVZWmhiRXhJU0xqQzIzVTBOMWF3QWdBQUFBQUFvTlVqWEwzNFdDeVdLZDZ1b1NXd2doVUFBQUFBQUFBL0dHL3UydVh0RWlEcGtiZzRiNWZRWWxqQkNnQUFBQUFBQUFBZUltQUZBQUFBQUFBQUFBOFJzQUlBQUFBQUFBQ0Fod2hZQVFBQUFBQUFBTUJEQkt3QUFBQUFBQUFBNENFQ1ZnQUFBQUFBQUFEd0VBRXJBQUFBQUFBQUFIaUlnQlVBQUFDdFdaWWtsZm40ZUx1T05xLzAvSjlCbGpmcnFBZCtaaTRTcmVobkJnQ0FXdmw2dTRER2lvMk4zV2F4V0VaN3V3NmNaeGpHeG9TRWhDdThYUWZxeHUvUHhZZmZId0Jvc0VSSmsxSURBOVd2cU1qYnRiUnBxWUdCVlpjSHZGbEhQZkF6YzVGb1JUOHpBQURVcXRXdllDVWN1dmhZTEpZcDNxNEI5Y1B2ejhXSDN4OEFhQmlMeGJKWWt0N3YzbDJIUWtLcXI0aERDeW4xOGRHaGtCQjkwTDI3Sk1rd2pNVmVMcWxXL014NFgydjdtUUVBb0M2dGZnVnJsZWhIZDNtN0JFZzYrVWFjdDB1QUIrNjg4MDV2bHdCSlM1WXM4WFlKUUt2Qjd3dXE3Tnk1OCsyNHVMaWJUZ1lHWHYvbi92MjlYUTZrVHhNU0V0NzJkaEcxNFdmbW9uUFIvOHdBQUZDWFZyK0NGUUFBdEIyR1lXejBkZzF3WmhqR2RpK1g0TmkxYTlkTmhtRThKR21UMk12Ukc3SWtiVElNNDZGZHUzYmRMTW53ZGtGMTRHZkcrMXJiend3QUFMWDZ3YXhnQlFBQVAzenNVWXdhT0JJU0V0NlM5SmEzQy9IVW9rV0xERW1hTTJlT3hkdTF0Qkd0L21jR0FBQmNQRmpCQ2dBQUFBQUFBQUFlSW1BRkFBQUFBQUFBQUE4UnNBSUFBQUFBQUFDQWh3aFlBUUFBQUFBQUFNQkRISExsWmFFQm5aUmZsdG1zNzJqbkc2Uk9JVDNVS2FTSDdBNmI5cDNhMkt6dkF3QUFBQUFBQU5vS0F0WjY4UGNKVUVSd2pISkxUcXZNWHV4MlRHUklkODJPKzUzWi9yK3ZINUlrV1N4VzNUWHlCYTAvdEVqcEJVZk4reFpaZE12d3B6Vjc1QXY2OVdkVGRTaGpXN1BWLzZjYk42dFBaSndrS2J2NHBCNzRUM2NaTXBydGZRQUFBQUFBQUVCYjBhWURWbi9mUVBYdk5Gb2g3Y0lWMHE2alFnTTdLVFNnazBJRE95czhNRXJoUVZIcUdOUk43UU1pSkVsLyttS1d2a3Y1eU8xY0hkcEY2T3FCRDVydC8vdjZJVmxrMFk4bnZxbXJCejZvRzRjK3FYOXMvcEUySFhsZmtqUzIxeTJhTytabFNkSXZydnBRVDN3MFFsM2E5OUt6Vi8yM3pycWZYajVXQldWWjlmNmMzeVl2TXdQV2lPQm85WTZNMWRHc1hmVitIZ0FBQUFBQUFJQjdiVHBnOWJYNjY4VWJ2cEpGbG5xTnY2VGpFRzA1OW9taTJ2YzIrOUlManRhNEdqUXlwTHRHOWJoT2toVG8xMTVQVGYyUGhuU2RyRGUrL1ltMnBIeXNyY2VXYTJ6UG14VVowbDF6eDd5czlZZityYWdPZmVxc3c4ZDYvbzl0NlFORmRZNjNXbnljMmkvZjlKMHFEWHV0ejd5NDltYnRPZmxsblhNREFBQUFBQUFBYlZtYlB1U3F4SmF2TXdVcDlScGI2YkFyUEtpcmd2dzY2STA3RDV0LytmbTBxL0daektJVGVtYjVXSjNJUFdEMmplODlTNTFDZWtpU0ZteThYNWxGSjNReUwwbExkdjAvano1RGdHOXduWC81K3dRNFBlUG4wNjdPWjZxSHVBQUFBQUFBQUFEY2EvTXAycjVUWDZuWWxxZUNzaXpsbDJYSzRiQnJhdjg1NXYyZmZ6eEsyU1VubFZlYUljTndLTmcvckVIelp4UWQxeTlYVHRJTDE2N1JKUjJINm4vWDNxaVlzSUdLQ1Jzb1NacS8vazZkeWorc2dySXNaUmFkMEkxdnVsOU51L0lSOWt3RkFBQUFBQUJvVGFKKytVdDFlZW9wczcwbk10S0wxYUM1dFBtQXRlb3dxaXBkTy9SMUNsaVBaTzFzOURzS3kzUDBtMVZYcVU5a25MNVAvOVlwTEozelhsZk5HdkdMV3A5UFRQK21YdTk1NGZNWjJwVzZ4bXgzYnQ5VCthVVpLcmVYdUl5Tmk1bXVoTFIxVHRzYkVPSUNBQUFBQUFBMEhXdHdzSHdqSXJ4ZEJwcFptdzVZTFJhci9LeitUbjIrUHM3dEM3OWUzMUNYZEJ3cWgxR3AxTnhFN1R1MTBlMlltNGM5NWJhL2lwOEhOY1IxdjBaUFQzMWZSN04yNmZkcnJwZXRzc3k4ZDgyZ1IvWDR4SVU2bnJOUDcrOThRVnRUUHFseEgxa0FBQUFBQUFDNDEzN0tGUFY2N3oyenZUY21wa21mSDJrMGJWNnowMUsvYzRqUU1HMDZZSTJObWFZWFpueGU2NWhsRDVZNnRXZi9PN3plODBjRVIrdUZHWjhydUYyWS92SDFvOXA0NUQ4ZTFWbWIzNis1d2J3K21ybFQ3WHlEZE4vb1ArajZTMzhpaThXcTRkRlg2bGZUUHRIdjE5Nm9Ta2VGT29kY292dkh6cGQwTnZ6OTVkVWZLVGw3dDk3ZjhWdVh1UUFBQUFBQUFGQXpTMENBL0tLanZmWThMZzV0T21CdGJqKy80ajFGQkovOUpmbjUxUGZVTTJLWUZtMy9wY3U0cW4xWEg1M3dtcTY3ZEo0azZmVnZIdFBuaVF2Tk1WWDlGNG8vOFpsNVBmcVNHL1RRdUw4cXFrTWZzODlXV2FiNEU2dFU2YWlRSk5rZEZkcVM4b211NkhlUExKYXpaNXoxamhpaDU2ZXYxSUgwelhwN3kxTTZuQm5mbUk4TkFBQUFBQUFBdEJrRXJNM296ZTkrcXY5MzdWcUZCM1dWSk0wYy9xelM4ZzQyK1hzR2RCNnJleTc3WHcyUHZ0S3BQelUzVWZQWHo5YXhuTDFtWDA3SktmMXQ0eHl0M1BkWDNULzJ6MDdQWEJvMVVYKytaWnMySFhsZmk3Zi9TcGxGSjVxOFZnQUFBQUFBQURSYzF0dHZLL1AxMXh2MFRLZkhIbFBrQXc4MFUwV28wcVlEMWwycGE4elZvMVdldStwRFRlZzl5MnhmZUQvWVA2emU4eC9QMmFkblYwelE3Ni83VWxFZGVtdkhpVlZhZjJpUmZqcjViYWR4QXpxUGxiOXZnTG5hVlpLNmhmYlgwRzVUSktuR3ZWdERBenZyMlN2L2E0NnJVdW1vMENkN1g5R1NYZjlQTm51cDIyZVRzM2ZyTjZ1dTBzanVNL1RRK0w4cE9yUy9KTWtpaTZiMHZWdGRPL1RSTTh2SDFmdXpBZ0FBQUFBQW9QbFVuRDZ0a2gwN0d2d01tbCtiRGxndk5DaHFnbE80S2trK1ZsOVZPdXdlejNtbU1FVy9XRGxSRDQ5Zm9GYzNQU0REY0xpTWVlYXFKZW9jY29sVDMwMURmNmFiaHY1TWttdklXNldnTEV2aFFWRk9mVWtaVy9YYTE0L29lTTYrZXRXM00vVno3VjIyUWJmSC9scTNqbmhPdmxaL0dUTDByKzkrVnEvbkFRQUFBQUFBZ0xhTWdQVWNmNThBL1hUU1d5NzlyOXdTcjFVSFh0TVhCMTN2MVZkT3lTbTk5T1Z0alNuUExjTnc2T005OC9YVHlXL3BaRjZTUWdNN2EwRG5zZnEvV1h2cmZ0aU5lVXNIYTk2a04zVWk5NENTTXJZMmNiVUFBQUFBQUFBL2JDTU5vMUgzMFRvUnNKNXovOWcvS3pwc2dFdC83NGdSK3Nta2Z5bkVQMXlmN1AyelIzTVA3REplbC9lK1RXdS9mMU9wZWQrNzNQK2Z6NitWbjlWZnQ0NzRoU2IydVVPU3REVGhSWDJYdkt6T3ViOCs4cjVzbGFYNjV1aFMvZjIyQXdwcEYrNVJqWktVbXZlOWZybHlrdng4Mm5rOEJ3QUFBQUFBQU5DV0VMQkt1cUxmdmJydTBubTFqcmwvN0h3RitJVm81YjYvTlhqKzRkRlRkZVBRSjNYajBDZjEyZjcvYzdtZm1wc282ZXhYL3F0a0Y2Y3BPWHQzblhQYktzdjA5WkVQR2x4VFRRd1pzbFdXTmRsOEFBQUFBQUEwQll2RmNzbkxMNy9NOGovVWFNbVNKZDR1QVcxVW13OVlMNDJhcUhtVDNqVGJ4M1AyNjVLT1E4ejIyb1AvMVBTQkQwdVNaby84blFyS01odjhqZ0dkeng4V2xWNlkzSWhxYS9mWTBvRnUreWYwbnFYbnJ2clFiTi8rVG51VlZSUTFXeDNBRDBWc2JLekdqUnNuWDE5ZitmbjVhZkhpeGNySXlQQjJXUUFBQUVCYlUranRBb0NhRkc3WW9MMWR1OVo0UCtxNTU5VDV5U2ZOZG0xajBYcTE2WUMxUi9pbGV2NmFsZkwzQ1pBa0ZaYm5hT0czOC9USEd6YVpZeForODdnNkJYZFhYUGRydE9ma2VuMlQvS0VlbmZCYXZkOWhzVmcxS0dxODJkNTM2aXVuKzcwaVJtalJQWis3UFBmWTVhL3JzY3RmbHlUdFNsdmJvTThGdEtTZi92U25hdGV1YWJlVm1EOS92bmtkRlJWVnk4aUd5OHZMVTFsWi9WWnA1K2ZuS3pnNDJHeEhSRVFRc0FJQUFBQXRMMXVTRE1QWTlOeHp6MDN4Y2kyNGlNWEZ4Ylg0Q21mRFpsTkZlbnFOOXl1TGk1M2F0WTFGNjlXbUE5WUF2MkFGKzRkSk92dlYrTDk5TlVjNXhhZWN4bFE2N1ByVGw3ZnBSeE5lMDV2Zi9WUVdXUnYwanA0ZGg1cnZLQ3pMMXJGc3p3NmdBdHFxZSsrOXQwbm4rL1RUVDNYdzRFRU5IVHBVbzBlUHJuV3NqNCtQVTN2cTFLa2FQMzU4RGFQUGUrc3R6dy9GQXdBQUFBQzBEdTJ2dkZKOVB2ckliTzhPQy9Ob25oRjVlZWIxMFZ0dlZlSDY5WTJ1RFMyclRRZXNoeksyNjJqV0x2V0pqTlA3TzM2bitCT2ZxV3VIdmk3anlpcUs5TGVOYzgzMmpXOWFYTWI0MW5BdzFMQnVVODNyL2VsZnk1RHpmMHpKS3oyamozYS9WR3VkeE10RStnQUFJQUJKUkVGVUovT1RGQmN6dmRZeEFCb21JQ0JBSFR0MmJOQXpRVUZCQ2dvS2FxYUtBQUFBQUFDdGljWFBUejZob1kyZXAvb2NGaisvUnMrSGx0ZW1BMVpKK2pMcGJhVms3OUYvZC8yKzNzOVlMVDY2cE9NUTJTdHRNbVRJMStxdjY0Zjh4TzNZRVRGWG05Y1hiZzhnU2JrbHA3Vm8reStjK2tJRE9zbnVxRkM1dlVTVmpncjE2MXp6S3J1Vmp6Ujg5ZnZTKyt2ZXZtYlB5Zlg2emFxckdqdzMycDdYWDM5ZEZzdjUvK2p3eEJOUG1OZGZmdm1sRGh3NDRQSk1lSGk0N3J2dlByUDk0WWNmNnRTcFV5N2pBQUFBQUFBQUxuWnRQbUJkZjJpUlBrOWMyS0JuSEVhbGZqMXR1VHEzNytuMmZ2NjVnN0Q4ZlFJMHBPdGtzOTlkd09yT3crTVhhRkxmMlc3dkdUSlViTXR2VUwxQWM2cW9xS2p4WG1WbHBXdzJXNTNQMk8xMnQrTWs2YzAzMzNUYlgrWDIyMjlYV0xXdllkUTF2cVNrUkpJVUh4K3YrUGg0OWUvZlgzYTdYY25KemdmUURSNDhXTmRkZDUwa3FhQ2dRRXVYTGxWeGNiR21UNSt1cEtRa0hUcDB5QnpiczJkUGhZYUdhcytlUGJXK0d3QUFBQUFBL1BDMCtZQzFyS0xJbytkMm4veFMwd1krNVBiZTVpTkxKRW5Eb3FlcW5lL1pyeFBubDJYcVJJN3JTajUzRHFSdnJqRmcvVDc5Vzluc3BSNVVETFJPK2ZtMS93Y0ZoOFBSb1BIVkRSZ3dRTmRmZjcwc0ZvczJidHlvSFR0MlNKSUdEUnFrR1RObVNKS3lzN08xZE9sU1ZWUlVhTmFzV1lxT2p0YkFnUU8xWjg4ZXJWdTNUcU5Iajlha1NaTmtzVmdVSEJ5czc3Nzdyb0dmRUFBQUFBQ0F1dmxIUnl0NDdOZ0dQNFBtMStZRFZrOGxwbitqS2YzdWtReER0c295RlpYbjZFeGhpbmFtcnRHbisxK1ZKS1ZrNzlIYlc1L1N1SjR6bFZOeXltWC8xWm9rWld3MXJ3MFpxcWdzVjBGWmxnNmMvbHIvM3ZhczAxaDMrOEVDcUQvRE1HUzFXblhGRlZjb0lDQkFralJ1M0RqemZrbEppYVpObTZhT0hUc3FQRHhja3BTZW5xNGRPM1pvNXN5WjZ0T25qNlN6UVc5cEtmL3hBd0FBQUFEYUtoODNoMXhaMjdXcmMweDlSY3lkcTRpNWN6MStIczJIZ1BVQzJjVnArc1hLaVhXTzIzQm9rVFljV2xUSFhDZTFmTzlmdEh6dlgrUnI5VGY3SC9xZ2wzbWRYNXJwOGx4eVZvSnUrWmVmSElaRGh1Rnd1UStnYVNRbEphbXNyRXkzM0hLTERNTlFjbkt5dW5YcjVqU21lL2Z1VHUxang0NXB4WW9WQ2dnSVVOZXVYU1ZKcGFXbFdyRmloVkpUVTF1c2RnQUFBQURBeFdWRWJtNlRqRUhyUThCNkFWdGxtUkxUdjJueWVlMk84L3RMWmhRZXEzTjhwY1BlNURVQWNIWDgrSEY5OU5GSDZ0T25qeVpPbktpVksxZXFkKy9lS2k4dlYvdjI3YzBRVlpJT0hEaWdMVnUyeUc2M3E2Q2dRSHYyN05HNGNlUDA2YWVmRXE0Q0FBQUFBTkJHRWJDaVdTeGF0S2grK3lIQXF4WXNXT0R4czFGUlVicjMzbnRySFROOStuUk5uejY5enJsbXozYmRjM2orL1BrZTE5WVFvYUdodXV5eXk4eXYrbzhkTzFaTGx5N1ZrQ0ZEZFBYVlY1dmp0bS9mTGttNi8vNzd0WHYzYnUzZHUxZVhYWGFaSkdubXpKbmF2bjI3dG0zYkpydTk4Zjl4NU9XWFgrYjNCd0FBQUFEZzVQU0xMK3JVODg4MzZKbHUvL3UvNnZyclh6ZFRSYWhDd0FxZ1RmTDM5OWVZTVdNMGF0UW8rZnFlL1VlaFlSaXlXQ3k2L3Zyck5XalFJRW1TM1c3WDU1OS9ydVRrWk4xenp6M3k4ZkhSeUpFamxaMmRyWlNVRlBYcjEwKyt2cjRhUDM2OEJnMGFwQysrK0VMSGp4LzM1a2NEQUFBQUFMU0FnblhybEJBWTJPaDVZbXM1enlQM3YvODFyMHYzN20zdzNLVjc5enJOZ2VaQndJcG1NV2ZPSEU3ZmFnWGk0dUxhN0VySmdRTUhhbXkxMHhmejh2SzBhdFVxWFhQTk5ZcUlpREQ3TFJhTFpzeVlZWWF3VlNaTm1xUjMzbmxIUjQ4ZTFaVlhYaWsvUHorRmg0ZHJ3SUFCalE1WW4zMzJXWDUvTGhLc0pnWUFBQUJRSTRkRGpyS3lSayt6MDFMenZ3SW0zM2xubytiT1hicFV1VXVYTm1vTzFJMkFGWUJIenB3NTQzYUxnWG56NXBsaFpIeDh2TDc3N2p1WE1lSGg0YnJ2dnZ2TTlvY2ZmcWhUcDA0MVg3RnU3TisvWCtQR2pWT0hEaDIwZi85K3JWKy9YamFiVFNrcEtVNEJxNCtQajl2bkF3SUNkTTAxMTJqWnNtVTZmZnEwYnJycEpobUdvUTBiTnJUVVJ3QUFBQUFBQUJjQkFsWUFIakVNUXphYnpha3ZPRGpZYWFWbllXR2h5eGhKcXFpb2NHcmI3WGEzNDVxVHcrSFExMTkvTFlmRG9hU2tKTE4vejU0OWF0Kyt2Zkx6ODFWWVdLaXlzaktWbEpTb3BLUkVSVVZGS2lzcjB6MzMzQ05KMnJKbGl5UXBLeXRMaXhjdlZsQlFVSlBzd1FvQUFBQUFBRm9QQXRZVzFMZlRLRTBmOUlpNmRlaXI1MWRkSmNOd2VMc2tvRWxGUjBjN3RYTnpjNzFVU2YxOC8vMzNMbjA1T1RsYXVYS2wyWDdtbVdmTTYyWExsaWtsSlVVZmZmU1JTa3BLWkJqbnZ6MXVzOWxhUENRR0FBQUFBQURlUjhEYVFvTDhRL1dINjc5U2dGK0lKR25Hb0I5cGRlSS9OS0R6V0QxejFaSUd6ZlhLaHJ2MWZmcTN6VkVtMENpWFhucXBVenNqSThOTGxkU3RlbkJhWDdObXphclh1Q1ZMbGlnMU5iWEI4d01BQUFBQWdOYUhnTFdGbE5qeTlmbjNDM1hMc0tjbFNmZGM5ci9hblB4Zitmc0dxSFBJSlEyYXk5K244U2ZVQVUydGUvZnU2dHUzcjluT3lzcFNVVkdSRnlzQ0FBQUFBQUJvZmdTc3pleWpCOCtmSnZkL214NlV3NmlVMWVLamtIYmh1bkhJazlwN2FyMFhxd09hUnVmT25YWFRUVGM1OWUzYnQ2L1I4dzRZTUtET01mNysvZzErcHF5c1REazVPZldxb1dQSGp1WjFZV0doeS82eDdyQVBLd0FBQUFBQWJRY0JhelB6ODJsblhtZVhuTlNXbEU4VTZCZWkxWW4vVVB5SlZUSU1oMjU4MDFMblBDc2ZNZW9jQTNoRC8vNzlOV1BHREtlZ015OHZUM3YyN0duMDNEZmVlR096UEpPUmthRzMzbnFyWHZOVjMwcGc3ZHExU2tsSmFYQk5BQUFBQUFEZ2g0dUF0WVhOWDMrbkhFYWx0OHNBR3MxcXRXckdqQmthUEhpd1U3L05adE9LRlN2cXRkSVRBQUFBQUFDZ3RTTmdiV0VPbzFKTEh5aFNnRzl3bldQTDdNVzYvZTJRRnFnS2FEaUh3Nkg5Ky9lclY2OWVDZ3c4dXk5d2NYR3hsaTlmZmxFZmJnVUErR0dKalkzZFpyRllSbnU3anNaYXNHQ0JKQ2t1THE3VmYyM0pNSXlOQ1FrSlYzaTdEZ0FBZ0paQ3dBckFZOGVQSDlmaXhZczFjK1pNNWVYbGFkMjZkU291THE3ek9adk5wb01IRDVydGtwSVN0K1BtejUvZlpMVUNBSDZZZmdqaDZnK054V0taNHUwYUFBQUFXaElCcTVkdE9MVElwVzlxL3psZXFBVHdUSDUrdmhZdFdpU0h3MUh2WjRxS2l2VHBwNTgyWTFWTnAzcWRyTXdGZ0l2WG5YZmU2ZTBTSUduSmtpWGVMZ0VBQUtERkViQjYyZDgyem5YcEkyQkZhOU9RY0xXMXFiN1NGZ0FBQUFBQTRFSldieGNBQUFBQUFBQUFBSzBWSzFpOWJPVWpyZjRjQXdBQUFBQUFBS0ROWWdVckFBQUFBQUFBQUhpSUZheGV4aUZYQUFBQUFBQUFRT3RGd09wbEhISUZBQUFBQUFBQXRGNEVyRjcyNUpSL2U3c0VBQUFBQUFBQUFCNGlZUFV5VnFzQ0FBQUFBQUFBclJlSFhBRUFBQUFBQUFDQWgxakI2bVUzdm1tcGM0eVAxZStDSHFONWlnRUFBQUFBQUFEUUlBU3NYckErNmQveTl3bHdlOC9QcDUyaVF3ZklWbG1xU29kZFZvdVBKdlMreldsTWFVVlJTNVFKQUFBQUFBRFE2andTRitmdEV0REdFTEI2d1J2Zi9yakdlNFpoNk9XYnYxT0FiN0RiKzVVT3U5THlEalpYYVFBQUFBQUFBSzJTWVJnYkxSYkxGRy9YZ2ZNTXc5anU3UnBhQWdIclJjYnVzQ2t4L1J2RnhVeDNlLytydysrcXhKYmZ3bFVCQUFBQUFBQmMzQklTRXE3d2RnMW9temprNmlKME5IT25VN3Uwb2xDcHVZbGFtdkNpWHYvbWNTOVZCUUFBQUFBQUFPQkNyR0J0WnZVNXhPcENIK3o4SDMyMDUyVlZPaXBrcXl5VFlUaWFvVElBQUFBQUFBQUFqVVhBZWhHeU8yeXkyMnplTGdNQUFBQUFBQUJBSGRnaUFBQUFBQUFBQUFBOFJNQUtBQUFBQUFBQUFCNGlZQVVBQUFBQUFBQUFEeEd3QWdBQUFBQUFBSUNIQ0ZnQkFBQUFBQUFBd0VPKzNpNmdxWng4STg3YkpRQ3QxcElsUzd4ZEFnQUFhS0RRMEZBVkZ4ZkxicmQ3dXhRQUFJQTJyZFVIcklaaGJMUllMRk84WFFmT013eGp1N2RyUVAzdyszUHg0ZmNIQUZxUDBOQlFqUm8xU2tlT0hGRnFhcW9jRG9mTG1NaklTRVZGUlpudDlQUjBaV1ZsMVRuMzAwOC9MWXZGSWttYVAzKysyM25uenAwclNTb3NMTlNPSFR1MGMrZE9EejhKQUFBQUdxUFZCNndKQ1FsWGVMc0dvTFhpOXdjQUFNOE5IRGhRY1hGeGlvdUxVMWxabVJZdVhLaUtpZ3J6dnArZm4yNjU1UmFGaFlXWmZSOTg4RUdUdkh2S2xDbG1BQnNRRUtDa3BLUW1tUmNBQUFBTjErb0RWZ0FBQU1BYkJnOGViRjZucDZjN2hhdVNOR25TSktkd1ZaSW1UNTZzOTk5L1g0WmhlUHplU3k2NVJMMTY5VExiRm90RmQ5eHhSNDNqOSt6Wm94MDdkbmo4UGdBQUFOU09nQlVBQUFCb29LaW9LRVZHUnBydHhNUkVwL3Q5Ky9aVlhKenJHUUhkdW5YVDZOR2p0VzNiTm8vZUd4QVFvR3V1dWNhcHo4L1BUeDA3ZHF6eG1hQ2dJSS9lQlFBQWdQb2hZQVVBQUFBYWFNU0lFZVoxZVhtNURoMDZaTFlqSWlKMDNYWFhtZTI4dkR6dDI3ZFBFeWRPbENSTm5EaFJtWm1aU2s1T2RwcnpycnZ1VW5SMHRNdTdubm5tR1VuU1o1OTlwc0dEQjZ0RGh3NU4rbGtBQUFEUU9BU3NBQUFBUUFNRUJRVnAwS0JCWm52ZnZuM205Z0FoSVNHYU9YT20vUDM5SlVtR1lXak5talU2ZWZLa0JnNGNxRTZkT3NsaXNlaUdHMjdRc21YTGRQTGt5WHEvZDlTb1VVNEhaaFVXRnVxOTk5NVRVVkdSMmVmajQ2T1pNMmVxWjgrZWtpUzczYTZEQnc4MjV1TUNBQUNnRGxadkZ3QUFBQUMwSmlOSGpwU3Y3L2wxQ29jUEg1WWtCUWNINjQ0NzduRGFkL1hiYjc5VmFtcXFIQTZIVnExYUpidmRMa255OS9mWGJiZmRwa3N1dWFUZTc2MGVya3BTKy9idGRmdnR0NnQ5Ky9ibW5OZGZmNzBacmtyUyt2WHJsWkdSMGVEUENBQUFnUG9qWUFVQUFBRHFLU2dveUdWdlZZZkRvZkR3Y00yZVBkdHBMOVNrcENSdDJiTEZiR2RtWnVxTEw3NHcyMzUrZnBvMWE1YkdqQmtqU1ZxNmRLa1dMRmlndFd2WE9zMi9ZTUVDdmZycXF6cDkrclNrczZGdGZuNitwTFBiRWN5ZE8xZWpSNC9XM0xsejFiOS9mL081YmR1MmFlL2V2VTMweVFFQUFGQVR0Z2dBQUFBQTZtbkNoQW5tMS8rclJFWkdhdkxreVFvSUNERDcwdExTdEhyMWFwZm45Ky9mci9Ed2NJMGRPMWFTWkxWYU5XblNKR1ZuWit2SWtTT1M1QlNTU3BMTlpwTWtyVnk1VWpFeE1VcE1UTlNCQXdjMGE5WXNkZXpZVVFFQkFabzhlYkk1M2pBTWZmbmxsOXE5ZTNmVGZHZ0FBQURVaWhXc0FBQUFRRDFFUlVWcCtQRGhMdjJGaFlXeVdDeG1PeTB0VGN1V0xUTzNBN2pRNXMyYnRYMzdkck5kVUZCZ0huZ1ZIQnpzOUJWLzZmeUJXZ1VGQlRweTVJaDY5KzZ0Y2VQR0tTZ295TzM4RG9kRGZmdjIxZWpSb3hVVEUrTVNDQU1BQUtCcHNZSVZBQUFBcUlkcDA2WTVCYWxWeXN2TEZSOGZyOHN2djF4cGFXbUtqbzdXRTA4OElVbGF2bnk1dVRLMWUvZnV1dlBPTzgzbjl1L2ZyeUZEaGlnK1BsNE9oME9TRkJzYjYvS09xNisrV2tPR0RKSEZZbEdYTGwzYzFsQmNYS3pnNEdCSlp3KzY2dFdybDNyMTZtWGUvK3FycjdSang0NUcvaDBBQUFDQU93U3NBQUFBUUQwVUZCU29TNWN1YnUvdDNMbFQvdjcraW8rUDE3eDU4K28xMzdadDI1U1VsS1RVMUZSSloxZXZqaG8xeXUzWXJsMjd1dlRaYkRZZE9uUkkrL2J0VTFwYW1ybkN0bi8vL2s3YkZVaFNlbnA2dldvQ0FBQkF3eEd3QWdBQUFQVnc5T2hSOWV2WFR5ZFBubFIwZExUVFBadk5wazJiTmlrd01OQ3B2MnBsYWsycXRnYVFwUEhqeDh2UHo4OWxURmxabWRxMWE2ZUNnZ0pWVkZUb3hJa1RTazVPMW9rVEoxUlpXV21PUzA5UFYzcDZ1cjc0NGd2RnhNU29aOCtlaW9tSlVhZE9uUWhZQVFBQW1oRUJLd0FBQUZBUHljbkpxcWlvME9lZmY2NkhIbnJJN1JpcjFmbUlnK29CYUYycXZ0S2ZsWldsaUlnSWN5dUF4WXNYcTN2Mzd0cS9mNzhlZSt3eERSZ3dRQU1HREtqM3ZLKysrcW9NdzZqM2VBQUFBRFFNQVNzQUFBQlFEOFhGeGZyNDQ0K1ZtNXRiNDVnTFY2RFdkTkNWTzluWjJRb05EZFd1WGJ0MDlkVlhtLzE1ZVhuS3k4dVRKSE9mMVlZZ1hBVUFBR2hlQkt3QUFBQkFQWjA0Y2FMVyt5RWhJVTd0OHZMeWVzK2RsWldscUtnb0pTWW1PZ1dzQUFDZ2ZtSmpZN2RaTEpiUjNxNEQ1eG1Hc1RFaEllRUtiOWZSM0FoWUFRQUFnQ1p5NFNGWUJRVUY5WDQySnlkSDI3WnRVMFZGUmIzR3YvWFdXOHJKeVhIcGo0eU0xUDMzMzEvdjl3SUE4RU5CdUhyeHNWZ3NVN3hkUTBzZ1lBVUFBQUNhU04rK2ZjM3IzTnhjMld5MmVqK2JtcHFxd3NMQzVpZ0xBSUEySmZyUlhkNHVBWkpPdmhIbjdSSmFEQUVyQUFBQTBBUzZkT21pSGoxNm1PMjZ0aE80VU5VK3F3QUFBR2hkQ0ZnQkFBQ0FSckphclM3N3BpWW1KamJyT3g5ODhNRm1uUjhBQUFEMVkvVjJBUUFBQUVCck4yM2FOSFh0MnRWc3A2V2xLUzB0ellzVkFRQUFvS1d3Z2hVQUFBQm9wT1RrWkEwYU5FaSt2cjZ5MiszNjRvc3ZtdjJkcGFXbGNqZ2NMdjFXcTFXQmdZSE4vbjRBQUFDY1JjQUtBQUFBTk5LaFE0ZFVWbGFtVzI2NVJhdFhyMVpXVnBiTEdNTXdWRjVlN3RSdWpQZmZmMTg1T1RrdS9SRVJFWm96WjA2ajVnWUFBRUQ5RWJBQ0FBQUFEYlJnd1FMenVxS2lRdExaUTYzZWVPTU5sWldWdVgwbUxTMU5yNzc2YXIzbnQxZ3NMdjJ2dlBLS2VlMXU5YW9rWldkbjZ5OS8rVXU5M2dNQUFJREdJMkFGQUFBQUdzaG1zN250cnlsY2JhaXEwUFpDTllXcUFBQUE4QjRPdVFJQUFBQUFBQUFBRHhHd0FnQUFBQUFBQUlDSENGZ0JBQUFBQUFBQXdFTUVyQUFBQUFBQUFBRGdJUUpXQUFBQUFBQUFBUEFRQVNzQUFBQUFBQUFBZUlpQUZRQUFBQUFBQUFBOFJNQUtBQUFBQUFBQUFCNGlZQVVBQUFBQUFBQUFEeEd3QWdBQUFBQUFBSUNIQ0ZnQkFBQUFBQUFBd0VNRXJBQUFBQUFBQUFEZ0lRSldBQUFBQUFBQUFQQVFBU3NBQUFBQUFBQUFlTWpYMndVQUFBQUFBQUFBYUR4L253RHp1cUt5WElZTUwxYlRkaEN3QWdBQUFBQUFBQjZJQ1J1byswYi9VWWN5dG12ZnFhK1VsTEcxeHJGL21ibEQ5c3B5RlpYbjZhOGI3MU5oV1hhZDgvdFlmWFg5cFQvUlY0Y1hxNkFzeStsZW44ZzQ5ZTAwU2x0U1BqYnZMWHV3MUx6LzBBZTlsRkY0ekxNUGhnWmhpd0FBQUFBQUFBREFBOE9qcjlMWW5qZnJ2dEYvMEJYOTc2MXhuSy9WWDMwalIycGdsL0VhMWVOYVZkakw2cHk3ZDhRSXZYTHpkajA0N2k5NllzbzdMdmRuREg1TTh5YStvVVgzbk5ib1MyNW8xT2RBNDdDQ0ZRQUFBQUFBQVBEQWlPaXJ6T3R2a3o5MHVyZnlrWnEvbnIvMGdTSzMvUmxGeC9YUSt6MGxTYUdCbmRVN01sYVNkRm1QNjNYRGtKL3EwLzJ2U2pvYjJJN3ZkYXVrczZ0Y1U3TDNlUHdaMEhnRXJBQUFBQUFBQUVBREJmaUZLTGI3ZExQOTR2VmZtZGUzdjlPKzBmTW5wSzNUdW9QLzByU0JEMG1TNW94NVNidFBmcW5VM0VSZDF1TTZoYlFMTjhlK2RkZHhsK2YvTlR2RnBlL2Q3Yi9Vc3QxL2FuUnRjRWJBQ2dBQUFBQUFBRFRRaEY2em5BNlZ1dENHUTR2TTY0amdhQTAvdDlvMXArU1VkcWQ5NGZhWkMvZFpmWHZyVTdxc3gvVUtENHFTdjArQUhyLzhkZjN5MDhtNmVkaFRUZkFKMEZSYWZjQWFHeHU3eldLeGpQWjJIVGpQTUl5TkNRa0pWM2k3RGdBQTBIWXNXYkxFMnlVQUFJQTI1cnBMNTBtU0RCbmFlUGc5R1liRHZGZnBxTkRmTnM0MTIxY05lTUFNV0hlbmZlbDByellsdGdLOXZmVXBQVFgxUDlweFlyWCs4YzJQTkxETE9BMkttaUJKc3RsTDlVM3lVblA4MVA1enpPdnZVajVTV1lYelZnVEhjdlkxNkRPaWZscDl3RXE0ZXZHeFdDeFR2RjBEQUFCb0d3ekQyTWovNzNGeE1ReGp1N2RyQUFDZ3VjWEdURlBmVHFNa25mMHEvMSsvdXM5bHpBdlhybEZjekhTWC9xbjk3OVBVL3E3akplbkdOeTB1Zlp1T3ZLL0M4aHp0U2wwalNmS3p0dFBhZy8vVWxMNTNhOE9oUlhyOW04ZXJ6WDArWUgxNzY5UEtLRHpXb004Rno3VDZnTFhLblhmZTZlMFNJRmFQQUFDQWx2VkQrZGJNb2tXTERFbWFNMmVPNjc5VkFRQ0FpODVOdzM1dVhvZjRoK3ZuVTk4ejI3dlQxbW5Eb1hlYjlIMVY0YW9rM1JIM3ZDUnB6OG4xNmhUU1EwOU8rYmZiWng0WSsyZVhGYXlTdEdUWDc1VmVjTFJKNjJ2cmZqQUJLd0FBQUFBQUFOQVNxZ2VVL1R1UFZ2L081NzlnWFZ5ZXB3MkgzdFUzUi8rcmxLemRrcVFiaGo1aDd0ZjZlZUxyS3JFVmVQenU2cXRVYXpPKzE2MXUrejlQWEVqQTJzUUlXQUVBQUFBQUFJQUdTRXovUnRjT2ZyeldNVjhtdlNOSkNndnNvbHRIUENkSktxc28wc0p2Zit5MFg2czdRN3ROMFl2WGYrWFM3MjRMQVhnZkFTc0FBQUFBQUxqb1dTeVd5UysvL0xMaDdUcHc4V3JKYlFzUFo4VHJ3NFEvNkV4aGluNDg2WitTcEZVSC9xNDN2djJ4SkducEEwVUs4QTEyZVM3QUwwUXJIcTZzZGU2NlFsUkMxb3NQQVNzQUFBQUFBTGlZbmZaMkFjQ0YwZ3VPNmo4N2ZxdXJCdHpmTFBNYmhpR0hjVGFJdFZwOFhPNEgrQVpyenBpWEdqeHZWUUNNcGtYQUNnQUFBQUFBTG1aSmttUVl4djg4OTl4ekwzaTVGbHpFNHVMaVdteUY4NTl1M0t4QlVST2MrcTY3ZEo2dXUzU2VKR25OOTIvSTN5ZEEvcjZCdXJ6MzdlYVliNUtYeW1Zdk5kdlY5MVBkY0dpUmViMy85Q2JkL0U5ZkJmdUg2WU81dVM3djkvY05OTi9WRUFTc3pZT0FGUUFBQUFBQUFHaEMvOWo4STBuU3RZTWZOd1BXWXpsNzlmS1hkemlOcXg2dy9tM2ozQmFyRDAyTGdCVUFBQUFBQUFCb2dJeWk0K3FRRjZrZy8xQ0ZCMFZKa29wdGVjb3JPV09POGZOcHA1bkRuekhiUFRzTzA4cEhhbDVrdS9JUlEzbWxaM1RmNHFnRzExUFR2cXdkQWlMMTNuMlpEWjRQRFVQQUNnQUFBQUFBQURUQUt4dnVsaVJORy9pUWVjalZ4c1AvY2ZvSy9vMURuMVRuOWoyOVVSNWFHQUVyQUFBQUFBQUEwSVNpUS90cmR0enZ6UGF1MURYeTh3bFFwNUFlMnBuNnVkbGZmUi9WVlFmK3J0S0tBby9lVjl2S1dEUS9BbFlBQUFBQUFBQ2dDWXpyTlZPWFJrM1U4T2dyNWU4YktFbktLVG1sVS9tSE5XUHdZN0phckVwSVc2dnR4eitWNUJ5d3VqdUF5bUp4LzlWL1hGd0lXQUVBQUFBQUFBQ1BuQTlBcng3d2dGTmdXdVVmbXgvVDBHNVQ1R005RzhNOVBmVjlQYk5pbkk3bjdLOTE1Z0MvRUQwMTlUOU9mWGVQK3IzZTMvRmIyZXlsV25YZzcwMVFQNW9DQVNzQUFBQUFBQURnZ2NpUUdQTzZhc1ZxZFJzT0xkTDI0eXUxTTNXMUJuWVpwd0dkeDJyNzhVK1ZWNXFocmgzNjFqaHZ4NkJ1K3UyTVZlb2RNY0twLzQ2NDV6VzI1ODFhZGVBMWZiYi9WYVVYSnF2U1lhK3pUb3Nzc2xwOUZlQVhJb2RSS1p1OXRBR2ZFblVoWUFVQUFBQUFBQUFheUdLeDZzcitjNTM2a3JNUzlOclhEK3VHb1Urb2Q4UUlMZnptN0lyV1NvZGRyMnk0UjhPNlhhRzdSdjJQWHJyeEczVU03bVkrVjFwUjZEUlB6NGhoVHVGcVRza3BkUXc2Ty82U2prUDArTVNGNXIyeWlpSTVqTXFxcW1TeFdHU3hXR1dWVlZhcmozd3N2ckpZck9iNFZ6YzlvQytUM21tS3Z3VTR4MXIzRUFBQUFBQUFBQURWR1laRDZ3LzlXNUxrTUNxMU5PRkZQYlY4akk1azdkVGZ2cHFqWDM4MlZXWDJZbk44ZXNGUnJUdjRMMWxrVWJmUWZncndEVGJ2VlQvNFNwSVMwdFlwby9DWUpPbHdacndlWHpwWWY5NXdsM0pLVHJuVUVlQVhvaUQvMEhOL2RWQ2dYM3NGK0FiTDN6ZFF2bFovcDNEMTdMdldOTkhmQVZSaEJTc0FBQUFBQUFEZ2dmL3UrcjM2Um83VTBvUVhkZkRNRnJQZmtLR0NzaXkzejZUbEpTazhxS3NNR1NvcXkxSDhpYy8wcnkwL2N4cGpHQTZ0UGZoUFRlZzFTNzlkTlUwbHRueDlmZVFEYlVuNVdHTjczcUs0N3RNVkV6WlE0WUZSWnBEcVkvV1YxZUlqaThVcXk3bVZyT2ZuTTJUSTBMSHN2Y290T2QwOGZ6UGFNQUpXQUFBQUFBQUF3QU9WRHJ2KzM1cnJHL1RNYjFkUE8vZHNSYTNqMW4zL1Q2MzkvazBWMi9MTXZvcktjbTArdWtTYmp5NXBlTEZvTmdTc0FBQUFBQUFBUUF1cEsxaXRrbCtXMmN5Vm9LbXdCeXNBQUFBQUFBQUFlSWlBRlFBQUFBQUFBQUE4Uk1BS0FBQUFBQUFBQUI0aVlBVUFBQUFBQUFBQUR4R3dBZ0FBQUFBQUFJQ0hmTDFkd0E5TnAwNmQxTE5uVDdNZEh4L3Y4Vnlob2FFYU5XcVVqaHc1b3RUVVZEa2NEcGN4a1pHUmlvcUtNdHZwNmVuS3lzcnkrSjBBQUFBQUFBQUE2bytBdFlsMTdkcFZVNlpNTWR1TkNWZ0hEaHlvdUxnNHhjWEZxYXlzVEFzWExsUkZSWVY1MzgvUFQ3ZmNjb3ZDd3NMTXZnOCsrTURqOXdFQUFBQUFBQUJvR0xZSXVJZ05IanpZdkU1UFQzY0tWeVZwMHFSSlR1R3FKRTJlUEZrV2k2VkY2Z01BQUFBQUFBRGFPbGF3TnREZ3dZTTFiZHEwR3U5YnJjNlo5Wk5QUGxualdMdmRydGRlZTgzdHZhaW9LRVZHUnBydHhNUkVwL3Q5Ky9aVlhGeWN5M1BkdW5YVDZOR2p0VzNidGhyZkN3QUFBQUFBQUtCcEVMQTJrTlZxbForZlg3M0gxemIyd2pDMnVoRWpScGpYNWVYbE9uVG9rTm1PaUlqUWRkZGRaN2J6OHZLMGI5OCtUWnc0VVpJMGNlSkVaV1ptS2prNXVkNTFBZ0FBQUFBQUFHZzR0Z2k0Q0FVRkJXblFvRUZtZTkrK2ZlYjJBQ0VoSVpvNWM2YjgvZjBsU1laaGFNMmFOZHErZmJzeU16TWxTUmFMUlRmY2NJT2lvNk5idm5nQUFBQUFBQUNnRFdFRmF5UE5uei9mcVQxczJEQk5uejY5eHZzalJvelExVmRmWGV1Y0kwZU9sSy92K1QrYXc0Y1BTNUtDZzROMXh4MTNPTzI3K3UyMzN5bzFOVldTdEdyVkt0MXp6ejN5OWZXVnY3Ky9icnZ0Tm4zeXlTYzZmdnk0Wng4T0FBQUFBQUFBUUsxWXdYcVJDUW9LY3RsYjFlRndLRHc4WExObnoxYkhqaDNOL3FTa0pHM1pzc1ZzWjJabTZvc3Z2akRiZm41K21qVnJsc2FNR2RQOGhRTUFBQUFBQUFCdEVDdFlHK25DUTZ6cU91U3F0bjFYSlduQ2hBbm0xLytyUkVaR2F2TGt5UW9JQ0RENzB0TFN0SHIxYXBmbjkrL2ZyL0R3Y0kwZE85WjgzNlJKazVTZG5hMGpSNDdVL1lFQUFBQUFBQUFBMUJzQmF5UFZkZUJWUXc3RWlvcUswdkRodzEzNkN3c0xaYkZZekhaYVdwcVdMVnNtdTkzdWRwN05temZMYXJWcTlPalJrcVNDZ2dJT3ZBSUFBQUFBQUFDYUFRSHJSV1RhdEdsT1FXcVY4dkp5eGNmSDYvTExMMWRhV3BxaW82UDF4Qk5QU0pLV0wxOXVya3p0M3IyNzdyenpUdk81L2Z2M2E4aVFJWXIvLyt6ZGQzeFUxNW4vOGUvTXFJK0VCQklJa0FRSVUwMlZqSEhCTkJ0ak1MaGpnMDFpd0RpYnVHemkzUVJuTjcvZE9HV3oyWmlVeGM1aXgyVVQ0aGpqeGpvdWRBd1lzQkc5ZDBTUmhBVHFFbW9qYWU3dkQ4RkZvNjdSU0RPU1B1L1hpMWZ1dWZmY2M1K0o1dzdETStjK1o5Y3VPWjNPdG5rUlZ5MWJ0c3hvMHd1MkFZdkZzdm5KSjUrYzdPMDRBQUFBQUFBQTREdElzTGFRSnhlNUtpZ29VSFIwZEozSDl1elpvNENBQU8zYXRVdlBQZmRjazJKTFNrclNpUk1uekVXdzBES0dZVXp5ZGd3QUFBQUFBQUR3TFNSWWZjaVpNMmMwY09CQXBhV2xLU1lteHVXWXcrSFFsaTFiRkJ3YzdMSy9zWm1wM2lvTk1HL2V2TnBUY2R1eGpqZ2pGd0RRZkgvOTYxODM4WU1iV2hQZk9kb1dUeWdCQUFCUGFIakZKYlNwNU9Sa2xaZVhhL1hxMWZYMnFibElWbVZsWld1SEJRQ2JpUSszQUFBZ0FFbEVRVlFBcmlLNUNuUXMzTk1BQU1BVG1NSGFRb3NXTFdyUjhlcUtpb3EwY3VWSzVlYm0xdHVuNXFKWjlTMTBCUUFBV2s5SGUxSUQ2SXlZTFF3QUFEeUZCS3VQdVhEaFFvUEhRME5EWGRwbFpXV3RHUTRBQUFBQUFFQzdrdmFuUkcrSGdFNkdFZ0V0VkY1ZTd2S241aVA3Tlk5WC8yTzFXdlhFRTA4b0lTRkJZV0ZoVGJwZXpVV3dDZ29LUFBaYUFBQUFBQUFBMml2RE1EWjdPd2E0TWd4anA3ZGphQXZNWUcyaC8vN3YvM1pwanh3NVV2ZmNjMCs5eDZ2N3puZStvNWlZR01YRXhLaDM3OTc2NG9zdkdyM2VnQUVEek8zYzNGdzVIQTQzb2dZQUFBQUFBT2hZOXUzYng4S0Y4QW9Tck0yVW1abXBwS1NrRm84VEdCaW9pSWdJczMzNTh1Vkd6NG1PamxhZlBuM01kbVBsQkFBQUFBQUFBQUMwTGhLc3pYVHAwaVZkdW5TcDN1Tk9wOU9sUFdqUUlKMDZkVXFHY2IyR2ZuQndzTWFQSCsvU0x5MHRyY0hyV3ExVzNYMzMzUzc3amg0OTJ0U3dnVG9sSkNRa1dTeVdzZDZPQTljWmhyR1pYMTBCQUFBQUFHZy9TTEI2V0g1K3ZrdjdnUWNlYVBTY29xSWlwYWVuTjlobjZ0U3A2dFdybDlsT1RVMVZhbXFxZTBFQ1Y1RmM5VDBXaTJXU3QyTUFBQUFBQUFCTlI0TFZ3MUpUVTVXWm1hbnUzYnMzK1p5dnYvN2FaWVpyWFpLVGt6VjA2RkQ1K2ZtcG9xSkM2OWV2YjJtb2dDbm11M3U5SFFMRVNwY0FBQUFBQUxSSEpGZzl6REFNdmYvKyt4bzNicHo2OU9tam9LQ2dPdnRWVmxZcU96dGJCdzhlMU1tVEp4c2Q5K1RKa3lvdExkVkREejJrVmF0V0tTc3JxODVybDVXVnViUUJBQUFBQUFBQXRCNFNySzJncEtSRUd6WnNhTkVZUzVZc01iZkx5OHNsVlMxcTlhYy8vVW1scGFWMW5wT2FtcXBYWG5tbFJkY0ZBQUFBQUFBQTBIUWtXSDJVdytHb2MzOTl5VlVBQUFBQUFBQUFiYy9xN1FBQUFBQUFBQUFBb0wwaXdRb0FBQUFBQUFBQWJpTEJDZ0FBQUFBQUFBQnVJc0VLQUFBQUFBQUFBRzRpd1FvQUFBQUFBQUFBYmlMQkNnQUFBQUFBQUFCdUlzRUtBQUFBQUFBQUFHNGl3UW9BQUFBQUFBQUFiaUxCQ2dBQUFBQUFBQUJ1SXNFS0FBQUFBQUFBQUc0aXdRb0FBQUFBQUFBQWJpTEJDZ0FBQUFBQUFBQnVJc0VLQUFBQUFBQUFBRzRpd1FvQUFBQUFBQUFBYnZMemRnQUFBQUFBQUFCQVN5VWtKQ1JaTEpheDNvNEQxeG1Hc1huZnZuMlR2UjFIYTJNR0t3QUFBQUFBQU5vOWtxdSt4Mkt4VFBKMkRHMkJHYXdBQUFBQUFBRG9NT2JNbWVQdEVDQnB4WW9WM2c2aHpUQ0RGUUFBQUFBQUFBRGNSSUlWQUFBQUFBQUFBTnhFaVFBQVBpa2tJRnovL2ZBZXMvM2JMK2ZxNU9Va3hVWU0wWXhoeit1ZFhmOVB4WTc4Wm8rYkdEZE5QNXUrMm16Zi80YkZJL0VDQUFBQUFJRE9xY01rV0R0VFhRZWdNM0FhbGVyWjVRYXpIZVJuMTRNamY2ajV0L3hHVm90TnNSR0Q5YlBWMDFYcHJQQmlsQUFBQUFBQW9MTnI5eVVDRE1QWTdPMFk0TW93akozZWpnSHRYMFdsdzZWdHNWaTFQZmxERlpSbVNaSkd4VXpSMDdmOXdSdWhBUUFBQUFBQW1OcjlETlo5Ky9aTjluWU1BRHl2d3VtUUlVTVdWVDNDYjdWWWxYbmxnbjY5L2hIOTU4eE5TczA3cnQwWFZybWNZN1hZRk9BWDNPQzRBYllnbDNhUWYyaWpzWlNXWDJsbTlBQUFBQUFBb0xObzl3bFdBTzNMSjkrcGtOVmlhL1o1UDc5M3JVdTdiN2NSZW1uNktoM0wySzRmZjNxSEpPbTIrSWYwNHlrZk5tdmNEeFlVTnRxSE9xMUF5eVVrSkNSWkxKYXgzbzZqcFpZc1dTSkpTa3hNTkx3Y1Nvc1pockdaSDZyaER1NW4zOFA5REFDQWQ3WDdFZ0VBQU1EM2RZUmtURWRqc1ZnbWVUc0d0RS9jejc2SCt4a0FBTzlpQmlzQXI4a29PRlB2SWxWK3RnQkZoOFdiN2JUOGs1SlJlNExKNVN2bld5MCtBSjQzWjg0Y2I0Y0FzVGdvUElQNzJUZHdQd01BNEgwa1dBRjR6VTgrbTZTc290UTZqL1VJN2F1M25qaG50bC84NURZVmx1VklrdXdCRVNweTVOVTZaM3Z5UncwK3pyL2cxc1Y2YU9TUGF1MWZ2SEdPdHA1NXY1blJBd0FBQUFBQVVDSUFnSSs2VWlPQmVtMHhxb2pnYVAzNVc2bjY1WXoxR24vREhObXMvazBhYjB5ZkdYcHc1QS9yUFBiOGhEZlZxOHVBbGdVTUFBQUFBQUE2Sldhd0F2Q2EvN3h2YzcwbEF2NzlpeW1xZEZiSVpxMzZtQW9MN0tiTUt4ZjB5T2dmSzhqUHJsRXhVeFFiTVZUZm5GM1o2SFY2aFBYVFAwMWFKb3ZxbnQwYTdCK21IOS85b1g3ODkzRXFxeWgyL3dVQkFBQUFBSUJPaHdRcjBJaS8vdld2THhwWGEzOHVXN2FzM2E4eVc5MjExWE85cFdlWEcrbzlWbWxVcXFBMFUxMURla21TdWdSM1Y1UTlWdE9IZnMvczgvZERmMUNGMDlIZ05jS0RlK2dYOTY1VFdGQ2tKT2xVNWk0TjdINnplZnlic3l0MVcvekQ2aDg1V2orWituLzY1WnI3R2gyenRiMzg4c3NkNm4wR0FBQUFBRUJIUm9rQW9CR0dZZHpyN1JnNkkwZEZpVEt2cEpqdHlKQVlmZWYySlFyd0M1WWs1WmRtYXMyeFB6VTRSa2hBdUg1KzcxcjFEaDhvU1RxZHRVZnY3LzJsUzUrbDI1NVJRV21XSkNraGRxcCtkTmR5V1MwMlQ3NFV0SCtidlIwQUFBQUFBTUIzTVlNVmFMb3Q4K2JObStUdElEd3BNVEd4VFdkS1dtUnhTVjdPKzFzdjVSWm5TSktpdytMMTV1UEo1akZIWllrdUZaN1ZvQjVqSlVuVGJ2eXVCdmU0MVR6K3dkNWZxYlQ4U3IzWDZoclNTeTlOKzBMOUkwZExrc29xaXZXN0wrY3FPaXplcFY5K3lXWDk4YXZ2NkYrbnJwUkZGdDBlLzRqKzdaNi9hL0hHeDFWU1h0anlGKzJHRjE5OHNmNlZ1Z0FBQUFBQWdFOWhCaXVBTnVQdkYrVFNycWk4L2lpK3Z5M1EzRFlNcDhvcnkzUXgvNVM1cjNweTlWTGhXYTA1OW5xOTErblRkWmgrKytBTzlZOUtxQnBQaHY3bnEzOVFXdDZKT3Z2dk9QZUpQdGo3SzdNOXBzOE12ZnpBZHZVSTdkdkVWd1lBQUFBQUFEb3JackFDYUROaGdkMWMyc1hsQmVaMlNFQzR1VjF5ZFdicXVaeURkWTd6NXRjL1VIbGxXWjNISmcyWXErL2RzVlFoQVYzTWZlL3MvSC9hZlByZEJtTmJ2dnVuNnRQMVJ0MFcvN0FrcVcrM0VWb3lhNy9lL3VhZnRlSEVueHM4RjREdnNsZ3NtanQzcmk1Y3VLQ0RCdzhxTHkvUDVYaWZQbjAwYytaTVpXUmtLQzB0VFVsSlNXMFcyOEtGQzgzdHpaczM2OHlaTTIxMmJhQTlldWFaWjh6dFpjdVdxYmpZZHhhbTVINEdBS0J6SThFS29NMUUyZVBNN1dKSGdTcWRGV2E3WjVmKzVuWmhXYllrNmNUbEhiWEdTRHIzZCswOC81bStQL0YvdGZiWUcyYWZrSUJ3UFh2SGE1b3c0SEdYL3F1UHZxNlA5dis2MGRnTUdmcnRsMC9vMys3NVZBbXhVeVZKOW9BSWZYL2kvK3JtdnZmcDErc2Vic1lyQmVBcmhnd1pvbDY5ZXFsWHIxNjY2YWFiOVBycnI2dWtwTVE4UG43OGVObnRkdDF3d3cxTlR0WllMQllGQkFRMHFXOVpXZDAvQmtsU3QyN1hmM1FLREF5c3R4K0FLcUdob2VhMnhYSzltazVzYkt3ZWYvenh1azZwMTN2dnZhZlUxRlR1WndBQTRCRWtXQUcwbWJpdVE4M3Q3S0pVamVrelE0YmhsTDh0VUxNVC85MDhsblYxY2F1S1NvZktLOHZNOGdHRnBkbjZuNjNmbFNTTjZ6OUxVd1l2MFA3VTlYcDU0MnpaTEg0YTJPTm1sK3R0T3ZXTzdoejBwQ1lQK3JhNXIrWUNWaDg4NVZySDlWakdkaDI4K0tWRzlyNVRrdVEwS3JYKytOc3RmZWtBdk9UV1c2K1hGOW16WjQ5TGNuWEFnQUhxM2J1MzJSNHhZb1JHakJoUmE0eWlvaUl0WGJyVWJFZEdSbXJCZ2dWTnV2N2l4WXZkQ1J0QUcrRitCZ0FBbmtBTlZnQnRabENQVzh6dGkvbW5OS2JQdlhwcCtpcjlaT3IvS1M3aWV2TDFWT1p1QmRpQzlKT3BLMTFxc3g1TzM2Szhra3NLRCs2aFlQOHdTZExvMkx0bEdJYnlTelAxczFYVGRhVXNWNUswOXRnYit1L044eFhvRjZJZ1A3djVKOERtV2dlMityRWdQN3NNR2ZyWnF1bjY2dlI3a3FTL0pQMVl1eTk4MFdyL253Qm9QWU1IRDFaVVZKUWtxYmk0Mk9YeGY1dk5wc21USjNzck5BQUFBQUFkQ0ROWUFiU1p4TGhwNXZiWm5BUEtMa3FyMWFld0xFZXJqdjZQRnQyMVFrT2liM2M1TnJidi9ZcUxHS3J1b1gzTWZkbEZhU3B5Vk5WVVRDODRyWmMzenRiQTdqZnJ3MzMvNlhhY0ZVNkhmdmZsWE8wNDk0bTJKWC9nOWpnQXZNZHF0ZXFPTys0dzI5dTNiMWRaV1prbVRacWtnb0lDMmUxMlJVUkVTS3BLdnU3ZnY5L2wvQnR1dUVIUjBkR1M1RExydGJuNjl1MnJ4eDU3ck5GK00yYk0wSXdaTXlReFN3Nm9MaUFnUURhYnJkYitvS0FnT1ozT09zK3A3eDVhdEdoUmkyTGhmZ1lBQVBVaHdRcWdUWXpvUFVrOVF2dWE3U1BwVzFYcExKZGhWUDNqcU1pUnI3UForL1huSFl1MDROYmY2cForRDVoOURSbXl5Q0tiMVU4dlRWK2wwb29pODFqTk9xMzdVOWRyZitwNnMzMy9HeGFYNDRseDAvU3o2YXZyUFY3OW1pUlhnZlpyMUtoUlprM0V6TXhNSFRod1FGRlJVUm96Wm94TDdVWkordnJycjdWdjN6NnpIUm9hcWpGanhwanR6WnMzdS9UUHlzb3lreVkybTAyVmxaWG1zYUZEaDJybXpKbVNxa29MQUdpWisrNjdULzM3OTYrMS82bW5uakszMzN2dlBiZkg1MzRHQUFDZVFJSVZRSnVZTmZwZnplMWlSNEdPcEgrbENxZEREN3pwT2l2bDUvZXVOUmVaa3FSTGhXZjFQMXUvcTU5TysxeCsxZ0QxQ092bjBuOWY2cnBXalJ0QSt4TVNFdUl5ZTNYanhvMHlERU9USmsycWxWek56czdXZ1FNSFhQWk5uanpaWFBUbXhJa1RPbnYyYksxcmhJYUdhdEtrU1FvUEQ5Znk1Y3RsR0lZazE0VnVMbCsrN0xIWEJLRDFjRDhEQU5xNzRjT0hLejQrWHFHaG9Rb0xDOU82ZGV0MDd0dzViNGZWcVpCZ0JkQW1QdGozSy9YcE9reVI5aGh0VFg1ZkZVNUhuZjArMnY5ZkdocDl1NEw4UTVWMUpVWC8vc1VVWlJRazY4MnZmNkJuN25qTnBXOWhXWTYybm5tL0xjSUgwSTVNbVRKRlFVRlY5Wlp6Y25JVUVSR2hmdjM2S1Q0K3ZsYmZ5TWhJL2ZDSFA2eDNyTUdEQjV1UEZiLzExbHZLemMyVnY3Ky81czJicDVDUUVFblNtREZqdEd2WExrbFNqeDQ5ekhNdlg3NnMxTlJVbHdXeXFudjIyV2ZON1EwYk51amt5WlBOZktVQTZ2TENDeTgwdVMvM013REFFNFlQSCs3UjhjNmZQNi9Dd3NJbTl5OHBLZEdRSVVOYzRpSEIyclpJc0FKb0UwZlN2OUkvLzk4WS9ldmRLL1hKZ2QvVzIrL1F4VTM2ei9VUGEvN1kzK2cvMXQ2dnJLSlVTZExxbzY4cnR6aERjMjU2U1gyN0RsTkszakc5dnUwNUZUdnkyK29sQUdnbnJpVktwS29aYU5PbVhhLy9iQmlHVHAwNnBVR0RCcms5Zm5sNXVmYnUzV3ZPa3IzampqdDArdlJwNWVibUtpWW14dXlYbXBxcXlzcEsyV3cyQlFRRUtDc3JxOTR4eThyS2VBUVpxTVBISDM4c1NZcUxpOU9jT1hQTS9VdVhMalh2bWRqWVdKZHovUDM5bXp3Kzl6TUF3Qk9tVDUvdTBmRldybHhwSmxnWExsellhUCthVDJrTkhqellYRStnTHVucDZWcTFhbFhMZ29RTEVxd0Eya3h1Y1laKy9QZHhNbVEwMkc5LzZucjlVOXBHc3o3ck5Udk9mYUlkNXo1cFVRd0gwNzdVdkwvMWF0RVlBSHpiOGVQSEZSY1hWK2V4cEtRa2JkMjYxV1d4bTVLU0VqbWRUb1dFaEpoZlRxOGxSK3gyZTUzajdOeTVVOE9HRFZQWHJsM2w1K2VuNmRPbjY4c3Z2MVJ3Y0xBa3llbDBLaTB0VFNOSGp0VGt5Wk5WV0Zpb3YvNzFyNnFvcVBEa1N3VTZqV0hEaHJtMHUzWHI1ckVrSnZjekFNQ1hWUzlaMDFSV3E3WEI4L2doMFBOSXNBSm9VNDBsVjgxK1J0MHJBN2RVaGRPaDNPS01WaGtiZ0c4NGZ2eTRMQmFMaW9xS0ZCc2JxNXR1dWttU2xKR1JvZTNidDlmcS8rNjc3eW8zTjFjTEZ5NDB2NGhlZXd5NHZsWEhLeXNydFg3OWVuTkY4WmlZR0hNeEhFbEtTVWxSUUVDQTdyenpUdm43K3lzeU1sSVRKMDdVeG8wYlBmcGFnYzRnS0NqSTViRkhTWm96WjQ2U2s1TzFiZHUyV3YydkxWcFZFL2N6QUFCb0xTUllBUUJBaDFKYVdxcDkrL2FwUjQ4ZTV1TmFaV1ZsK3ZUVFQrVjBldTdIbS9QbnordllzV01hT25Tb0pLbHIxNjdtc1ZPblRxbXdzRkJmZmZXVjdycnJMa2xTWW1LaVRwOCtyZlBuejNzc0JxQXpHRE5tVEoyUC9mZnYzMS85Ky9mWGpoMDdXbndON21jQWdLY2NPblJJYTlhc2FaV3hVMUpTdEdMRkNwZDlkcnRkYytmT1ZXRmhvWEp6YzdWbnp4NWxabWEyeXZWUlA2dTNBd0FBQVBDMHJsMjdhdGFzV1FvSUNKQWtiZDI2VmVIaDRSbzVjcVFpSXlNOWRwMU5temFwckt6TVpWOWxaYVdPSHo4dVNkcTdkNjlTVWxMTVkvZmNjMCt6NmtNQ25WMUlTSWc1QzcyNnlzcEtTVkptWnFiSEZ2SGdmZ1lBdEVkang0NVZlSGk0WW1OajFiOS9mK1hsNVhrN3BFNkpHYXdBQUtCRENRc0wwK3paczEzcXAwNlpNc1hjL3VDREQxejZ6NTA3MTZ6QmVrMzFGY0ViVWxSVXBHM2J0cG16MmlRcE9UbFpKU1VsWm52dDJyVmFzR0NCYkRhYndzUEROWDc4ZUgzNTVaZk5mbDFBWnpSaHdnUUZCQVRJTUF5WEJUemVmLzk5VFp3NFVkdTJiWk5odUpZZmV1R0ZGOXk2RnZjekFLQTlxSy9ralZRMW03V3h2d2R6Y25MMDl0dHZlenFzVG84WnJBQUFvRU9wckt4VWFHaG92Y2VySjBza0tUZzRXSGE3M1NWNVk3ZmI2MTNncXFiaTRtS1hkcDgrZlZ5dW41dWJxNTA3ZDVydHlNaklXaXU5QXFoYlRFeU1wS3JIOUt2THk4dlQ4dVhMZGVIQ2hWcm4rUHY3MS9tbktiaWZBUUNBTzVqQkNnQUFPcFRpNG1LbHBhVXBOalpXaG1Fb056ZFhXVmxaeXNuSlVVNU9qbkp6Y3oxMnJjREFRRTJlUExuV3ZudnV1VWNmZi95eHVXL0hqaDBhUEhpd0RoNDhxRjI3ZG5ucytrQkhkK25TSlhYcjFrMTc5dXpSb0VHRFd2VmEzTThBZ1BZZ0p5ZEhraFFRRU9EeUkyQmVYbDZUMWh2SXo4OXZ0ZGc2TXhLc0FBQ2d3OW0wYVpPc1Zxc3VYNzZzaW9xS0J2dSs5ZFpiRFNaZEV4SVNkUERnUWJQbVkzWFRwazJyYzdacy8vNzlOV0xFQ0IwNmRFaVNWRkZSb2IvODVTOTFqZ0dnZnBjdVhWSllXSmhTVTFPYmZNN2l4WXZyM04vUUk1VVM5elBRSGxnc2xwZGVmdm5sbDd3ZEIzeFh6UVdnT3FKcmovYy85dGhqNXQ5YjU4NmQwNGNmZmlpNzNhNDc3N3pUN1B2Wlo1OTVKY2JPaUJJQkFBQ2d3OG5JeU5ERml4ZFZVVkVobTgybTd0MjdhK2pRb1pvd1lZTGk0dUthUEU2WExsMDBaY29VUGYzMDAwcE1USlNmMy9YZnBtKzc3VGFYR1hYSGp4OVhhV21wMlo0OGViTEN3c0xNTnNrWW9Qa3lNek8xZGV2V1ZyOE85elBnMjZ4VzZ6NUpEZjlpQ25pSjFlcWFXbXZLTEZKM3g3NzI5ODl0dDkybXZuMzdTcXA2ZW12VnFsV1NxbWExRGhreXhQeUR0c01NVmdBQTBLR01IajFha1pHUjZ0cTFxeUlpSWhRZUh1N3k1VFFySzh1bHY4MW1xM2VzMk5oWVNWV0oxcnZ1dWt2cDZlbEtUMDlYUWtLQzdyampEck5mUVVHQjFxNWRxNkZEaDJycTFLbVNxaDR0bmpadG1qNzg4TU5hNHdZRUJMVG9OUUtkeFlVTEZ6ejZEOVc2Y0Q4RHZtL1Jva1YvbDlTMFlzcm8xQklURTQzR2UzbFc5Ui9nSmMvK0NGZnplK3Exc2NlTkcrZlNaODZjT1pKcUoyUVhMbHhZYTh5c3JDejkvZTkvOTFpTXFFS0NGUUFBZENnalI0NVVkSFIwdmNlZFRxY3FLeXZOTDZ5alI0L1dsaTFiVkY1ZWJ2YXhXQ3lLakl6VXJiZmVhdTRyTFMxVlJrYUdCZzRjcUNsVHBwajdLeXNyOWVtbm44cmhjT2pnd1lNYU9YS2tldmJzcWNyS1NxV25wOHRxdFNvK1BsNVMxYVBGRm90Rk45NTRZNjJZQU5UbXpyM1JXQ21BNnJpZkFRQXRGUklTNHRKMk9Cd2VHN3ZtajNqWEZtdXR2c0JpWUdDZ0FnTUQ2enkvVzdkdXRmWlYvODRMenlIQkNnQUFPcFRNek14NkU2d1ZGUlZ5T0J6S3ljbFI5KzdkSlZYTlhrdElTR2gwM09QSGo4c3dES1dtcHFxc3JNejhJcnR1M1RxbHA2ZExrZ3pEMFByMTZ6VjU4bVN0VzdkTzJkblprcVJodzRacDhPREI5WTU5NWNxVlpyMUdBSjdCL1F3QWFLbnc4SENYZGxGUmtjZkdybGtidkxpNDJHTmp3N05Jc0FJQWdBNGxLeXRMRlJVVnlzN09WbloydHJLeXNwU1ZsYVhzN0d6bDUrZkxNQXpaN1haTm16YXR5V002SEE3dDNMbFRVdFhNZ1IwN2Rtaml4SW5hdkhtekRoOCs3TkkzSXlORDc3MzNuc3UrdExTMGVoTXkrZm41dW5qeFlqTmZKUUJQNEg0R0FMUlVWRlNVU3pzdkw4OWpZOWRNM2w0YnU3NEZIYnQyN2Fxbm4zN2FiTmZYRDU1SGdoVUFBSFFvZS9mdTFlN2R1MlVZOVpmZ09uVG9rQndPaDBhTUdLRXVYYnE0UEdaVlhYbDV1UzVkdXFUZHUzY3JQei9mNVJvbEpTWG1xdUtOeWN6TXJMWFBNQXlscDZkcjdkcTFQRklNZUZCOS81aXNyM1FBOXpNQW9DVnFMcUI2N1lrSFQ3ajJ4RlZyakEzUElzRUtBQUE2bEtZdUxIRGl4QW1kT0hIQ3JXdFVWRlEwT1JralNTa3BLZnJqSC84b3FhbytvOVBwVkVWRlJZTkpZQUN1Nmt1Y1hyeDRVVXVYTG0zMC9PcDlydFd3azdpZkFRRHU4L2YzVjc5Ky9jejJsU3RYWEg2VWI2bVltQmh6MitsMDZ2SEhIMi9XK2ZYOXVIamx5aFc5OXRwckxZb05ya2l3QWdBQXRETERNRndTT2dBOHgrbDBOcW5lbmFkcTRuRS9Bd0N1R1RGaWhQejkvYzMydVhQblBEWjJZR0NnWW1OanpmYkZpeGRkMnZBdEpGZ0JBQUFBQUFDQVpnZ01ETlN0dDk3cXN1LzQ4ZU1lRzMvWXNHR3kyV3htKytUSmt3b0pDV253SEt2VnFvaUlDTE9kazVOVFp6OVBMc1NGS2lSWUFRQUFBQUFBZ0dZWVBYcTA3SGE3MmM3TnpkWFpzMmM5TnY2b1VhUE03WXFLQ2gwNWNrUjc5dXhwOEp5YWkxeTkvZmJiSG9zSERiTjZPd0FBQUFBQUFBQ2dQZG0xYTVmT25EbGp0cmR2Mys3UjhkZXRXNmZ5OG5KSjBwNDllMVJhV3VyUjhlRlo3WG9HYTBKQ1FwTEZZaG5yN1Rod25XRVltL2Z0MnpmWjIzRUFBQUFBQUFDMEZxZlRxVTgvL1ZTelo4OVdlWG01amgwNzV0SHgwOUxTOU9tbm4rck9PKy9VamgwN1BEbzJQSzlkSjFoSnJ2b2VpOFV5eWRzeEFBRGdTOExEdzFWVVZLU0tpZ3B2aHdLZ2hiaWZBUURWVlZSVWFPWEtsYkphVytjQjhlVGtaS1dtcHNyaGNEU3BmMjV1cmhZdlh0d3FzYUJoN1RyQmVzMmNPWE84SFFJa3JWaXh3dHNoQUFCUVMzaDR1TWFNR2FQVHAwOHJKU1ZGVHFlelZwK29xQ2oxN05uVGJHZGtaQ2dySzZ2UnNYLzBveC9KWXJGSVVwMWZacU9pb2pSLy9ueEpVbUZob1hidjN0MW83U3dBOWVOK0JnRDRtcEtTa2xZZHY2bkpWWGhYaDBpd0FtaVp0RDhsZWpzRUFHZzFRNFlNVVdKaW9oSVRFMVZhV3FyWFgzL2RyR2NsU2Y3Ky9ucm9vWWRjVmx4OTc3MzNQSEx0U1pNbW1RbWJvS0FnblRoeHdpUGpBcDBWOXpNQUFQQkZKRmlCVHN3d2pNMlVkZkF0aG1IczlIWU1RRWR6NDQwM210c1pHUmt1eVJoSm1qQmhna3N5UnBJbVRweW81Y3VYeXpBTXQ2L2J0MjlmeGNmSG0yMkx4YUxaczJmWDIvL0FnUVBhdlh1MzI5Y0RPZ1B1WndBQTRJdElzQUtkR0F1U0Flam9ldmJzcWFpb0tMTjk5T2hSbCtNREJneFFZbUx0V2Z5OWUvZlcyTEZqbFpTVTVOWjFnNEtDTkczYU5KZDkvdjcrNnRhdFc3M25oSVNFdUhVdG9MUGdmZ1lBQUw2S0JDc0FBT2l3Um84ZWJXNlhsWlhwNU1tVFpqc3lNbEl6WnN3dzIzbDVlVHAwNkpER2p4OHZTUm8vZnJ3eU16T1ZuSnpzTXVZVFR6eWhtSmlZV3RkYXRHaVJKT256enovWGpUZmVxQzVkdW5qMHRRQ2RIZmN6QUFEd1ZTUllBUUJBaHhRU0VxS2hRNGVhN1VPSERwbVBFNGVHaHVyaGh4OVdRRUNBSk1rd0RLMVpzMFpwYVdrYU1tU0l1bmZ2TG92Rm92dnV1MDhmZmZTUjB0TFNtbnpkTVdQR3VDeXdVMWhZcUwvOTdXKzZjdVdLdWM5bXMrbmhoeDlXdjM3OUpGV3RRSHY4K1BHV3ZGeWdRK04rQmdBQXZzenE3UUFBQUFCYXcwMDMzU1Evdit1L0paODZkVXFTWkxmYk5YdjJiSmM2amR1M2J6ZFhKUC9paXk5VVVWRWhTUW9JQ05Damp6NnF2bjM3TnZtNjFaTXhraFFXRnFiSEhudE1ZV0ZoNXBnelo4NDBrekdTdEhIalJsMitmTG5acnhIb0xMaWZBUUNBTHlQQkNnQUFPcHlRa0pCYXRSaWRUcWU2ZHUycXh4OS8zS1YyNG9rVEovVE5OOStZN2N6TVRLMWZ2OTVzKy92N2E5YXNXYnJsbGxza1NSOTg4SUdXTEZtaXRXdlh1b3kvWk1rU3ZmTEtLMHBQVDVkVWxlVEp6OCtYVlBYNDh2ejU4elYyN0ZqTm56OWZnd1lOTXM5TFNrclN3WU1IUGZUS2dZNkgreGtBQVBnNlNnUUFBSUFPWjl5NGNlYmp3dGRFUlVWcDRzU0pDZ29LTXZlbHBxWnExYXBWdGM0L2ZQaXd1bmJ0cWx0dnZWV1NaTFZhTldIQ0JHVm5aK3YwNmRPUzVKSlVrU1NId3lGSit2VFRUeFViRzZ1alI0L3F5SkVqbWpWcmxycDE2NmFnb0NCTm5EalI3RzhZaGpaczJLRDkrL2Q3NWtVREhSVDNNd0FBOEhYTVlBVUFBQjFLejU0OU5XclVxRnI3Q3dzTFpiRll6SFpxYXFvKyt1Z2o4L0hobXJadTNhcWRPM2VhN1lLQ0FuT0JITHZkN3ZKSXNIUjlBWjZDZ2dLZFBuMWEvZnYzMTIyMzNWYnZhdUpPcDFNREJnelEyTEZqRlJzYld5dUJCSUQ3R1FBQXRBL01ZQVVBQUIzSzFLbFRYUkl2MTVTVmxXblhybDI2NDQ0N2xKcWFxcGlZR1AzZ0J6K1FKSDN5eVNmbVRMYTR1RGpObVRQSFBPL3c0Y01hUG55NGR1M2FKYWZUS1VsS1NFaW9kWTI3Nzc1Ync0Y1BsOFZpVVhSMGRKMHhGQlVWeVc2M1M2cGFHQ2MrUGw3eDhmSG04VTJiTm1uMzd0MHQvSDhBNkRpNG53RUFRSHRBZ2hVQUFIUW9CUVVGaW82T3J2UFluajE3RkJBUW9GMjdkdW01NTU1cjBuaEpTVWs2Y2VLRVVsSlNKRlhOZGhzelpreWRmWHYxNmxWcm44UGgwTW1USjNYbzBDR2xwcWFhTS9JR0RScms4bml6SkdWa1pEUXBKcUN6NEg0R0FBRHRBUWxXQUFEUW9adzVjMFlEQnc1VVdscWFZbUppWEk0NUhBNXQyYkpGd2NIQkx2dXZ6V1NyejdWSGlTWHA5dHR2bDcrL2Y2MCtwYVdsQ2d3TVZFRkJnY3JMeTNYaHdnVWxKeWZyd29VTHFxeXNOUHRsWkdRb0l5TkQ2OWV2VjJ4c3JQcjE2NmZZMkZoMTc5NmRoQXhRQS9jekFBQm9EMGl3QWdDQURpVTVPVm5sNWVWYXZYcTFubjc2NlRyN1dLMnVaZWlySjB3YWMrMFI0S3lzTEVWR1JwcVBEci96emp1S2k0dlQ0Y09IOWN3enoyanc0TUVhUEhod2s4ZDk1WlZYWkJoR2svc0RuUUgzTXdBQWFBOUlzQUlBZ0E2bHFLaElLMWV1Vkc1dWJyMTlhczVZcTI5aG5McGtaMmNyUER4Y2UvZnUxZDEzMzIzdXo4dkxVMTVlbmlTWmRSbWJnMlFNVUJ2M013QUFhQStzalhjQkFBQm9YeTVjdU5EZzhkRFFVSmQyV1ZsWms4Zk95c3BTY1hHeGpoNDk2bFpzQUpxSCt4a0FBUGc2WnJBQ0FJQk9wK2FpT1FVRkJVMCtOeWNuUjBsSlNTb3ZMMjlTLzdmZmZsczVPVG0xOWtkRlJXbkJnZ1ZOdmk2QXVuRS9Bd0FBYnlQQkNnQUFPcDBCQXdhWTI3bTV1WEk0SEUwK055VWxSWVdGaGEwUkZnQTNjRDhEQUFCdkk4RUtBQUE2bGVqb2FQWHAwOGRzTi9iNGNVM1g2aklDOEQ3dVp3QUE0QXRJc0FJQWdFN0Rhclc2TEdRanFkVnJMeTVjdUxCVnh3YzZLKzVuQUFEZ0sxamtDZ0FBZEJwVHAwNVZyMTY5ekhacWFxcFNVMU85R0JFQWQzRS9Bd0FBWDhFTVZnQUEwR2trSnlkcjZOQ2g4dlB6VTBWRmhkYXZYOS9xMXl3cEtaSFQ2YXkxMzJxMUtqZzR1Tld2RDNSVTNNOEFnUHFzV0xIQzJ5R2dreUhCMnM0TUhEalEzRDU5K3JRTXcvQmlOQUFBdEM4blQ1NVVhV21wSG5yb0lhMWF0VXBaV1ZtMStoaUdvYkt5TXBkMlN5eGZ2cnpPVmNjakl5TTFiOTY4Rm8wTmRHYmN6d0NBbWd6RDJHeXhXQ1o1T3c1Y1p4akdUbS9IMEJZczNnNmdKUklURXcxSm1qTm5qbGV1YjlwNzVzb0FBQ0FBU1VSQlZMVmFOVzdjT0ZtdFZtM1pzcVhlZnIxNjlkS1VLVk8wYmRzMm5UMTd0dDUrTnB0TkV5ZE9OTnRmZnZsbHJUNkxGaTB5dDVjc1dWSnJsZFNtak5GYXJ2MUN0SGZ2M25iOXZxcHAyYkpsbXlWTmxMUmwzcng1azd3YkRRQzBUOTc2T3pzZ0lNRGNMaTh2TjVNclFVRkJLaTB0YmZINC92NytzbGlxL3Rxci9uZXkxWHE5Q2xOZHM5MjhyYVArblkyMndmM3NXN2lmQVFEd1BtYXd1aWtpSWtMMzNYZWZldmJzS1VrcUtpclM3dDI3YS9XeldxMmFPbldxZXZUb29WbXpaaWsxTlZWcjE2NnQ4NWR2bTgybW0yNjZ5V3k3a3h6MXhCZ0FBSFFVTlgrSXZNWVR5UmlwS3NsVEYxOU13Z0R0SGZjekFBRHdWU3h5NVNhbjA2a3VYYnFZN2NtVEoydnc0TUcxK3QxeXl5M3EwYU9IMmZiMzkxZGhZV0dieEFnQUFBQUFBQUNnZFRHRDFVMEZCUVg2OU5OUE5YdjJiUE5Sb2hrelppZ25KMGVabVptU3BCNDlldWoyMjI4M3p5a3NMTlRLbFN2ci9YVzhwb1VMRnpaNC9Na25uNnhWUitwYUxBQUFBQUFBQUFCYUh3bldKdkx6ODFOY1hGeXQvV2ZPbk5HQUFRTWtTUmN1WEZCb2FLaENRME1sVmMxcXJWNnphZCsrZmVyZXZidTZkKy91TWtaOWRWbTdkZXZXWUV4ZHUzWnQxbXNBQUFBQUFBQUE0RmtrV0p2SWJyZHIxcXhaRGZhSmo0OVhmSHg4dmNjblRKaFE1LzdGaXhlM0tEWUFBQUFBQUFBQTNrR0MxWWM0SEE2WFpPdE5OOTFrcnBhNmE5Y3VWVlJVZUNzMEFBQUFBQUFBQUhVZ3dlckRKa3lZSUQ4L1B4bUdvUjA3ZG5nN0hBQUFXbXpGaWhYZURnR0FoM0EvQXdBQVZDSEIya1Q1K2ZtdC9paC96VVd0L1B5dS8rZDU2cW1uM0JvelBUMWRxMWF0YWxGY0FBQzBsR0VZbXkwV3l5UnZ4NEhyRE1QWTZlMFkwRDV4UC9zZTdtY0FBTHlMQktzUHFXOVJLNHZGMHVpQ1YvVXBLaXBxU1VnQUFIakV2bjM3Sm5zN0JrOTQrZVdYRFVsNjhjVVhMZDZPQmZDV2puSS9MMXUyekpDa2VmUG1jVDhEQUlBV0ljRUtqN3YyWlJVQUFBQUFBQURvNkVpd05wTy92NytpbzZNOU1sWnFhcXBMdTNvSmduSGp4dW4yMjIrWEpPM2Z2MS9yMTY5MzZXdTMyL1hzczg5S2tnekQwTzkrOXpzWkJubk5WbmJSMndFQUFBQUFBQURBdDVCZ2JhYXVYYnZxOGNjZjk4aFlEZFYwN2QyN3Q3bnRkRG8xZS9ac2JkaXdRZG5aMlpLa3NMQXc4M2hSVVpGTGN2WG1tMjlXcjE2OXRHYk5HamtjRG8vRTJod2Q3VEdyWmN1Vy9VelNTNUpPZWprVUFBQUFBQUFBK0JpcnR3TkFiUmFMeFNYQm1waVlxRDU5K21qbXpKbXkyV3lTcE83ZHU1dkhNek16emUyWW1CaE5tREJCZ3djUDF0eTVjeFVjSE54MmdRTUFBQUFBQUFDZERBbFdIOVMzYjE4RkJBUklra3BLU25UMjdGbEpVbzhlUGN5eUFYRnhjV2IvYTMzRHc4UDE0SU1QeW1xdCtzOTY4ZUpGbFpTVXRHWG9BQUFBQUFBQVFLZENpWUJtdW56NWNvT1A5bnZDaUJFanpPM1RwMC9yNjYrLzFsTlBQU1YvZjMvZGZQUE5PbmJzbUFZT0hHajJpWW1KMGMwMzN5eTczYTZRa0JCSjBzbVRKN1Z1M2JwV2pSTUFBQUFBQUFEbzdKakI2bVBDd3NJMFlNQUFzMzN5NUVrVkZCUW9LU2xKS1NrcGV1ZWRkelJxMUNoejF1bzE0OGVQMThXTEY3VjM3MTZscEtUbzg4OC9aOUVyQUFBQUFBQUFvSldSWVBVeGt5ZFBscDlmMWNUaTNOeGNzenhBVWxLU1ZxeFlvWmlZR0NVbUpwcjljM056SlVrMm0wMzMzMysvc3JLeTlPR0hINnF5c3JMdGd3Y0FBQUFBQUFBNkdVb0VORkY4Zkh5dFdhT2VjdUxFQ1VuU2dBRUROSGp3WUhQL3pwMDd6Vm1vL3Y3K21qUnBra2FPSEdrZVAzRGdnTFp2MzY1NTgrYkpicmZMWXJGbzZ0U3BHamh3b0RadTNHZ21Yd0VBQUFBQUFBQzBEaEtzVFRSbHloUkZSRVMweXRpTEZ5OVdURXlNN3J2dlBuTmZUazZPamh3NW9wQ1FFSTBjT1ZJMzMzeXpnb0tDek9PcHFhbmF0R21UeXN2TDlmSEhIMnZXckZsbS9kWDQrSGd0V0xCQUowNmMwS0ZEaDNUaHdvVldpUnNBQUFBQUFBRG83Q2dSNENNR0RCaGdsZ1l3REVPclY2L1c3YmZmcm1lZWVVYmp4NDkzU2E0bUp5ZnJvNDgrVW5sNXVTVHAwcVZMV3I1OHVjdU1WWnZOcGh0dnZGR1BQZmFZZXZYcTFiWXZCZ0FBQUFBQUFPZ2tTTEQ2aUtTa0pEa2NEblA3NHNXTE9ubnlwRXNmaDhPaDlldlg2K09QUHphVHE5Zms1dWJxTDMvNWkwdFpnV3RqcGFlbnQvNExBQUFBQUFBQUFEb2hTZ1EwMFp0dnZ0bXE0NWVXbHVyUW9VTUtDUW5SMXExYkpWWE5UTjI5ZTdkR2p4NnRnd2NQYXVmT25Tb3FLcXAzaklxS0NtM1pza1VIRGh6UXpUZmZyQjQ5ZW1qNzl1MnRHamNBQUFBQUFBRFFtWkZnOVNGSlNVa3FLU2x4MmZmMTExOHJLU2xKcGFXbFRSNG5MeTlQNjlldjkzUjRBQUFBQUFBQUFHb2d3ZXBENnBxZFdsNWVYcXNjQUFBQUFBQUFBQURmUUExV0FBQUFBQUFBQUhBVENWWUFBQUFBQUFBQWNCTUpWZ0FBQUFBQUFBQndFd2xXQUFBQUFBQUFBSEFUQ1ZZQUFBQUFBQUFBY0JNSlZnQUFBQUFBQUFCd0V3bFdBQUFBQUFBQUFIQVRDVllBQUFBQUFBQUFjQk1KVmdBQUFBQUFBQUJ3RXdsV0FBQUFBQUFBQUhBVENWWUFBQUFBQUFBQWNCTUpWZ0FBQUFBQUFBQndFd2xXQUFBQUFBQUFBSEFUQ1ZZQUFBQUFBQUFBY0JNSlZnQUFBQUFBQUFCd0V3bFdBQUFBQUFBQUFIQVRDVllBQUFBQUFBQUFjQk1KVmdBQUFBQUFBQUJ3RXdsV0FBQUFBQUFBQUhBVENWWUFBQUFBQUFBQWNKT2Z0d1B3aEJVclZuZzdCQUFBQUFBQUFBQ2RVTHVld1dvWXhtWnZ4d0JYaG1IczlIWU1BQUFBQUFBQVFGdHAxek5ZOSszYk45bmJNUUFBQUFBQUFBRG92TnIxREZZQUFBQUFBQUFBOEtaMlBZTVZBT0FaTDcvODhpWkprN3dkQndDMEpqN3JVSmRseTVZWjNvNEJRUHRqc1ZnMlAvbmtrenhWQzBBU00xZ0JBRlVtZVRzQW9MMndXQ3dGM280QmJwdms3UURnTzhyTHk3MGRBb0IyekRDTVNkNk9BWUR2WUFZckFNRDA0b3N2V3J3ZEE5cS9sMTkrMlpCNFA4RjM4ZDZFeEdjVkdzYjdBdzFoNWp1QW1wakJDZ0FBQUFBQUFBQnVJc0VLQUFBQUFBQUFBRzRpd1FvQUFBQUFBQUFBYmlMQkNnQUFBQUFBQUFCdUlzRUtBQUFBQUFBQUFHNGl3UW9BQUFBQUFBQUFiaUxCQ2dBQUFBQUFBQUJ1SXNFS0FBQUFBQUFBQUc0aXdRb0FBQUFBQUFBQWJpTEJDZ0FBQUFBQUFBQnVJc0VLQUFBQUFBQUFBRzRpd1FvQUFBQUFBQUFBYmlMQkNnQUFBQUFBQUFCdUlzRUtBQUFBQUFBQUFHNGl3UW9BQUFBQUFBQUFiaUxCQ2dBQUFBQUFBQUJ1SXNFS0FBQUFBQUFBQUc0aXdRb0FBQUFBQUFBQWJpTEJDZ0FBQUFBQUFBQnVJc0VLQUFBQUFBQUFBRzRpd1FvQUFBQUFBQUFBYmlMQkNnQUFBQUFBQUFCdUlzRUtBQUFBQUFBQUFHNGl3UW9BQUFBQUFBQUFiaUxCQ2dBQUFBQUFBQUJ1SXNFS0FBQUFBQUFBQUc0aXdRb0FBQUFBQUFBQWJpTEJDZ0FBQUFBQUFBQnVJc0VLQUFBQUFBQUFBRzRpd1FvQUFBQUFBQUFBYmlMQkNnQUFBQUFBQUFCdUlzRUtBQUFBQUFBQUFHNGl3UW9BQUFBQUFBQUFiaUxCQ2dBQUFBQUFBQUJ1SXNFS0FBQUFBQUFBQUc0aXdRb0FBQUFBQUFBQWJpTEJDZ0FBQUFBQUFBQnVJc0VLQUFBQUFBQUFBRzRpd1FvQUFBQUFBQUFBYnJKNE80Q1dTRWhJU0xKWUxHTzlIUWV1TXd4ajg3NTkreVo3T3c1UFdyWnMyYzhrdlNUcDUvUG16ZnVaZDZPQnIrRnp5UGUwNTg4aDNrKytwejIvbnp5Sjk2YnY4ZVo3ay9lRDcvR2x6eXJlSDc2SDl3Y2E0a3Z2RDZBOWE5Y3pXUGxnOWowV2kyV1N0Mk1BMmhLZlE3Nm5QWDhPOFg3eVBlMzUvZVJKdkRkOWp6ZmZtN3dmZkk4dmZWYngvdkE5dkQvUUVGOTZmd0R0bVorM0EvQ0VPWFBtZURzRVNGcXhZb1czUXdDOGhzOGgzOUJSUG9kaXZydlgyeUZBVXRxZkVyMGRncy9oczg0MytNcG5IWjlWdnNGWFA2djR2UEFOdnZKNVVkTWJlL244OEFYL2tPaWJueDlBZTlTdVo3QUNBQUFBQUFBQWdEZVJZQVVBQUFBQUFBQUFONUZnQlFBQUFBQUFBQUEza1dBRkFBQUFBQUFBQURlUllBVUFBQUFBQUFBQU41RmdCUUFBQUFBQUFBQTMrWGs3QUFDQTd3b09EbFpKU1VtZCs2K3A2emhRbDdDZ1NCV1dacnZzczhpaXNLQklzMTFRbXRYV1lRRm9CMnhXUDFVNks3d2RCam9ocTlXcStQaDRzMzNtekpsR3ovSHo4MU5jWEp3a3llbDA2dno1OCtiK2lncmV4eDJWZisvZU1rcExWWkdUMDNobmkwV0IvZnJKY2ZHaWpMS3kxZzhPUUtzandRb0FIVXoxNUdkVDFKY2c3ZDI3dHg1Ly9IR1ZscFlxUFQxZEd6ZHVWSDUrdm9LRGcvWDg4OCtiL1pZc1dTS0h3MkcyL2YzOWxaQ1FvRk9uVGlrM045ZTlGNEUyODl5RU54UVowbHVTOUlzMU0xMk8vWFRhNTVLa0lrZStmdmZsM0JaZFowajBiZnIxZlZ0MHBTeFhKeTRuNmMydmY2QkxoV2NWRmhTcHZ6MlphZlo3N005aEtpMi9ZcllEL1VJMFk5aHordWJzL3ltOTRIU0xZZ0RRZmowMy9nMk42WE92THVRZTBSKy8rbzR5Q3BJOU92N2RReGJxaVp0K0xrbjY0c2ovNktQOXYvYm8rR2kvQWdNRDlmRERENXZ0eFlzWE4zcU8zVzdYckZtekpFbVZsWlY2NVpWWE5HblNKUFhyMTAvTGx5OVhjWEZ4cThXTHVnWGRlS1A2TDE4dVNUbzNmNzZLOSs4M2o5a2lJcG85WG1WZVhxMTljWC80Z3lJZWZGRDVxMWNyODdYWFZMQjJiYTArOXJGakZmZktLd29lTmt6VzBGQ2RuamxUK1Y5ODBlenJBL0E5SkZnQm9CMVp0R2hSZzhlWExsMnFaNTk5dGxsakxsMjZWRVZGUlM3N3dzTEM5TUFERDhocXRTb2tKRVFPaDBQNStma05qdVBuNTZjUkkwYm90dHR1azkxdTE0Z1JJL1Mzdi8xTlpmd3E3OU5HOWI1VFBidmNVT2V4TVgxbVNKTExyTk5QLzhGb2NMeThra3Q2OHAyZUx2dWlRdVAwTDNkL0pKdlZYK0hCUFZSU1hxaExoV2NiSENmQUwxaDNEMzVLanlYOG03cUc5TlNVd1UvcFI1L2NxbUpIdys5REFCM1QwSjdqRkJFY3JiREFTT1VXWjVqNzM1aHp1dDdQc0liYy80YkZwUjNzSDZaSWU0d2t5UjRRYnU3LzV6di9wa2tEbXY4RDB5L1d6TlR1Q3lSTjJrTHYzcjAxZDI3TGZnU3M2Y0NCQTFxM2JwM2I1MWRXVnByYk5wdE5mZnIwVVVKQ2dpVHBrVWNlMFlvVksxUmVYdDdpT05GMDFwQVFCWThhVmJVZEd1cHliTFFiRXdMMldGdy9Rd0xqNHhYeHlDT3kyR3lLZU9BQjVhOWFWZWQ1cGFkT0tTUXhVUlovZjBsU2w2bFRTYkFDSFFRSlZnQ0FpNUNRRUQzNjZLTUt2ZnJsTXkwdFRXdldyS20zZjdkdTNYVGpqVGRxK1BEaENnd01kTmsvY2VMRUZ2MERCYTBuUG5LVVhyenJmWFVQN1dQdWUrMng0M1gydFFkRzZMWEhqdXVaRDRZMCt6cmhRZDMxOCtscjFPM3FMTm5qbDc3V3ExODlYVy8vMklnaG1qendXN3B6MER6WkF5SmM5cysvNVRkYXV2Vjd6WTRCUVBzV0ZScW5tUEJCa3FSVG1UdFZWdUg3cy8vYVE0eG9QZFVUckpKMC92eDVuVHAxU2pmY2NJTXlNakprczlsSXNIWXdQZi9sWDJTeDJTUkpKUWNPS091dHQrcnNWNW1icThKTm05Umw2bFJKTXY4WFFQdEhnaFVBWUxMYjdYcnNzY2NVR1htOUp1YktsU3NickJmMjdXOS91OWErckt3czdkNjlXMGVPSEdtVk9ORnlBYlpneFVRTWR0bFhzMzJOMVdLcjkxaERJb0tqOWNzWkd4VFg5VVp6M3kvWDNDZEhSZjExZTMvLzBLNWErODduSE5iZkQvMWVtMDY5MCt3WUFMUi9ZL3ZjWjI0UGliN2RuRWwvOG5LU1M3K01nb1pyWTNZUDdTT2IxYjlaMXk2dktGVnBSZFZUSGtGK2RuTy9vNkpFVGpuTnRrVVdCZnFGbU8zcXBVN1E4WVNHaHVycHArdi9zYkNtZi96SGY1VFZhcFhGWXRHd1ljTTBiTmd3TFZ1MmpGSktiU0Qwampza1NVR0RyMytQQ1I0eHd0eStzbTJidVozNXB6L3B3dmVxZnNnZHZHMmJRc2VOVTBWMnRnNUVSVW1TK3J6K3VycC85N3UxcmhGNHd3MktmT29wczUzeXdndVNzK3J6WWZqcDJ1V04vS3A5enc0YU1xVE9QcmtmZktDMG4veWthUzhTZ0U4Z3dRb0E3Y2pTcFVzbHlhVU13SnR2dmxudkxJajY2b1RWVldxZ1c3ZHVtalZybHNMRHcxMzJsNWFXS2lBZ1FMMTc5MVpjWEp6Njl1MWI1NWhPcDFPblQ1L1cvdjM3ZGY3OGVmWHYzMTl6NXN6Um9VT0hkUHIwYVJiRDZtQnFsZ0tvV1RvZ05tS0lmalo5dFhxRTlYUFpYMWlXbzJEL01BMk92bFVqZWszU3FKZ3BkWTVmNlN4WDB2bFB0ZnJvNnpxUXRrRmordHlyLzV5NVdSdE8vbGs3em4xU2E3RXNBQjNYcElGTmUvejdIMVlNVUVoQXVNb3JTMVZlV1ZXZXBtKzNFU29zelZaTzhjVTZ5d2w4dkxCVS9yWkFsMzJQalA2eEhobjlZMGxWcFFSZS9lcHBCZnFGNk1PbnJwZlQrZGZQSnVwVTV2VWZoSHAydVVGdnpMbWVKQ2t1TDJqZWk0VEhyRml4UWtWRlJiTFpiSXFPanRiRml4ZnI3UnNjSEt3UkkwWm85KzdkY2pxdko4d2JLMjlrc1Zqazc5LzBaSDMxdnRlMkxUVWVNVWZyR0x4MWE2MTlmYTUrbjVaY0gvWHZObnUyd2laTmtpUUY5S2w2d3NjV0VhRmh4NnVlOFBHUGpxN3pHckdMRjh2aVY1VmF5Vm14UW9XYk42dkwxS2txUFhwVWdUYzBYc0trcmo1K1BYbzBlaDRBMzBLQ0ZRRGFrWnExVWlXcHVMallYR1RLYnJmWE9tNjMyelZod2dTenZYcjE2anJIN3Rldlg2M2txbFJWMit5Sko1Nm85eDhDR1JrWk9ucjBxSTRkTytheWFJUGRibGRNVEl4aVltSzBhOWN1YmQ2OHVjSFhocloxNHZJTzNmK0d4U1hoVUxNbTRiV2thV0ZwdHViK05hcFo0NCtLbVZJcnVTcFZMWGIxWC9kdmxkVmlxL084MDVtN3RmbjB1OXB5ZXJueVN5NmIrN3VHOU5MUW51TTB0T2M0eFVVTTFmL3UrRkd6NGdIUVB2WHBPa3hEb20rWEpHVVhwZWxBMmdieldIckJHZDAxYUo3Wi92Yk52OUtNWWMvcDNkMHY2YlBEU3lSSjgyLzVqVWJGM0tYTnA5NTFtV0hhWFAyNmpYUnBaMTY1NE5JT3NBVzV0S2tYN1QxNWVYbTZjdVdLN3IvL2ZnMFlNRUJyMTY3VjRjT0g2K3o3NElNUGF1REFnZXJldmJ0V3JWcWw3R3grdk92TWJCRVJ0UmE4c3Roc0xyTmZhd3FmT1ZNUkR6MGtTYXJJeWxMSzk3OHZ2KzdkMWYramoyUU5DcXIzUEFBZER3bFdBT2pnQWdNRE5YejRjRWxWczB6clM3QmV1blRKL04rb3FDalpydGFSdW5qeG92THk4dFMxYTljNno5dTllN2RPbkRqaE12UERicmRyMkxCaFp2dnk1Y3QxblFvZk0yL3NmM2xzckROWmV5VkpwN1AycUcvWDRlWU1zUk9YZGlpaklGbTl3d2ZXZWQ0bmgzNnY3Y2tmcXRKNXZTeEYxNUNlbWpUZ1cyWTdPV3VmeCtJRTROdG1qZjRYYzN2RjNsOW83YkUzWEk1WFQ3Q092MkcyUWdMQzlXakN2MnJkOFRjVjVCK3EwVEYzeTJiMTA5Q2U0K3FzaTFwUW1xVUFXNUQ4L1lMTUVnQ09pcEphZmFjT3VmNDRlRVpCc3ZKS0xya2NEdy91N3RJdUxNMXA1aXVGSjAyYk5rMkRCbFhWN1owK2ZicENRME8xWThjT2x6NEpDUWthT0xEcTc2S2VQWHZxL3Z2djExLys4aGNaeHZVbk11YlBuNitJR2dtM0YxNTRRZSs4ODA2OVR3bEpVbVJrcEo2NitzaDRhV21wWG4zMVZZKzhMcmluN094WnBTMWFwUDRmZlNSSk9qdDNybnIveDM4b01EN2VwVjl6U3dUNDllaWh2bSsrYWJaVHZ2OTlWV1JscWU4YmI4Z1dGaVpKS3I5NFVVZEhqRkJBZkx6Q1o4eFEraTkrVVNzK1MwQ0FFZ29LWkxtNmxzR3h4RVFWNytPN0R0RGVrR0FGZ0E3dVdxSlVVb08xVkRNek0zWHg0a1Y5L1BISCt0NzN2dWR5WGxKU2t2cjE2NmR6NTg3cDNMbHpXckJnZ2JtZzFjeVpNelZ6NXN4Nnh6VU1ReWtwS1I1NEpXaHQxeDZKYllvdVFWSDFMb29sU2VkekR1bjRwVy8waXpVejlMOXpVK1N2cXZlTElVTWZIL2lOUnNkTTBiN1VkZHFmdGtGL25IVklJVmRYN2Y3Um5jdjFvenVYMXp1dVlUaDFPSDFMaytNRTBINVpMRmJkM24rVzJYNWsxSXQ2Y01RL20rM1BqL3pScGY5SCsvOUx6MDk0VXhIQjBab3g3RGxaTEZiWnJGWC8zRmw3N0UrNjk4Wm5WZE9DZDJNbFNmZVBlRUZQMy9ZSFNkSm5oMS9Sc3AzWEU3czN4VTNYbE1FTHpQYVcwOHRsa1VXR3FoSnhRZjZobWpiMGV0S2x5SkduQ3FmRDdkZU5sa3RPVHRiUW9VUE43ekxqeDQ5WGFHaW9ObTdjS01Nd0ZCc2JxOG1USjV2OUt5b3E5TVVYWDdna1Y2V3F4L2xybGdMdzkvZHY5UEgrNnFXYi9LNCtPaDRaR2FtK2Zmc3FPVGxaZVhsNUxYcDlhQjdENFZEWitmTm0yM0hoZ2d4SDdYdlVHaEJnem1DOXRtQ1ZMQlp6bnpVZ3dLVi8xUHo1OHU5NXZWeFMzN2ZlVXZ4eTErOHc1eFl1MU1EMTZ4V1NtQ2hKeW5uM1haV2RjYTBYSFRKNnRKbGNkWmFVcU9UUUlYZGVKZ0F2SThFS0FPMUlYU1VBUWtKQzVPL3ZYMjhkMXVyL01IRFU4V1d5K3JFVksxYlVXdmxXa2c0ZE9xUkQxYjdzN2RxMVMzZGNYVFNnTVh2MzdsVmhZV0dUK3FMOWFHemhxNUx5UXYyL3p5ZWJkUkNyVzMvOGJhMC8vcmJaL3IrRHY5WGNNYjlzMG5VL08veUtzb3BTbXg4d2dIYkhNSnc2bGJsTHczcU9sNlJhOVZPN0JMbVdMdGw0Y3BubUpQNVVVYUZ4ZW5qVWkrWkNVNDdLVW0wODhaYzZFNnlObVRMNEtUMXp4MUpaTEZaSlZTVlR0cDVab1UvK29WS1Z6bkpWT2lzVTRCY3NpNjRuM05MeVRqVDdPdkNzRXlkT3FMaTRXQTg5OUpENWczQkNRb0pDUTBQMTFWZGY2WUVISG5ENUlYbkRoZzNOZXRvbUtDaW96bnIya3JSdDJ6YnRxemI3ME0vUFR4YUxSUU1HRE5DRUNSTjAxMTEzNmJQUFB0UHg0L1gvU0FudmlGeXdRSkVMRnJqczgrdldUYVByV1l3czUvMzNGZlByWDB2V3FzOEhhNGhyR1pMTHI3NnFnalZyMU9QNTU4MTlYYVpPVmVacnI3bjBDeDAzenR3dTJiOWZSZ01USWdENExoS3NBTkNPVkYvYzZwcnZmT2M3a3FTdnYvNWErL2Z2cjNVOHFGcjlwOFlXbXFvcnVWcVhiNzc1UmlrcEtZcVBqNWZkYnE4MWs4TXdEQlVYRit2OCtmTTZYMjNHQUh4YmZUVlkzVlZYY3JVdTcrLzlEeDIrdUVXSmNkTVVFUnh0emppN3B0SlpvZnpTVEIxSTIraFNmeEZBeDNmbzRpWXp3ZHFZU21lNVBqN3dzcjQ3N2xWMUNZb3lFN0JiVHIycndyTG1QN0wvekIxTE5mM0daOHkyMDZqVUh6YlAwNFhjSXpxWGZWRHhrYVBrWncyb2RkNjY0MjgxKzFyd3ZKU1VGTDMzM250NjlORkh6UitvQnc0Y3FCdHV1RUhXcXdreHFlcUg0RVAxekJoODg4MDNGUndjck9lckpjZ1dMMTVzSm0zclUzT1JySUNBQU1YRXhMakVodmJQY2Y2ODhqNzdUTUhEaHNtUmxxYmc0Y1BsRnhrcFNTbzVmRmhwTDc0b1NjcGZ2VnJoTTJaSWtyck5uVnNyd1JyK3dBUG1kc0g2OVcwVVBRQlBJOEVLQUIxYzlWbXZWNjVjYWRJNXk1WXRhL1R4dDlUVVZLV21NcE93STJsT0RkYmM0Z3pOKzFzdnM5MVFNdmFmUGs0MFozL1Y1MGpHVmgzSnFMM1NMNERPN2NTbEhWcXllWUZzVmo4OVA2R3ExdUdmdHYranZyaGFIbUR5d0crNTlGOS8vQzNOVHZ3M1JRUmZYKzM3NzRmKzBLeHJ4a2VOMXJQalgxZE0rR0FWT3dvVUV0QkZqc3BTTGRtOFFMc3ZmQ0ZKT25qeFM4VkhqakxQS1MyL29wUzhZMXA5OUhWdE9QRy9icjFXZUY1bVpxYmVlKzg5UGZiWVkrclNwWXNrdVNSWHo1NDlxeSsvL0xKRjEvam1tMjkwOU9oUkxWeTQwTnhuR0lZY0RvY0NyajVTSGhJU29yaTRPRWxWaTRQV3RXZ3B2R2VQeFNLTHY3OGk1ODlYcjUvK1ZBR3hzWEtXbGlyN3ozOVcraTkrb2NDQkE5WDM5ZGRsQ1F6VW1VY2VVY21CQSthNVp4NThVSkxVNWU2N05YRE5Ha2xWai9tZm5UTkh6dEpTU1ZMZXlwV0tXN0pFRnB0Tm9lUEdLV2pRSUpXZVBDbEo4dS9aVTZIVm5nckxYYm15clY0MkFBOGp3UW9BSFZ4NGVMaTVuWi9mdEZXTm4zNzY2Y1k3TlVGREMwREE5elNuQnFzaForT2RybnB0dG1jZWw2MDV3eFpBeDdjL2JZTXFuZVV1aTB3MXhGRlpxczhQdjZwdjNmd2ZrcXBtd0Y3SVBWSnYvL0RnSGhyZWE0SnU3alBEM0pjWWU4L1ZjemRyNmJidjZhR1JQOUtyWHozdHNzRGVzcVIvMGZMZEw2blNXYTd5eWpLekhpdDhUMjV1cmo3ODhFTXRXTERBSmJrcVZUM09YN1B1YW5NVkZ4Y3JKNmYyRE9tU2toSXp3VHAwNkZCeis4aVIrdCtQYUIyMkxsMFVQbjI2MmU0eWRhcHNWeFB1a2hUMTlOUHEvY3RmbXZWVVMwK2VWUGF5WlhJV0ZTbjI5NzlYdDhjZk4vdEcvOU0vNmR5Q0JWSzE5MDFBYkt6aTMzM1hMQldROHYzdnE2VGFmK2Z5OUhRVnJGbGp6bUtOL3ZHUGRmNXFRcjc3ODgrYjlWN0xUcDkyU2Q0Q2FGOUlzQUpBTzNJdFlWbTk3dGVTSlV2TTJxcDExV2lOaXJwZW95NDdPN3VWSTBSSFZ2M1IvWmIrZ3hRQW11S1BzNm9lM2I2MkVKNGt6VTc4TjgwY1Z2WEl0dFZpcTNYT29CNjNtTnU5d3dmSnp4cFE1NkpUWVVHUmV1ZmJsK3E5dHRWcTA2N3puK3Z4bTM2bVJYZSsxK1NZeTUxbCt2NUhveHJ2aURZUkZCU2tlKys5dDFaeVZaSWVmdmhoZmZqaGg4ck16UFQ0ZFl1TGk4MGZ1VWVOcW5vL1ZGWlc2dGl4WXg2L0Zocm0zNnVYZXYvaUYyYTcxNy8vdTh0eGExQ1F5MkpWUVlNR0tlWlh2M0xwVTNMNHNGSysvMzBWYnRya3N0OHZLa29EMXF5UlgvZnVrcVRDTDc5VTJlblRpdnoydCtVZkY2ZUNWYXRVdkgrL01sOS8zVXl3Um43NzI3cjA4c3NxdjN4WjNiLzNQWE9zeTYrKzZwa1hETUFyU0xBQ1FBZFh2ZWFYMVdwVmJHeHNzODR2TEN5c2R3R3Rtdno5L1JVV0Z0YXM4ZUU3R3F2QjZtKzlYbk11MGg3alZvM1dyS0pVbFpVMzdkSElRSCs3b3V6TmU3OEM2RmpxV2t3dklqamFMQUZ3K1lwcm5lOGJvaEkxdHU5OVpqdlNIcU5KQTc5VjUyUDd4WTY2bitvb2R1UnI5NFZWMm5KNmVkV0NmdUdEbWhWelUrdFBvL1dGaG9icTBVY2ZkZm14dVRxNzNhNDVjK2JvNDQ4LzFzV0xGejE2N2VwbG1VSkRReVZKUjQ4ZWJiUWVQdHBlem52dktmcUhQNVN6dUZpVzRHQUZ4c2VieHlveU01WHhtOS9JRWhDZzJOLy9YcWVuVDFkNVJvWjVmTURWR3F6WGhOMTVwOEx1dk5Oc0YrM1lJVW5LLy94ekZlL2RxNURFUkZuOC9kWDNyYmRVZXZ5NFdiTzFJaWRIV1c5Zlh3QVVRUHREZ2hVQU9yQ1ltQmlGVkZ2UmRQTGt5VTFPbGw2emR1MWFuVDE3MW16MzZ0WExITE80dUZqcDZlbm1zZmo0ZU0yYU5hdUZVY05YQlFkMGFieFRJLzc0MVhlME4yV04yUjdVNHhhRkIxWE4rc2d2emRUSi85L2VmWWRGZGVaN0FQOU9ZUmdZQnFRSkJsQ1VKb294RWxEWFJtSnZNY1VrR2pmRmxKdXMyZHhzaXRtOTkyNTJzN21iVFRhN1NlN0diSHJYSkdZVEV6dm8ybEVTRVVXVUlpaUNJazNhVUFZWXB0NC9CZzV6bUtHREZMK2Y1L0Y1VG5sUEdUUDVlZVozM3ZmM2xpVUwrNktERnVOUFN4SjZmVTBhK3VUeTFrZFdZeGRtVis1dWV4bysxc1M4YkxmdHpzbnJjU0RuYzd2dEpyTVJqWVk2dURpcGhWcXJBSkNROVFHK1BQRmZBQUNWWWtULzNqRDFHMzkvZjl4eHh4MmlGNzhhalFZN2R1ekE0c1dMNGVkblRkSXJsVXJjYzg4OTJMcDFLd29LQ3JwOW5Ybno1bUhldkhsMjIrdnE2dXkyblRoeG90dm5wOTdUblQrUHl3OC9qSWlrSkFEQStYbnpVUC9UVDhKK28wYURTMnZYd3VmeHgrSFovQnhycXF0RDJWdHY0ZXFiYjBMdTQ0UEl0RFRJM04wUnRuY3ZjdWJNZ2FtNTdKYXBrL2tOakJVVnduTHhpeThpTkQ0ZUFPQTJhNWFvOW1ycHE2L0N6TnE4UkVNYUU2ejl6TjNkSGF0V3JSTFdQLzc0NHdHOEd5SWFycHljbkJBUUVJQ1NraEprWkdRSTIyTmpZeDIydDUzUW9hVzhRRmN0VzdZTW5wNmVBSUN6WjgrS0VxdzBkTndmK3dydW5mSjdDTEk4eEFBQUlBQkpSRUZVMGJiMmVxU3FsZDdZOGJnRnovd1lMV3pUR3h0UnJtMzlJZXFvbDFsWFBIZnJKdHpnRVFiQU92TzJiWUtWcU1Xenp6NHJMRy9hdEFtbE5yMkgyaG81Y2lRZWV1Z2hZYjBydGFCVktoV0NnNE1SRkJRRXVWeU9YYnQyT1d3WEV4T0RnSUFBRkJVVm9haW9DRmV2WG9YWjNQVjZ4TlI5TFQzckY0NS96T0VrVngrdHpoWGFUZzZZajlqUnl3RUFWK3Z5Y2JrcUExUEgzSWFnRVpHWUdyekM0ZmsvVFBwUFpKVWV4ZFF4Sy9EWUx6cWZET3YramI2bzFWWFliUi9qRllWMzduWThFejFkZTFGUlVWaTRjQ0Zrc3RZU0V1WGw1ZmorKys5UlgxK1BmLzNyWDFpMWFwV1FaRlVvRkZpNWNpVjI3TmlCaXhjdjlzazlhRFFhMFhwR1JnYU1SaVBrY2psZi9GeER1YmZkQnJOV0M3UE44NjVGcjRkRW9ZQnpTQWdNcGFXSVBIa1NUamZjSU93M056U2dadWRPS01lUFI4ak9uVkRjY0FPa1NpVUF3T1hHR3hIeTQ0KzRzSGd4TEFZRGFuYnZodnY4K1RBM05LQXBOOWY2Sno4ZitvSUM2QXNLMEhUaGduRGVtb1FFVkgzN0xieFdyeGJkWTBOYUdzcis4WTkrL3BzZ292N0dCR3Mvazhsa0dER2lhMisrMVdxMXFNZEZYMm43anpzUkRTK0xGaTNDdUhIalVGOWZqMDgrK1FRSkNkWWVmNUdSa1ZpK2ZMbkRZMDZkT29VeFk4WkFxVlIyNnlIZjA5TlRTSzRDUUZGUlVlOXVub1lVZi9VNFlUbXRhQjllMlh1N3NONlRjZ0UzZUlSaGxFZW9zSjVWZXF4M04walVRMzUrZmxpNmRLbXducFdWaGJ5OFBGRWJsVXFGbVROblFxRlFJRHc4SExXMXRkaTRjU09IK3c0UWIxVUE1a2M4TE5yMjJDL2VFcGEvUHZsSGxOVGtDdVVDVms1MlBJbmZ3Zk5mOXQ5TjBvQlFxOVdZTjIrZUtMbGFXRmlJclZ1M1F0YzhxM3RUVTVOZGtsVXVsMlBCZ2dVb0tDam9kTFNQVkNyRnArME01MjZKQ2JhL3dRd0dBNDRlUFlxWW1CaE1tVElGaFlXRitQNzc3M3YxT2FscmFwcGZtTG5HeEFqYkZFRkJDRDkwQ0liU1VxU1BIbTEzak5UVkZWNXIxclI3VHZYY3VSano4Y2U0dEhZdEtqLy9IRFhidDZQcDBpWFJ4RmNBQUlrRVRpTkh3bXp6NzBUZG9VTjJDVlpkZHJaMWdpeVRxUWVma0lnR0N5Wll1OGpaMlJsUFAvMTBoMjFzSjVycGlUdnZ2RlA0Qjc0dmNSWnZvdUdscFk1WGkvSGp4d01RVHpvVUVoS0NKVGF6cFY2NmRBbkJ3Y0dpNC96OS9URm56aHpVMXRiaXlKRWp5TTdPN3ZUYWMrYk1FYTBiREFiMnhCaWlhaHJMVVZTZEE4RGFRN1hSVUFlalNmeHZtTE9UU2xRdmRhejNUY0p5UlgxaHIrL2h3YW12UVlMV3VxOU54bm9vWkVyb1RicGVuNXVHdHBreloyTEdqQmtPOXozd3dBUGRPcGZ0cElEdFBSUGw1ZVVoUHo4Zlk1dnI3c1hGeFNFL1AxOFVWK1BpNG9SWndFMG1FN1p2Mzg3azZnQUo4NDNCUFZQK0cyVjFsMFRiNVRKcm5laUxGYWs0a3ZzTkxCWXpza3FQWVlML0xMZzR1ZlZKbVJNYS9PcnE2dkRERHovZ25udnVnVnd1UjNwNk92YnQyd2RUbStSVlUxTVR2di8rZTZ4YXRRcSt2cjdRYURUWXNtV0xrRnlWU0NRSURBeTBxOS82ekRQUElEYzNWK2pwTHBGSTRPYm1CZzhQRCtGUFRrNk9hQlNSVHFlRFZxdUZrNU1UNUhKNXQrdmhVOTh5NjNTd05EVkJFUmdJWlVRRWF1TGo0ZlBJSXpEVjEwT2Zsd2VqUmdQbmtCQW9nb0lBQUNXdnZBSklKTkJmdmd5LzlldmhOR29VdEVlUEFnQk1OVFV3YTdWd0hqc1d6dUhoVUVaRXdDVXFDaTZUSnNGbDRrUTBwS1lpSnk0T0Vya2NBWC85Sy95ZWY5N3VmcnhXcjRZeU5CU1gxcTVGWTJibU5mMjdJS0srd3dSckg3TjlpTy9LL3BTVUZCdytmTGdmNzRpSWhndDNkM2ZjY3NzdENBc0xjN2pmMmRrWkNvVUMwZEhSbURWckZpUVNhK0xLWURCZy8vNzllT3l4eDBUdFZTcVZjRjR2THkvUlB0dGgvMDFOVFhCeGNjSGN1WE1SSGk2ZTZHUEZpaFV3R28wb0tpcENmbjQrcXFxcUdOT0dpSjBaYjJObnh0dHdjL2JFLzkxMUN2WDZHcng1OEplNG9za0NBQ3lLZkJ3UFQvc2J2a3orSFk3a2ZnTUFlT09PNDhMeGw2dTZQaFRXZHRoL2ZWTTExRXB2L01jdi9vRVpZMWVLMnYxdS92ZlFtM1E0VjNvTXFWZjJvcWdtQjU4ZjcvamZWYUtlOFBmMzd6QlI2K1BqZy9YcjE3ZTdYeWFUT1R5ZUw3WDdVK3ZMbUxuaHJTVWc5TWJXSlBmLzdJekRLOHNPNFAxalQ4SmlzWlp1K09ia1MvQjFHNDJERnpiaTQ5VVhnZWFhenpSOFNTUVNGQmNYSXo0K0hoNGVIamg1OGlRQWE2L1R0cHFhbXJCbHl4Yk1uVHNYQnc4ZVJFTkRnOUJPSXBGZ2RadWVob0MxTEZOUVVCRHV2LzkrcU5WcXFGUXE0Wm1yUlVSRWhDZ3hxMWFyNGUzdERSY1hGK0c2MVA5OG4zZ0M3a3VYUXU3bEJhZFJvNFR0SVQvK0tDeTd6NStQa3BkZkJpd1dlRC80SU1yZWV3OFZIMzJFTVo5OEFwOUhId1VBVkh6NEljSVRFMkdxckVUeEgvK0krdVJrNkM5ZGdtcjZkQVIvL2ptY3g0MkRwUGtGWEZ2Nm9pS280K0lROU05L3dpVXFTdGh1TVJoZ2FXcUN0TG5qaEd0TURDSlRVMUcyWVFOS1hubEZxUEZLUkVNSEU2eGRaRGFiaGJxR1k4ZU9GUklUaFlXRnFLNnVCZ0M3dDZKRVJIMUpKcE1oSXNLK3pxVk9wME5HUmdiS3lzcXdhdFVxK1B2N2kvYi8rOS8vRmcxVGs4dmxjSE56RTdXcnJLd1VIZlBkZDkvQjA5TVRvMGFOUWt4TURFSkNRdG90WVNLWHl6Rm16QmlNR1RNR2dMWG5TSDUrUHZMeTh1RGs1TlR0U2JYbzJwRktaSGp1MXEvZ3A3YjIydnZiN1VsNGZITUk1b1RlaHlkbVd1c2JQblBMbDZqWDErQnFYVDdDUms0VmpzMHBTNFpLTVFKTnhnYUUyMngzNUErN0Z5REFJeHhoSTJOeHg0M1BJWGJNYlZESWxBN2JLbVJLVEE2WWo4a0I4d0ZZZThxZXVwS0FVd1h4VU1wVjBCazVBY1QxNE5LbFM2SlJRYmZjY291d2ZPclVLWWVUeDdSd2MzTkRqTTFRVUw3MEdSNDhYZTFIZWRYcHF1QXNkeEhXTlEybGVIWnJEUFRHUmtnbE1uaTQrT0pDZVFweXlvNWpTc0FDK0xnRnRYditsampZbWE4ZUxPLyt6ZE0xOWNRVFQ0alc0K0xpdW5SYzIyZXNIVHQydE52V3pjM05ia1NScmJhOVhnRmcxcXhad21qRjJ0cmFMdDBUOVk1elJBUkdySEJjZjduRnlLZWZ4ZzMvKzcrUWVYb0NGZ3RVc2JHby9PSUx5TDI5aFRidWl4WkJNWG8wSkdQSFl0eTMzNkpxODJZVVB2ODhURlZWVURhUEpHdVB4K0xGOExydlB0RTJmV0VoOHU2OUYrYmFXb1JzMndiblVHdTVKSWxDQWIvMTYrSHo2S01vK3NNZlVQN3V1ejM4NUVRMEVKaGc3U0tEd1lDRWhBUklKQkk4OWRSVHd2YjQrSGpVMkx4ZHFxcXFFaDBubFVwRk5WamI3bTlvYUJDV04yN2M2UERhRHp6d2dKQUkwZXYxK1BqamowWEhFZEgxUWFQUlFLZlRRZGxjWkwrc3JBeW5UcDFDZG5ZMjVzNmRLNm9mMk9MSWtTUEl5ckwyU0RTWlRKREpaSkJJSkZpM2JwMm9YVWxKQ2FLam96RjU4bVM0dXJyQzFkVzEzZnRvYkd4RWZIdzh2THk4RUJZV2hvQ0FBRkhQRGJWYWpSdHZ2QkUzM25nalRDWVQ4dlB6c1czYk50RlFXeHA0RWtqdzFKeVBFVFBhK3IyeHdJSjNFNTlBWFZNVjlwejdFRk1DRjJMcW1CV1FTZVg0M2Z6dmNLWDZuRENjdjZRMkY0WFYyZmgyYlRYa1VuR1BEYVBabWxCZkh2V2ZXRFQrY1l4dzlZTkhCejNHNm5TVitML0REeUp3eEhoTUQ3NFRrWDR6SUpHMDlqTHlVUVZpMGZqL3dLTHgvd0dEcVFtbkMvZmkxWC9mQmJPRkx6V0hzNVpKcEZyWUpsaXpzckk2bmVUS05zR2FrcEppMTBhcjFTSTV1ZjBKMVFJQ0FvUWh2Q1VsSlQyYVdaejZWdXpvMjBUcmh5NXN3bnRIZjRWMzdqNHIydDdTbzFVdWRjSm5hd29na3pyWm5hdW1zVXhZZnV2T0ZJVDZ4b2oyRzgwOUwvbEZ3NHZSYUlSV3EwVkZSUVVxS2lxZzBXaWcwV2pnNysrUHVYUG5DdTBzRmd0cWFtcmc3dTR1NmltYmxwYUdDUk1tQ0xXYlczUVV3Nmp2R0lxS1lER1owSlNiaThiMGREUm1aRUNYblExZGRqWXNPaDBtWm1mRHVYbGttT0hxVmVqT25ZUGJyRm1ZY1BZc2xNMEpkN05PaDRwUFA0WHUvSG1NMjd3WlRnRUI4THJ2UHJoRVJTRnJ5aFNZR3hzaGJlNlpiQ2dxUXNPWk0yaE1TMFBEbVRQd2UvWlpxS1pQRjkxVDNZRUR5THZ2UGhqTHJTOXJ6c1hHWXV6WFg4UEQ1amxlNXVrSkF5ZVJKUnB5bUdEdHBsR2pSZ25KamRMU1VsRnlGWUJkc1hOUFQwL1JzTnoyaXFHM1o4S0VDYUplWnNuSnlVeXVFbDNIaW9xS1lMRlljUExrU1Z5NWNrWFlmdno0Y1l3ZVBWcVlnTXBzTm1QLy92MDRjK2FNMEthNHVCaEJRZmE5ZDY1ZXZZcmEybHJrNWVYaDFsdHZkVGlFRHJEK2VNak96c2JodzRlaDFXcVJsNWVIa3lkUFFxVlNJVHc4SEJFUkVRZ01EQlFsVzJVeUdhcXJxNWxjSFlSR2UwM0VuSkRXb1krZi9QUXNqdVY5QndBd21ZMzQyLzVWZUdYNUFZejNtd0dGM0FXajNFT0V0dnR6UG9mZTJJamM4cE1ZN3lldWs1bFhrUW9BT0Ztd0c0OU9mOU5oY2dNQUxCWXpqbDc4Rno1UGZnR1Y5VVU0V1JDUGJXZmZncWZyS1B3aStFN01DcmtYRS8xbmk1S3RUakpuRk5ma01ybDZuZXR1RFZaSHRGb3RFaE1UMjkyL2RPbFNJY0dhbnA0dWlxVTBNQzVXcENKODVGUllMR1o4OU5OdnNEdnpueDIyMTV0MHlLODhZNWM4QllEamw3WUp5eGZLN1JPc3VSV24yajF2U1cwdXpHYjdHQ1NYS2JyY0M1YUdqbmZlZWNkaG5YbWRUb2ZEaHc5RG85R2dxcW9LTlRVMU1KbE1pSXFLRW1yZ3Q1U0NxNnVydyt6WnMwWEg1K1RrWEpQN3Y5NVZmUFFSeXQ5OUYyYWQ0OXJ1RFdscGNJbU1SSDFLQ3ZKV3I0Ylh2ZmNpOEsyM1JHM3FrNUlBQU5xalI1RTFaUXBDZnZ3UmJqTm1vT0RYdndaTUpoUTg4UVQweGNWb1RFdURzYzJJTUYxV0ZpSlBuNFpFTG9leG9nTEZMNzZJOG84L0JzeG1vWTJwdWhxNXk1ZkQrLzc3RWZENjYzQWFOUXJWVzdlaTJxYU1BUkVORFV5d2RsT1VUZDJVczJmUGR0Q3k5MXhjWEhEcnJiY0s2MVZWVlVJTklTSzZQbTNmdnQxaE9aTGEybHBzM3J3Wjk5MTNIeVFTQ1hidjNvM2k0bUpSbTRTRUJNVEZ4Y0hIeDBkSWdsWlhWK1Bnd1lQQ2NtWm1KaVpObWlRY1l6QVlVRkpTZ3Z6OGZKdzdkODdoc056NitucWNQbjBhcDArZmhrcWxRa1JFQk1hUEg0K0FnQURvOVhvY1AzN2M3aGdhZUplck12QlMvQ0s4dENRZTM2YitMM1ptdkMzYXJ6ZnA4SmU5ZCtEUHkvZGo4Nm1Ya1ZGeUJJL1AySUFwZ1F1RnhFWk9XVElpL0g0Qms5bUFCbjB0enBlZHdBZEoxbEVlcGJWNU9IVGhLOUVzMzAzR0Jwd3ZTOGFwS3dsSXZQZ3RLclJYMEphbW9RVHhXZThoUHVzOWVMcU93b3l4S3pFblpEWEcrODlBbzc0TzM2ZTkybzkvS3pRVTFOYldkaml4bmt3bWc0ZUhSNmZuYWZzU3ZEMExGeTdFd29VTE8yM0grcXY5NjR2azMySnl3RHhzU3ZrZkpPVnRFYmFiek1aMlg3cGNLRCtKVU44WVdHQ0J3YWhEamE0Y0p5N3Z4QmZKdnhYYVhLaytCOERhYTdWV1Y0SEUzTTA0Y2FuOW9lRXZiUHNGYW5VVmR0dkhlRVhobmJ1N1hwdWErazVaV1ZtM083RjBoVmFyYlRmV1ZGWlcycFZYQW9DTWpBeDRlWGxCcDlQaHhJa1RBS3d2d1pWS0pXSmlZaUNSU0hENjlHblJTM0xxUDZZT3lza0F3TGtwVTZDKzlWWm9FeE5oTVptZ3k4MEZBRmowZXBocWFsQjM1QWdLbjMxV2FHOHNMOGY1dVhQaHZtaVJNTWxWNWFaTjdaNi9NU01EWlcrL0RZbVRFNHBmZWdtbTV0S0NkaXdXVkc3YUJNM1dyUmoxKzkrai9JTVB1dmxKaVdnd1lJSzFHNXlkblJFWkdTbXMyejV3dHplTGJOdUM1NDgyRjhxMjlkbG5uem5zM2JWa3lSSmhtSzdGWWtGQ1FnSm42aWE2em5WVTY3bSt2aDZiTjIrR1hxOTNXUGUwcHFhbXczcGlnUFZIUUZsWkdXcHJhMUZWVlFXTlJ0T3QzcWYxOWZWSVRVMUZhbW9xMUdvMVBEdzhPTXYySUpaWmVoVHJ2aHVQeXZvaWgvdHJkT1g0elphYllJSDFPL0Rtd1Y5aXBEb1lEWHByN2JoUGYzNE9uLzc4WEx2bi8rNzBLOGlyUEkxeWJRR0txbk5RWEhPaFc3MVBOUTBsMkozNVQrek8vQ2Q4VklId2N4K0hPcDM5RDFxNnZtemZ2cjNURWdFUFBmUlF1L3RwYUdvMDFPSHBIeWFMSnJVQ2dIWGZ0Vi8vOElOalQrS0RwRjhMRTE0NXNqdnpYY1JudnRkdWJHclExK0QramExbFR0cUxRVmMwNTRSMkxUR1RyZzJqMFdoWGhtMGdPZW9kZi9qd1lTUWxKVUdoVUtDK25yWEVCNU82UTRlRTVacWRPM0dxemUvM3Rpd0dBMnAyN2VyeStRczdtREN4TGJOV2k2TC8vdTh1dHllaXdZVUoxbTZJaVltQm9wM1pBUUVJczBKMnBPMU0zWUExQ2RzMmdURjc5bXlFaElTSTJ2enlsNy9zeHQwQzI3WnR3NFVMRjdwMURCRU5iYjE5YUsrdXJrWnFhbXFmM0V0ZFhWMkhFOUhRNE5CZWNyVkYyMFJCV2QybExwKzd0RFlQdXpMZTZjbHQyYW1vTDBSRmZXR2ZuSXVHdHI0b0VRQlloL2c2cXNNNmNlSkVZZkthL1B4OGxKV1YyYldoZ2RFMnVkb1pDeXhBSnk4SkxSWnpoK2xRQ3l3T2U2eTJaYmFZdXRTT3JsOEdnNEVUZnhJUkRXTk1zSGFSV3EwV1RaaWcwK21RbVptSkNSTW1kQ214MmgwMzMzd3pwcmNwaGoyVWZQbmxsM3h0VDBSRVJQMml0eVVDcEZJcFpzMmE1WENmczdPemFHYnd0clgyT3pKbnpod2NQMzRjZWowblNDSWlJaUs2M2pEQjJrVno1ODRWOVY1dGFHakF3WU1IRVJRVUpDUllIZFhlVWlnVUNBME5GZFpiWnZOdXovVHAwKzJLb05PZ1lBUndiS0J2Z29pSTZIcHcwMDAzdGJzdkt5dXJ3OTd4YXJWYTlLTGE5bHlOalkyNGVQRWlwazJiMXV2N2NPVDA2ZE5Nc0JJUkVSRmRoNWhnN2FLZURuTlZxVlJZdG15WnNONWVndFhKeVFrTEZ5N0VoQWtUSE83ZnRXc1hDZ29LT3J5V1JDTEJ1blhyZW5TZmZlbWhoeDdxdUhBTkVSRVJVUWNXTEZqUTdyN3Vqdkt4UFZkRlJRVXVYcnpZNC9zaUlpSWlJbktFQ2RZdXlzakl3TTAzMzl4djUzZHpjeE5Ob05XV1RxZnJ0TGFpVkNydDY5c2lJaUlpR2xhTVJxUGRxS080dURoTW5UcFZXTis3ZHkvT25qMTdyVytOaUlpSWlJWW9KbGk3cUt5c0ROWFYxVkNwVkhCeWNtcTMzUXN2dk5EaGVkcnVyNit2eDN2dnZRZU5Sb1BjM0Z5RWhZVUJzRTZxTUhiczJON2ZPQkZSUC9IdzhFQjlmWDJIdFJDSnVtcWtPaGpWRGFYUW0zUURmU3MwQ0d6WXNFRlk5dlgxeGNLRkMrSHQ3UTBBU0U5UHg2RkRoNkJTcVVSRCtILysrV2RZTEJiTW16ZFBHQkZVVTFPRGZmdjJvYmk0R0FEc0poVUZnR25UcG9tU3EzVjFkY2pNek95WHowVkRIMk1WRWZXVUlqZ1l4dEpTbUhXTUgwVERFUk9zM2JCbHl4YXNYcjI2d3dScmI2U21waUlzTEF5WEwxL0c3dDI3OGRSVFQvWExkWWhvZVBEdzhFQk1UQXh5YzNOeDVjb1ZtTTFtdXpZK1BqN3c5L2NYMWt0TFMxRlIwZmtzeCt2WHI0ZEVZcTMyNGFpK3RJK1BEOWF1WFF2QW1vdzRlZklrVHAwNjFjTlBRb1BCU0hVd2JwLzBMRTVjM29tTWtpTXdtZTFuT2g3dE9SRmh2ckhDK29YeUZCUm9PazlFYmZzUEk2UVNHUUJneFVmMlZXUkdlMDdFaHJ2UFFBSUpLdW9Mc2Uzc1c5aVo4WFl2UGcwTmRVMU5UWEJ6YzBOc2JDeWlvNk9GVVRxcHFhazRlUEFnTEJZTFBEdzhSS09MRWhNVFlUUWFFUjhmRDUxT2gram9hSGg0ZUdEbHlwVklTMHZEenovL0xCb05KSkZJRUJjWGg5allXTkcxMVdvMW5udnV1VzdkNy9uejU3RjkrL1plZkdMcUtzWXE2b3hLcFVKd2NEQ0Nnb0lnbDh1eGE5Y3VoKzFpWW1JUUVCQ0FvcUlpRkJVVjRlclZxdzZmcFd6MTU3TVg5VDlGY0REOG5uMFdOVHQzb3U3SUVWZ005dkhEWmVKRXVOcjh1OUNRa29MR0xyeDBpellhSVpGWjQ4Y3BpWDM4Y0prNEVaRm56a0Fpa1VCZldJaXJiNzJGc3JjWlA0aUdFeVpZdTBHajBYVGFwcXFxU3JRdWxVb3hZc1NJZHZjM05EUUl5d1VGQlRoOStqUU9IejdNNGY1RTFLbng0OGNqT2pvYTBkSFIwT2wwK09DREQyQ3dlVkIwY25MQ25YZmVLWXBCbXpkdjdwTnIzM0xMTFVJQ1ZxbFVJaWNucDAvT1N3Tm5kc2dxM0JiMU5HNkxlaHJhSmcwZStUb0lPbU5yTWtvcFYrSEZSVHZnN3o1TzJQWmZPL3BtVXNaSHByOGhKRFhVemw3NEtYOUxuNXlYaGlhVlNvVjU4K1loTEN6TTdubW9KZVk1OHV5enp6cmNMcEZJTUdYS0ZOeDQ0NDNJeU1qQXZuMzc0T3JxaW1YTGxtSE1tREY5ZnYvVXZ4aXJxRE4rZm41WXVuU3BzSjZWbFlXOHZEeFJHNVZLaFprelowS2hVQ0E4UEJ5MXRiWFl1SEVqR2hzYk96ejNRRDU3VWU5NXJWcUZrVTgvalpGUFB3MlRSb096UVVFdzI3eDRrNnBVQ05teEE4N2pXdU5IVGg5TlFCMzR4aHRDQWxidTVRWE5Gc1lQb3VHR0NkWSs5dW1ubjRyV1BUMDk4ZGhqajdXN3Y2MzkrL2NEQUJRS1JkL2ZIQkVOSzdhVDRwV1dsb29lOEFGZ3pwdzVvZ2Q4d0ZwbjhKdHZ2bkU0VExhcnhvd1pJeXBoSXBGSXNHclZxbmJibnpsekJpZFBudXp4OWVqYXVEWHNBV0g1UW5tS0tHRUJBQTlPZlUyVXNBQ0FoNmYvSGIvZFBoTVdTOGM5ZmpveU9XQStvb01XdDI2UVNQREtzZ1B0dHQrYi9SRzJuWDJyeDllandhK3hzUkYrZm41Q2NsV3IxZUxBZ1FPNC9mYmJ1MzJ1blR0M1l1blNwWkRKWkpESlpLaXNyTVM0Y2VPd2RPbFNLSlZLVWR2ang0L0QyZG5aN2h4VHBrd1JsdlB6ODFGZFhXM1g1dXJWcTkyK04rb1p4aXJxVEY1ZW5xamNXbHhjSFBMejgwWFBQbkZ4Y2NMdkxaUEpoTzNidDNlYVhBVUc3dG1MK29iWEE2M3hvejRsUlpSY0JZQ0ExMTRUSlZjQklQRHZmMGYyekpsQUo3MmJPK0krZno3Y0Y0dmpSL2lCOXVOSHhVY2Y0ZXBiakI5RVF3MFRyRDNrNWVYVmFiM1Z2cVJVS3FGU3FUcHNJM0V3RklHSWhpZC9mMy80K1BnSTYxbFpXYUw5b2FHaERudDUzWERERFpnNmRTcVNrNU43ZEYybFVvbkZ0ZytJc1BiVzhQTHlhdmNZVjFmWEhsMkxycDB3MzFpTTlwd29yQi9KL1ZxMGYxcnc3VmdXWlYrMkptTGtkTncxK1FYOGtQWjZqNjZyZHZiQ2Y4WjlJdHFtbEtzUU1DS2kzV004bENON2RDMGFPc3htTTQ0ZE80WWxTNVlnTFMwTlNVbEowT3YxT05EbXg2aWJteHVtVFpzbXJMZVVEckNWblowTnJWYUw1Y3VYbzZpb0NLZE9uVUpnWUtCZGNqVXhNYkhkdUdpYllFMVBUMmVQL1FIRVdFV08rUHY3NHdHYnhGbGJQajQrV0w5K2ZidjdaVEtadytQYmxrZ2FxR2N2Nmh1cTJGaTRUR3lOSDFWZmkrUEhpTnR2eDBnSEpmcFUwNmZELzRVWFVQcDZ6K0tIM01zTFl6NFJ4dytwU2dWbFJQdnhRejZTOFlOb0tHS0N0UTh0WExqUWJsdmJucWlPMmhpTlJodzhlTEREY3k5ZnZyeDNOMGRFdzRydHhDNU5UVTA0Zi82OHNPN3Q3WTFseTVZSjY5WFYxVWhQVDhmczVpRk9zMmZQUm5sNXVkMXd1VFZyMWlBZ0lNRHVXaTB2azNidDJvVUpFeWJBM2QyOVR6OExEYndsRTM0bExOZnJxNUdVMXpwc0xXaEVKSjY3ZFJNa3NMN0VLNjI5aUgwNW4rR0IyTDhBQUI2TWZSV1hxekp3c21DMzZKeXZyemlHU1ArWmR0ZmE4YmcxQWZiR3dUVzRKZlIrakhUakVHMnlsNTJkamRMU1V0VFUxQUN3dmtST1Mwc1R0ZkgxOVJVbFdNK2VQUXVUeVNScUk1VktVVnhjakUyYk5nazl6UW9MQzNIcDBpVUVCd2REcjlkano1NDlUSm9PRVl4Vk5KRDY0OW1McmgyZlg3WEdEMU4xdFdpSXZqSXlFc0diTmdITkhaYWFMbDVFeFdlZkllQXYxdmdSOE9xcmFNeklRTTF1Y2Z5SU9IWU1ialB0NDhmTnpTLzc4dGVzZ2RmOTkwUEJjalJFMXdVbVdIdElwOU9KWnBnMUdBeVlQbjE2cDhkTm5qelpicHZCWU9nMHdVcEUxTUxWMVJXUmtaSENlbnA2dXBBNGNITnp3MTEzM1NXODNMRllMTml6WncrS2lvb3dmdng0K1ByNlFpS1I0TGJiYnNPV0xWdFFWRlRVNWV2R3hNU0lKbTJvcTZ2RFYxOTlCYTFXSzJ5VHlXUzQ2NjY3RUJ3Y0RNRDZBaWs3TzdzM0g1ZjZtWWZMU013SlhTT3M3OC81SEUxR2EzMXdiMVVBL3JCNEYxeWMxQUFBaThXTURVY2V4Ym1yU1pnZHNnckJYamRDSXBIaWhYbWI4YWVFSlRoWG10VGw2OTR4NlRtRStzWUk2eFgxaFZpL2RScXFHb3FGYlhLcEFuOWN2QXMzQlM0QUFPaE5PaVJlWkMyNzY0SEZZaEdWV09xS1o1NTVwc1A5R3pac0VKWlBuRGdCVjFkWDdOcTFDNDg4OGtpWHI3Rml4WW9POTU4K2ZWb285MFI5aTdHSzJxUFZhanZzSFJvUUVJREF3RUFBUUVsSkNRb0tDcnA5allGNjlxSytJUjg1RWw1cld1Tkh4ZWVmdzl3OEY0cFRRQUJDZCsyQ1RHMk5IekNiY2ZuUlI2Rk5Tb0xYcWxWd3VmRkdRQ3JGMk0yYmtidGtDYlJKWFk4ZmZzODlCOWVZMXZpaEx5eEU5clJwTUJTM3hnK0pRb0hRWGJ2Z3ZzQWFQOHc2SGFwWXQ1ZG9TT0pNU2ozVTBOQ0Fnd2NQQ24rT0hqMDYwTGRFUk5lSm0yKytHWEo1Ni91eEN4Y3VBTEJPMkxCcTFTcFI3YStrcENSaGx0dmR1M2ZEYURRQ3NQYXV2K2VlZTdvMXdZdHRjaFd3enJSOTc3MzNRdDM4UUtwUUtMQjgrWElodVFvQUJ3NGNRRmxaV2JjL0kxMDd0MDk2QmdwWjYzRHA0L2xiQVFBalhQend5cklEb2xxRzM1ejZVL09zM1VhOGVmQis2RTA2QUlDTGt4b3ZMOTJMeVFIenUzeGQyNFFGQVBpb0F2SG41ZnZoNHhZa25QT0ZlWnVGaEFVQWZKVDBOUElyejNUL1F4SzFjZm55Wlh6MTFWZW9yS3djNkZ1aExtS3NvdlpvdFZva0ppYTIrNmVsSnp4Z1RZeDIxTmIyajYyQmV2YWl2dUgzekRPUTJwU0dxZDVxalI5T2ZuNElQM0JBVkhlMStFOS9RdDJSSTdBWWpjaS8vMzZZZGRiNElWT3JFYlozTDl6bmR6MSsyQ1pYQVVBUkdJancvZnVoQ0FvU3pqbHU4MllodVFvQVY1NStHbzFuR0QrSWhpTDJZTzJtOTk5L3Y5MTlYMzc1WlkvTzJaV0M1MXUyYkVGK2ZuNkhiYVJTS1o1Ly92a2UzUU1SRFEydXJxNTI5YjNNWmpNOFBUMnhjdVZLZUhwNkN0dHpjbkx3ODg4L0Mrdmw1ZVhZdDI4ZmxpeFpBc0JhTy9YdXUrL0dzV1BIa0p5Y2pPKysrdzVTcVJUang0L0hva1dMaE9QZWZ2dHRTQ1FTM0hQUFBSZzFhaFNTa3BJUUZSVUZEdzhQZUh0N1krM2F0VWhPVHNaTk45MEVEdzhQNGJqazVHU2NQWHUydi80cXFBOTRLSDJ4YktLNDNwalJiRUNBUnpqK3VHUTNScm1IQ3R1VDhyYmd1OVJYaFBYTFZlbDQvK2c2L09hV3p3Rlk2eEgrYVVrQ3ZqNzVCL3lROWpyK0VMOEFVb2tNYzBKVzQ2azVId3ZIM2Z1NUdqS0pIQzh2M1lQd2tkUHd6Y21YTUQvaVlZeFVCeU5vUkNRMnJEeURMV212WWVtRUp6RlNIU3djdHlYdHIvaDNkdXQ1YVBnN2ZQaHduNTZ2SmNuUm9xV2NRRVpHUnA5ZG85aW1WeEwxSGNZcTZremJpWVhiczNEaFFvY2wyOXF5cmIvYW44OWUxUC9rdnI3d2JWTmIxV0l3UUJrZWp0RGR1K0VjMmhvL05GdTJvT1NWMXZqUm1KNk9nblhyRVB5NU5YNUlWU3FFSmlTZytBOS9RT25ycitQQ2dnV0FUQWF2MWFzeDV1UFcvKzlQcTlXUXlPVUkyN01IcW1uVFVQelNTL0I1K0dFb2dvT2hqSXpFaEROblVQTGFheGo1NUpOUTJIUk1LUDNyWDFIeE1lTUgwVkRGQkdzZjZzdGVXaWFUQ1QvOTlKT3c3bWpHMnJiTVpyUG94MGhGUlVXZjNROFJEUTR6Wjg2MHErM3M0K09EdUxnNDBhUXRoWVdGaUkrUHR6cytJeU1EbnA2ZVFra1RxVlNLT1hQbW9MS3lFcm01dVFDQThQQncwVEY2dlI0QXNHUEhEZ1FHQmlJckt3dVptWm00Kys2NzRlWGxCYVZTaWJpNE9LRzl4V0xCL3YzNzdlb2wwdUN6SnVabFlVaHRpekZlazdCMjJ1dHdjMjc5d1poWmtvai9PL1FBTEJDL0VEeHcvZ3VNOGdqRnZWTitEd0NRU2VWNGNPcHJ1Rko5RHNtWHRnTUFab3k3VzNTTXptQXRLZkg2L251bnpYRU9BQUFQSGtsRVFWUXgwWDgyRHVkK2pZTVhOdUxsSlhzUU1DSUNiczZlV0R2dGIwSjdzOFdFRDVPZVFrTFdCMzMzd1dsSVNFbEp1U2JYU1VoSXVDYlhvWjVqcktLQmRDMmV2YWovM1BEeXk2M0QvNXU1VEpxRXdOZGZoOHdtT2E1TlRNU2xCeDRBMm5SK3F2emlDemlIaG1MVTc2M3hReUtYSStDMTE2QTdkdzdWMjYzeHcvTnVjZnd3TjVmUHlydjNYcmpObm8ycXI3OUc1Y2FOQ051ekI4cUlDTWc4UFJINHQ5YjRZVEdaY09XcHAxRCtBZU1IMFZER0JPc2daVEtaa05TTitpNHRydFdQRVNLNjl2ejkvUjNXY2E2cnE0T2t1U2cvWUgzQTM3SmxpMTF2clJaSGp4NkZWQ3JGMUtsVEFRQzF0YlhDcEFzcWxVbzB4Qit3VHVxUWxwYUcydHBhNU9ibVl0eTRjUWdQRDRlcnE2dkQ4NXZOWm9TR2hrS2hVS0M0dUJobFpXVkNrcFlHanpEZldDeU9mTUp1ZTJWOW9lajdsRm1TaUpjVGxncERiTnY2S3VWRnlLVk91R3Z5YndFQTVkb0NuQ3l3L3NEMGRQWEhUVzJHNGk2WjhDdnN5Zm9RNWRvQ0pGL2VnWmpSeXpCajdFcTR1L2c2UEwvWllzSzA0RHZnNHFSRzl0V2ZrVjk1Qm8yR3VoNTlaaUlhZWhpcnFDdDBPcDNESHFFVEowNkVtNXNiQUNBL1A3L2JIV0t1eGJNWDlSOVZiQ3g4bjdDUEg0YkNRbUZDSzhDYVhMMndkS2xRRHFDdDRoZGZoTVRKQ2Y2L3RjWVBmVUVCYXBxVDZVNysvbEMzS1J2Zys2dGZvZnpERDYzdGR1eUF4N0psOEZ5NUVuSmZ4L0VESmhORzNIRUhwR28xNm4vK0dZMW56c0JVeC9oQk5OUXd3VXBFTkVRc1hMaFE5RERmb3FtcENTa3BLWmcxYXhZS0N3c1JFQkNBMy96bU53Q0FiZHUyQ2IwamdvS0NzSHIxYXVHNGpJd01SRVZGSVNVbEJXYXpHUUF3WmNvVXUyc3NXTEFBVVZGUmtFZ2s4UFB6YzNnUDlmWDFVS2xVQUt3VFhZMGRPeFpqeDQ0VjloODZkQWduVDU3czVkOEE5YVYxczkrSFJHSmZpbDNicE1HMnMyL2lsekYvUm1icFVVenduNFZ2SDdiV3IzdjEzM2ZoeE9VZEFJQkpOOXlDdnl3L0pCeDM0UHdYbUJ2K0VMYWVmUU1tczNYaWo2VVRub1JVSWhOZmQ5YjdtQmYrTUtRU0tjYjVUTEhiRHdDYWhsSjR1bHByL3NxbENrUUhMa0owb0xWc2hRVVdmSDU4UGJhZGZhc1AvaGFJYUxCanJLS09TS1ZTekpvMXkrRStaMmRuSWJrS1FGU0x0VE56NXN6QjhlUEhyOG16Ri9XZjBlKy9EMGp0NDRkUm84SFZOOS9FRFgvK003UkhqOEp0MWl6YzFQejl5THZyTGxUdnNNWVA5UzIzSVB4UWEveW8vT0lMZUQvMEVLNis4UVlzelpPYytUNzVKQ1F5Y1h3WS9mNzc4SDc0WVVpa1VyaE1tV0szSHdBTXBhVndhcDdmUUtKUXdIM1JJcmkzbE9peVdGQzRmajJ1dnNYNFFUU1VNTUZLUkRSRTFOYld3cy9QeitHK1U2ZE9RYUZRSUNVbEJiLys5YSs3ZEw3azVHVGs1T1RneXBVckFLeTlWMlBhRk9Odk1XclVLTHR0ZXIwZTU4K2ZSM3A2T2dvTEM0VmVIdUhoNGFJaGN3QlFXbHJhcFh1aWE2ZENld1doUGpjNzNMY3pZd05jbk5UWWV1WU5iSHF3RFBZL0xlMzlrUFk2a3ZLK1IzcnhZUURXaVdkdXYvRTVoMjNEUjA2MTI5YWdyOFh4UzF1eEwrY3paSllrSXN3M0Zvc2lIOGVNc1N0RlE0QWxrT0I4MllrdTNCRVJEUWVNVmRRUnFWU0thZE9tZGFudFRUZmQxSzF6bno1OXV0K2Z2YWgvNmE5Y2dldk5qdU5IMllZTmtLclZ1UHJHRzVoYzFyWDRVZnI2NjlCOC96M3Ftc3Z5T2ZuNXdlODV4L0ZETmRVK2ZwaHFhMUc5ZFNzcVB2c00yc1JFcUdKajRmUDQ0L0JjdVZKVXJnQVNDZXBQTUg0UURUVk1zQklSRFJFWEwxNUVXRmdZaW9xS0VCQVFJTnFuMSt0eDVNZ1J1TGk0aUxaMzFqdkNkbmphakJrejRPVGtaTmRHcDlQQjJka1p0YlcxTUJnTUtDZ29RRjVlSGdvS0NvUkpZZ0JyRXJXMHRCVDc5dTFEWUdBZ2dvT0RFUmdZQ0Y5Zlh5WllCNkVUbDNkZ2V2QWR5TDc2RThiN3pSRHRhOURYNG92azMwR3Q5Qlp0TjF0TTZFakxjRnNBdU8vbWw2Q1VxK3phMURWVndVMHhBbVhheTlBWjZuRzIrQ0JPWFVsQWV2RWhHRXhOUXJzTDVTbTRVSjZDOTQ4OWlRbitzeEFkdUFnVFI4M0dHSzlKeUMxbmIyaWk2d1ZqRlEyay9uNzJvdjVWdldNSFJ0eHhCN1EvL1FTM0dlTDRZYXF0UmRIdmZnZTV0emgrV0V3ZHg0OGFtenE3bzE1NkNWS1ZmZnd3VmxWQlBtSUVtaTVmaHJtK0huVUhENkltSVFGMWh3N0IwdFFhUCtwVFVsQ2Zrb0tDSjUrRTI2eFpjRiswQ0c2elo4TmwwaVEwY09RWDBaRERCQ3NSMFJDUmw1Y0hnOEdBaElTRWRtZktsYllaQm1YcTVDSFJWc3VRL29xS0NuaDdld3RENGpadDJvU2dvQ0JrWkdSZzNicDFpSWlJUUVSRVJKZlB1MkhEQmxqYVRCaEFBKy9VbFQzUUdldnhqOE5yOGNHcTh3N2J5S1hpaEx0dFVxRXowVUdMQVFBRm1rd0VqaGd2REs5OWZ1dFVSSTJhZzRQbk4rS0wrNHN3TzJRVlpvZXM2dko1Ny92Q3M5UGtDUkVOSDR4VjFCR2owWWkvLy8zdm9tMXhjWEZDclZNQTJMdDNMODZlUGR1ajgvZjNzeGYxcjlvOWUyQ3VyOGVsdFdzUmRkNXgvSkMwNlZ4Z213RHRqUHRpYS94b3pNeUVjdng0b1JSQTl0U3BjSnN6QjFVYk4ySlNVUkU4VjYyQzU2cXV4NDh6bnA2ZEpucUphUEJoZ3BXSWFJaW9yNi9IanovK0NJMUcwMjZidGoxUTI1dHN3WkhLeWtwNGVIZ2dOVFVWQ3hZc0VMWlhWMWVqdXJvYUFJUTZxOTNCNU9yZ3BHa293U3Q3VnFDNDVrSzdiWnpiOU9yU214cTdmUDRybW5Qd1U0L0Zyb3gzOEt0Wjd3cmJTMnN2b3JUMklnRHIwTnp1WXNLQzZQckNXRVhkTVczYU5GRnl0YTZ1RHBtWm1UMCtYMzgvZTFIL01wU1VJSGZGQ2pSZGFEOSt0TzJCYW03c2V2elFuVHNINTdGalVmN09Pd2g2dHpWK05GMjhpS2FMMXZqaDFFNkppWTR3dVVvME5ESEJTa1EwaEJRVUZIUzQzM1l5QjhBNkNVTlhWVlJVd04vZkgxbFpXYUlFS3cxZlo0c1BkcmpmeTFWY2U3ZStxYnJMNXk3UVpDQnNaQ3dPWGRna1Nsb1FFWFVYWXhWMVJpS1JJQzR1RHJHeHNhTHRhclVhejdWVEk3TTk1OCtmeC9idDI0WDEvbnoyb3Y1WGQ3RGorT0hVWnA0QlUzWFg0MGRqUmdaVXNiR28zTFJKbEdBbG91c1RFNnhFUk1OSTI0a1lhbXRydTN4c1ZWVVZrcE9UWVdpZUZiVXpuMzc2S2FxcXF1eTIrL2o0NE9HSEgrN3lkV253Q21renNVeTV0dU1mbWJZS3E3T3g1ZlJyYURJMmRLbjlrOTlGb3JBNjIyNzdHSzhvdkhOM2VwZXZTMFRYSDhhcTY1dEtwY0t5WmNzd1pzeVlBYmwrYjU2OWFPQzFuUVJMMzBsQzNaWXVPeHVscjcwR2MwUFg0a2RtWkNSMDJmYnh3eVVxQ2hQU0dUK0loam9tV0ltSWhwSFEwRkJoV2FQUlFLL1hkL25ZSzFldW9LNnVyajl1aTRhbzZjRzNDOHNsdGJsb05IVDkrNUZSa29qSytzTCt1QzBpSWhIR3F1dFhTRWdJbGk1ZENxVlNLZHArL1BoeE9EczcyN1dmTW1XS3NKeWZueStVUUxKMTllclZidDFEYjU2OWFPQ051TDAxZmpUbDVzTFVqV2RoYldJaTlJV01IMFJreFFRckVkRXc0ZWZuaDlHalJ3dnJuUTFwYTh2Ump3eTZmb1g0UkdQU0RiY0s2MmVMT2g1aTExWkw3VUlpb3Y3RVdIVjlhMnBxc2t1dUppWW1Jams1MldGNzJ3UnJlbm82Y25KeWVuWDkzajU3MGNCeWpZNkcrdGJXK05GWk9ZRzJXdXFzRWhFQlRMQVNFUTBMVXFuVXJtNXFWbFpXdjE3ejBVY2Y3ZGZ6MDhDUlNaMndidGI3b20ySGM3L3UxMnUrZCsrNWZqMC9FUTAvakZWVVdGaUlTNWN1SVRnNEdIcTlIbnYyN09sMTByU3JCdUxaaS9xT3hNa0pvOThYeDQvS3IvczNma3c4eC9oQk5Kd3h3VXBFTkF3c1hMZ1FvMnlLOUJjV0ZxS1FRNWFvaDM0OSt3T0VqMnlkaFRtcjlCZ3lTeElIOEk2SWlPd3hWaEVBbkRoeEFxNnVydGkxYXhjZWVlU1JMaCszWXNXS0R2ZWZQbjBhKy9mdmIzYy9uNzJHdHRFZmZBRFYxTmI0b1QxMkROcEV4ZzhpNmprbVdJbUlob0c4dkR4RVJrWkNMcGZEYURSaTM3NTkvWDdOeHNaR21NMW11KzFTcVJRdUxpNzlmbjNxUHljTDRqRW5kQTBVTWlYMHhrYThmMnhkdjErelZsY0JzOFZrdDEwbWtVT3Q5TzczNnhQUjBNTllSUUJ3K2ZKbGZQWFZWekNaN1ArNzlLZUJlUGFpdmxNYkh3K3ZOV3NnVlNwaGJteEV3YnIrangvR2lncFlISHhQSlhJNTVONk1IMFJESFJPc1JFVER3UG56NTZIVDZYRG5uWGNpUGo0ZUZSVVZkbTBzRmd1YW1wcEU2NzN4elRmZm9LcXF5bTY3dDdjM0hucm9vVjZkbXdiV1Qvay9RSnVnd2Y4czNJcTNENi9GNWFvTXV6WW1zeEVOK2hwaDNWSENvVHYrYThkc2h6TnpCM2xPd0QvdVN1M1Z1WWxvZUdLc29oWXR5ZFdNRFB2dlFFOFZGeGQzdUg4Z25yMm83MmgrK0FGR2pRWWhXN2ZpMHRxMWFIVHczYkVZalREVnRNWVBSOG5SN3NpWlBSdTZiUHY0b1p3d0FSTlNHVCtJaGpySlFOOUFiMFJIUjFzQVlQWHExUU45S3dUZzIyKy9CUUNrcHFZTzZlOFZVWGNNVkJ4U0tCVENzc0ZnRUI3WWxVb2xkRHBkcjgvdjVPUUVpY1Q2djdMdGJMaFNxVlJZZHRSN2RhQU45VGpVOG4wS2VPTGFQbVFybmR5RTVTWmpBeXdXNjM5Yk4yZFBhSnMwdlQrL1hBVTBmNTkwQnEyd1hTWnRmYzlyTWh0N2ZaMitWdlJoTklDaCszM3FTM3ptR2x3R090WXhWZzB1Z3kxV0RkZDQwZC9QWHYxbG9PTkZXeTNmajQrdWNVSlI2dFlhUDh3TkRVRHpjNnpNMHhNbVRlL2poMVRWR2ovTTJ0YjRJWkczeGcrTGNmREZqOGVqQjFmOElCcksySU9WaUdnSXNrMTYydXFyQjN5RHdlQncrMkJNcWxMdjJTWVNiUFZGd2dJQWRNWjZoOXNIWTZLQ2lBWXZ4aW9hU1AzOTdFWDl5emJwYWFzdmtxc0FZSzUzSEQ4R1kxS1ZpUHFIdFBNbVJFUkVSRVJFUkVSRVJPUUlFNnhFUkVSRVJFUkVSRVJFUGNRRUt4RVJFUkVSRVJFUkVWRVBNY0ZLUkVSRVJFUkVSRVJFMUVOTXNCSVJFUkVSRVJFUkVSSDFrSHlnYjZBdmZQdnR0d045QzBSMG5XTWNvcjVVOUdIMFFOOENrVU9NZFdTTHNZbzZ3bmhCSFhrOG12R0RpSWFYSWQyRDFXS3hIQjdvZXlBeGk4VnlZcUR2Z2VoYVlod2FmSVp5SE9MM2FmQVp5dCtudnNUdjV1QXprTjlOZmg4R244RVVxL2o5R0h6NC9hQ09ES2J2Qnh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VVC81ZittZFN4UzNLN2t2QUFBQUFFbEZUa1N1UW1DQyIsCiAgICJUeXBlIiA6ICJmbG93IiwKICAgIlZlcnNpb24iIDogIjIzMCIKfQo="/>
    </extobj>
  </extobjs>
</s:customData>
</file>

<file path=customXml/itemProps51.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1348</Words>
  <Application>WPS 演示</Application>
  <PresentationFormat>全屏显示(16:9)</PresentationFormat>
  <Paragraphs>224</Paragraphs>
  <Slides>21</Slides>
  <Notes>16</Notes>
  <HiddenSlides>0</HiddenSlides>
  <MMClips>1</MMClips>
  <ScaleCrop>false</ScaleCrop>
  <HeadingPairs>
    <vt:vector size="6" baseType="variant">
      <vt:variant>
        <vt:lpstr>已用的字体</vt:lpstr>
      </vt:variant>
      <vt:variant>
        <vt:i4>48</vt:i4>
      </vt:variant>
      <vt:variant>
        <vt:lpstr>主题</vt:lpstr>
      </vt:variant>
      <vt:variant>
        <vt:i4>1</vt:i4>
      </vt:variant>
      <vt:variant>
        <vt:lpstr>幻灯片标题</vt:lpstr>
      </vt:variant>
      <vt:variant>
        <vt:i4>21</vt:i4>
      </vt:variant>
    </vt:vector>
  </HeadingPairs>
  <TitlesOfParts>
    <vt:vector size="70" baseType="lpstr">
      <vt:lpstr>Arial</vt:lpstr>
      <vt:lpstr>宋体</vt:lpstr>
      <vt:lpstr>Wingdings</vt:lpstr>
      <vt:lpstr>微软雅黑</vt:lpstr>
      <vt:lpstr>方正大黑体_GBK</vt:lpstr>
      <vt:lpstr>Adobe Garamond Pro</vt:lpstr>
      <vt:lpstr>Garamond</vt:lpstr>
      <vt:lpstr>DotumChe</vt:lpstr>
      <vt:lpstr>经典综艺体简</vt:lpstr>
      <vt:lpstr>773-CAI978</vt:lpstr>
      <vt:lpstr>Yu Gothic UI Semilight</vt:lpstr>
      <vt:lpstr>Adobe Gothic Std B</vt:lpstr>
      <vt:lpstr>Aharoni</vt:lpstr>
      <vt:lpstr>EngraversGothic BT</vt:lpstr>
      <vt:lpstr>Yu Gothic UI</vt:lpstr>
      <vt:lpstr>汉仪小麦体简</vt:lpstr>
      <vt:lpstr>Segoe Print</vt:lpstr>
      <vt:lpstr>Arial Unicode MS</vt:lpstr>
      <vt:lpstr>Calibri</vt:lpstr>
      <vt:lpstr>华文细黑</vt:lpstr>
      <vt:lpstr>Malgun Gothic</vt:lpstr>
      <vt:lpstr>Yu Gothic UI Semibold</vt:lpstr>
      <vt:lpstr>Cambria Math</vt:lpstr>
      <vt:lpstr>Britannic Bold</vt:lpstr>
      <vt:lpstr>MS Mincho</vt:lpstr>
      <vt:lpstr>Comic Sans MS</vt:lpstr>
      <vt:lpstr>Calisto MT</vt:lpstr>
      <vt:lpstr>Book Antiqua</vt:lpstr>
      <vt:lpstr>Bell MT</vt:lpstr>
      <vt:lpstr>汉仪楷体S</vt:lpstr>
      <vt:lpstr>Bradley Hand ITC</vt:lpstr>
      <vt:lpstr>Bodoni MT</vt:lpstr>
      <vt:lpstr>Bahnschrift SemiCondensed</vt:lpstr>
      <vt:lpstr>幼圆</vt:lpstr>
      <vt:lpstr>华文中宋</vt:lpstr>
      <vt:lpstr>Broadway</vt:lpstr>
      <vt:lpstr>Bookman Old Style</vt:lpstr>
      <vt:lpstr>Bodoni MT Poster Compressed</vt:lpstr>
      <vt:lpstr>Bookshelf Symbol 7</vt:lpstr>
      <vt:lpstr>Bahnschrift</vt:lpstr>
      <vt:lpstr>隶书</vt:lpstr>
      <vt:lpstr>华文隶书</vt:lpstr>
      <vt:lpstr>兰米正心楷体简繁</vt:lpstr>
      <vt:lpstr>方正大黑简体</vt:lpstr>
      <vt:lpstr>Bodoni MT Black</vt:lpstr>
      <vt:lpstr>Baskerville Old Face</vt:lpstr>
      <vt:lpstr>Segoe UI</vt:lpstr>
      <vt:lpstr>微软雅黑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单击此处添加标题</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杯子空间设计</dc:creator>
  <cp:lastModifiedBy>Tang楠</cp:lastModifiedBy>
  <cp:revision>14325</cp:revision>
  <dcterms:created xsi:type="dcterms:W3CDTF">2016-03-09T04:37:00Z</dcterms:created>
  <dcterms:modified xsi:type="dcterms:W3CDTF">2021-04-19T07:56:24Z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2052-11.1.0.10356</vt:lpwstr>
  </property>
  <property fmtid="{D5CDD505-2E9C-101B-9397-08002B2CF9AE}" pid="3" name="KSOSaveFontToCloudKey">
    <vt:lpwstr>202285148_embed</vt:lpwstr>
  </property>
  <property fmtid="{D5CDD505-2E9C-101B-9397-08002B2CF9AE}" pid="4" name="ICV">
    <vt:lpwstr>5230187FA96847CE82E062308AFDB1FA</vt:lpwstr>
  </property>
</Properties>
</file>