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632" r:id="rId2"/>
    <p:sldId id="648" r:id="rId3"/>
    <p:sldId id="656" r:id="rId4"/>
    <p:sldId id="670" r:id="rId5"/>
    <p:sldId id="672" r:id="rId6"/>
    <p:sldId id="673" r:id="rId7"/>
    <p:sldId id="674" r:id="rId8"/>
    <p:sldId id="671" r:id="rId9"/>
    <p:sldId id="675" r:id="rId10"/>
    <p:sldId id="657" r:id="rId11"/>
    <p:sldId id="669" r:id="rId12"/>
    <p:sldId id="676" r:id="rId13"/>
    <p:sldId id="677" r:id="rId14"/>
    <p:sldId id="678" r:id="rId15"/>
    <p:sldId id="679" r:id="rId16"/>
    <p:sldId id="680" r:id="rId17"/>
    <p:sldId id="681" r:id="rId18"/>
    <p:sldId id="68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DF67F-319E-4254-803C-5D9710E16A88}" v="1463" dt="2021-04-18T03:39:37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80"/>
  </p:normalViewPr>
  <p:slideViewPr>
    <p:cSldViewPr snapToGrid="0">
      <p:cViewPr varScale="1">
        <p:scale>
          <a:sx n="78" d="100"/>
          <a:sy n="78" d="100"/>
        </p:scale>
        <p:origin x="1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7069-6517-4FA5-9B9C-85A39BFA7E74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47820-396A-4AB6-8B52-520E198F8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3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289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4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6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72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1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5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14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8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4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2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8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2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53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1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0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5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zh-CN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EC9FE-0767-D947-B5A7-C5DCDE5CD4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FangSong" panose="020B0503020204020204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FangSong" panose="020B0503020204020204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3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38" y="1122363"/>
            <a:ext cx="914452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38" y="3602037"/>
            <a:ext cx="9144529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锐字逼格青春粗黑体简2.0" panose="02010604000000000000" charset="-122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2553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288" y="590551"/>
            <a:ext cx="10507427" cy="635000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288" y="1600200"/>
            <a:ext cx="10507427" cy="42767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834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387" y="590554"/>
            <a:ext cx="2626328" cy="528637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288" y="590554"/>
            <a:ext cx="7677933" cy="528637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6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288" y="590551"/>
            <a:ext cx="10507427" cy="635000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288" y="1600200"/>
            <a:ext cx="10507427" cy="4276725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9833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09" y="1709742"/>
            <a:ext cx="1051588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09" y="4589465"/>
            <a:ext cx="1051588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ea typeface="锐字逼格青春粗黑体简2.0" panose="02010604000000000000" charset="-122"/>
              </a:defRPr>
            </a:lvl1pPr>
            <a:lvl2pPr marL="457178" indent="0">
              <a:buNone/>
              <a:defRPr sz="2000"/>
            </a:lvl2pPr>
            <a:lvl3pPr marL="914354" indent="0">
              <a:buNone/>
              <a:defRPr sz="18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7296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288" y="590551"/>
            <a:ext cx="10507427" cy="635000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288" y="1600200"/>
            <a:ext cx="5151072" cy="4276725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0"/>
            <a:ext cx="5153189" cy="4276725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887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74" y="365128"/>
            <a:ext cx="10515889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174" y="1681163"/>
            <a:ext cx="515742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锐字逼格青春粗黑体简2.0" panose="02010604000000000000" charset="-122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174" y="2505075"/>
            <a:ext cx="5157420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245" y="1681163"/>
            <a:ext cx="51828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锐字逼格青春粗黑体简2.0" panose="02010604000000000000" charset="-122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245" y="2505075"/>
            <a:ext cx="5182816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  <a:lvl3pPr>
              <a:defRPr>
                <a:ea typeface="FangSong" panose="020B0503020204020204" pitchFamily="49" charset="-122"/>
              </a:defRPr>
            </a:lvl3pPr>
            <a:lvl4pPr>
              <a:defRPr>
                <a:ea typeface="FangSong" panose="020B0503020204020204" pitchFamily="49" charset="-122"/>
              </a:defRPr>
            </a:lvl4pPr>
            <a:lvl5pPr>
              <a:defRPr>
                <a:ea typeface="FangSong" panose="020B0503020204020204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450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288" y="590551"/>
            <a:ext cx="10507427" cy="635000"/>
          </a:xfrm>
          <a:prstGeom prst="rect">
            <a:avLst/>
          </a:prstGeom>
        </p:spPr>
        <p:txBody>
          <a:bodyPr/>
          <a:lstStyle>
            <a:lvl1pPr>
              <a:defRPr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301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4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74" y="457200"/>
            <a:ext cx="3932084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819" y="987429"/>
            <a:ext cx="6173244" cy="48736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锐字逼格青春粗黑体简2.0" panose="02010604000000000000" charset="-122"/>
              </a:defRPr>
            </a:lvl1pPr>
            <a:lvl2pPr>
              <a:defRPr sz="2800"/>
            </a:lvl2pPr>
            <a:lvl3pPr>
              <a:defRPr sz="2400">
                <a:ea typeface="FangSong" panose="020B0503020204020204" pitchFamily="49" charset="-122"/>
              </a:defRPr>
            </a:lvl3pPr>
            <a:lvl4pPr>
              <a:defRPr sz="2000">
                <a:ea typeface="FangSong" panose="020B0503020204020204" pitchFamily="49" charset="-122"/>
              </a:defRPr>
            </a:lvl4pPr>
            <a:lvl5pPr>
              <a:defRPr sz="2000">
                <a:ea typeface="FangSong" panose="020B0503020204020204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174" y="2057402"/>
            <a:ext cx="393208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锐字逼格青春粗黑体简2.0" panose="02010604000000000000" charset="-122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013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74" y="457200"/>
            <a:ext cx="3932084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锐字逼格青春粗黑体简2.0" panose="02010604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819" y="987429"/>
            <a:ext cx="617324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锐字逼格青春粗黑体简2.0" panose="02010604000000000000" charset="-122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174" y="2057402"/>
            <a:ext cx="393208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锐字逼格青春粗黑体简2.0" panose="02010604000000000000" charset="-122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7753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南钢标志5-60（定）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064944" y="152251"/>
            <a:ext cx="993061" cy="9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17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354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53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709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4D4948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948"/>
          </a:solidFill>
          <a:latin typeface="+mn-lt"/>
          <a:ea typeface="仿宋_GB2312" panose="02010609030101010101" pitchFamily="49" charset="-122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D2E19D-F406-40F9-9697-ECA984E96638}"/>
              </a:ext>
            </a:extLst>
          </p:cNvPr>
          <p:cNvSpPr txBox="1"/>
          <p:nvPr/>
        </p:nvSpPr>
        <p:spPr>
          <a:xfrm>
            <a:off x="2246509" y="2072326"/>
            <a:ext cx="74908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zh-CN" altLang="en-US" sz="4400" b="1" dirty="0">
                <a:solidFill>
                  <a:srgbClr val="404040"/>
                </a:solidFill>
                <a:latin typeface="微软雅黑"/>
                <a:ea typeface="微软雅黑"/>
              </a:rPr>
              <a:t>资深分析师成长经验与感悟</a:t>
            </a:r>
            <a:endParaRPr lang="en-US" altLang="zh-CN" sz="3600" dirty="0">
              <a:solidFill>
                <a:srgbClr val="404040"/>
              </a:solidFill>
              <a:latin typeface="微软雅黑"/>
              <a:ea typeface="微软雅黑"/>
            </a:endParaRPr>
          </a:p>
          <a:p>
            <a:pPr algn="ctr" defTabSz="609570"/>
            <a:endParaRPr lang="en-US" altLang="zh-CN" sz="3200" dirty="0">
              <a:solidFill>
                <a:srgbClr val="404040"/>
              </a:solidFill>
              <a:latin typeface="微软雅黑"/>
              <a:ea typeface="微软雅黑"/>
            </a:endParaRPr>
          </a:p>
          <a:p>
            <a:pPr algn="ctr" defTabSz="609570"/>
            <a:endParaRPr lang="en-US" altLang="zh-CN" sz="3200" dirty="0">
              <a:solidFill>
                <a:srgbClr val="404040"/>
              </a:solidFill>
              <a:latin typeface="微软雅黑"/>
              <a:ea typeface="微软雅黑"/>
            </a:endParaRPr>
          </a:p>
          <a:p>
            <a:pPr algn="ctr" defTabSz="609570"/>
            <a:endParaRPr lang="en-US" altLang="zh-CN" sz="3200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609570">
              <a:spcBef>
                <a:spcPts val="1200"/>
              </a:spcBef>
            </a:pPr>
            <a:r>
              <a:rPr lang="zh-CN" altLang="en-US" sz="2400" b="1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南京钢铁证券部期现高级分析师 朱豪</a:t>
            </a:r>
            <a:endParaRPr lang="en-US" altLang="zh-CN" sz="2400" b="1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609570">
              <a:spcBef>
                <a:spcPts val="1200"/>
              </a:spcBef>
            </a:pPr>
            <a:r>
              <a:rPr lang="en-US" altLang="zh-CN" sz="2400" b="1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2021-4-20</a:t>
            </a:r>
          </a:p>
          <a:p>
            <a:pPr algn="ctr" defTabSz="609570"/>
            <a:endParaRPr lang="zh-CN" altLang="en-US" sz="3200" b="1" dirty="0">
              <a:solidFill>
                <a:srgbClr val="40404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2145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D2E19D-F406-40F9-9697-ECA984E96638}"/>
              </a:ext>
            </a:extLst>
          </p:cNvPr>
          <p:cNvSpPr txBox="1"/>
          <p:nvPr/>
        </p:nvSpPr>
        <p:spPr>
          <a:xfrm>
            <a:off x="1892856" y="2678133"/>
            <a:ext cx="74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zh-CN" altLang="en-US" sz="3200" b="1" dirty="0">
                <a:solidFill>
                  <a:srgbClr val="404040"/>
                </a:solidFill>
                <a:latin typeface="微软雅黑"/>
                <a:ea typeface="微软雅黑"/>
              </a:rPr>
              <a:t>二、以铁合金为起点，扩大边界</a:t>
            </a:r>
          </a:p>
        </p:txBody>
      </p:sp>
    </p:spTree>
    <p:extLst>
      <p:ext uri="{BB962C8B-B14F-4D97-AF65-F5344CB8AC3E}">
        <p14:creationId xmlns:p14="http://schemas.microsoft.com/office/powerpoint/2010/main" val="418635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269636" cy="6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通过在铁合金上的积累，逐步扩大研究范围，反哺合金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773626" cy="7147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黑色相关品种构成产业链，品种间往往存在很强的联动，研究框架上也有很多重合的地方。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通过对产业链相关品种的研究，互相印证，反过来又能加强对铁合金机会的捕捉。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很多分析师都是从其它品种再接触到铁合金，由大至小还是由小至大？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994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269636" cy="6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通过在铁合金上的积累，逐步扩大研究范围，反哺合金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773626" cy="216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互相印证的例子：去年因为螺纹新标未严格执行所导致的锰硅平衡表误差。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80C3BF6-7634-4491-84DA-B5F6065A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8588"/>
              </p:ext>
            </p:extLst>
          </p:nvPr>
        </p:nvGraphicFramePr>
        <p:xfrm>
          <a:off x="82524" y="2387194"/>
          <a:ext cx="6122332" cy="4267200"/>
        </p:xfrm>
        <a:graphic>
          <a:graphicData uri="http://schemas.openxmlformats.org/drawingml/2006/table">
            <a:tbl>
              <a:tblPr/>
              <a:tblGrid>
                <a:gridCol w="1102978">
                  <a:extLst>
                    <a:ext uri="{9D8B030D-6E8A-4147-A177-3AD203B41FA5}">
                      <a16:colId xmlns:a16="http://schemas.microsoft.com/office/drawing/2014/main" val="2068216702"/>
                    </a:ext>
                  </a:extLst>
                </a:gridCol>
                <a:gridCol w="975097">
                  <a:extLst>
                    <a:ext uri="{9D8B030D-6E8A-4147-A177-3AD203B41FA5}">
                      <a16:colId xmlns:a16="http://schemas.microsoft.com/office/drawing/2014/main" val="2340391912"/>
                    </a:ext>
                  </a:extLst>
                </a:gridCol>
                <a:gridCol w="975097">
                  <a:extLst>
                    <a:ext uri="{9D8B030D-6E8A-4147-A177-3AD203B41FA5}">
                      <a16:colId xmlns:a16="http://schemas.microsoft.com/office/drawing/2014/main" val="1497518849"/>
                    </a:ext>
                  </a:extLst>
                </a:gridCol>
                <a:gridCol w="767290">
                  <a:extLst>
                    <a:ext uri="{9D8B030D-6E8A-4147-A177-3AD203B41FA5}">
                      <a16:colId xmlns:a16="http://schemas.microsoft.com/office/drawing/2014/main" val="1342362463"/>
                    </a:ext>
                  </a:extLst>
                </a:gridCol>
                <a:gridCol w="767290">
                  <a:extLst>
                    <a:ext uri="{9D8B030D-6E8A-4147-A177-3AD203B41FA5}">
                      <a16:colId xmlns:a16="http://schemas.microsoft.com/office/drawing/2014/main" val="1559231744"/>
                    </a:ext>
                  </a:extLst>
                </a:gridCol>
                <a:gridCol w="767290">
                  <a:extLst>
                    <a:ext uri="{9D8B030D-6E8A-4147-A177-3AD203B41FA5}">
                      <a16:colId xmlns:a16="http://schemas.microsoft.com/office/drawing/2014/main" val="3108649868"/>
                    </a:ext>
                  </a:extLst>
                </a:gridCol>
                <a:gridCol w="767290">
                  <a:extLst>
                    <a:ext uri="{9D8B030D-6E8A-4147-A177-3AD203B41FA5}">
                      <a16:colId xmlns:a16="http://schemas.microsoft.com/office/drawing/2014/main" val="2401049544"/>
                    </a:ext>
                  </a:extLst>
                </a:gridCol>
              </a:tblGrid>
              <a:tr h="584986">
                <a:tc>
                  <a:txBody>
                    <a:bodyPr/>
                    <a:lstStyle/>
                    <a:p>
                      <a:pPr algn="ctr" fontAlgn="b"/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粗钢产量</a:t>
                      </a:r>
                      <a:b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</a:b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（万吨）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螺纹钢产量</a:t>
                      </a:r>
                      <a:b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</a:b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（万吨）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锰硅产量</a:t>
                      </a:r>
                      <a:b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</a:b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（万吨）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每吨螺纹用锰硅含量（吨）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需求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月度缺口</a:t>
                      </a:r>
                      <a:b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</a:b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（正值代表过剩）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28384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1-2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7479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1691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87.0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77.2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9.8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628347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8033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1911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87.9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86.0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335763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8503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91.6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93.5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-1.9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000950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8909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2182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90.0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100.6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-10.6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297900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6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8753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2269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96.3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103.1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-6.8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969987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8522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2249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105.0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101.0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633628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8725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2191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107.9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101.6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6.3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40676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8277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2127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114.4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97.2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17.2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560457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8152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2207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109.5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97.6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12.0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5209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11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8029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2241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97.4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97.2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4199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12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8426.5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2186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99.49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99.3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56426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1-2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7735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1697.9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87.975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86.0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83725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7897.5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1902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87.86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90.6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-2.7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153799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8503.3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93.10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98.4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-5.3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432671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9226.7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2422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95.49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109.2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-13.7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309669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6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9157.9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2447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98.54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109.1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-10.5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727004"/>
                  </a:ext>
                </a:extLst>
              </a:tr>
              <a:tr h="1949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9335.9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2392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98.68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0.024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109.5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-10.8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786462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2681373D-05F1-4BF4-A12E-177E8BB1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19" y="3212213"/>
            <a:ext cx="5802957" cy="29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269636" cy="6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通过在卖方的积累，思考职业路径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773626" cy="659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大量的报告和卖方服务工作，长时间后的确会让人热情减退，开始思考职业路径。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交易员？券商？实体？贸易？各有优劣，要与自己的优势和不足相匹配。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如果此前没有站在更高的维度对风险管理进行研究和思考，可能就会错失这次机会。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56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D2E19D-F406-40F9-9697-ECA984E96638}"/>
              </a:ext>
            </a:extLst>
          </p:cNvPr>
          <p:cNvSpPr txBox="1"/>
          <p:nvPr/>
        </p:nvSpPr>
        <p:spPr>
          <a:xfrm>
            <a:off x="1892856" y="2678133"/>
            <a:ext cx="74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zh-CN" altLang="en-US" sz="3200" b="1" dirty="0">
                <a:solidFill>
                  <a:srgbClr val="404040"/>
                </a:solidFill>
                <a:latin typeface="微软雅黑"/>
                <a:ea typeface="微软雅黑"/>
              </a:rPr>
              <a:t>三、几点感悟</a:t>
            </a:r>
          </a:p>
        </p:txBody>
      </p:sp>
    </p:spTree>
    <p:extLst>
      <p:ext uri="{BB962C8B-B14F-4D97-AF65-F5344CB8AC3E}">
        <p14:creationId xmlns:p14="http://schemas.microsoft.com/office/powerpoint/2010/main" val="253608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269636" cy="6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合金麻雀虽小，五脏俱全，研究易于产生超额收益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773626" cy="770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小品种研究不清楚？其实更容易获取超额收益！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对于分析师自身来说，也有超额收益：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如果是从其它品种开始研究，不会有这么好的资源，也不会成长的这么迅速（调研、人脉、学习机会）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铁合金是黑色产业链中交割品最标准化的品种，导致期现货联动效果好，研究铁合金可以对交割这一期货重要属性有更深刻的理解。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221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269636" cy="6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不同机构的分析师需要清晰了解并放大自己的优势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1007542" cy="446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不同的机构，拥有的资源禀赋不同。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504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卖方：完善的分析框架，相对优异的学历背景，学习能力强，信息的传递桥梁。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504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买方：对盘面的把握能力，资金优势，对衍生品工具的复杂运用。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504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期现：对贸易供需环节的感知和敏感度，期现套利易于规模化。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504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生产企业：信息优势，风险管理手段的多样化。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504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明白自己的优势，知道自己擅长的分析方法在哪段行情中适用，在不具备资源禀赋和战胜市场的能力时懂得敬畏市场。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701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269636" cy="6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努力、不固步自封、勇于有观点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773626" cy="603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努力：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日报、周报、调研报告、专题报告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……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写报告非常有助于系统思考和搭建框架。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不固步自封，捕捉市场的变化：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期现货市场都在不断的变化中，期货相关规则会调整，入局的资金种类会变，就连现货端也一直在变：螺纹新标，用废钢加硅铁，加纳锰矿冶炼锰硅。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勇于有观点、可执行落地：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无论是买方还是卖方，都必须要有观点，且观点能转化为策略落地。至少作为分析师而言，不必跟随行情而经常变化自己的观点。</a:t>
            </a: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203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D2E19D-F406-40F9-9697-ECA984E96638}"/>
              </a:ext>
            </a:extLst>
          </p:cNvPr>
          <p:cNvSpPr txBox="1"/>
          <p:nvPr/>
        </p:nvSpPr>
        <p:spPr>
          <a:xfrm>
            <a:off x="2072468" y="2678133"/>
            <a:ext cx="7490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zh-CN" altLang="en-US" sz="8000" b="1" dirty="0">
                <a:solidFill>
                  <a:srgbClr val="404040"/>
                </a:solidFill>
                <a:latin typeface="微软雅黑"/>
                <a:ea typeface="微软雅黑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32725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D2E19D-F406-40F9-9697-ECA984E96638}"/>
              </a:ext>
            </a:extLst>
          </p:cNvPr>
          <p:cNvSpPr txBox="1"/>
          <p:nvPr/>
        </p:nvSpPr>
        <p:spPr>
          <a:xfrm>
            <a:off x="1892856" y="2678133"/>
            <a:ext cx="74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zh-CN" altLang="en-US" sz="3200" b="1" dirty="0">
                <a:solidFill>
                  <a:srgbClr val="404040"/>
                </a:solidFill>
                <a:latin typeface="微软雅黑"/>
                <a:ea typeface="微软雅黑"/>
              </a:rPr>
              <a:t>一、在卖方的成长历程</a:t>
            </a:r>
          </a:p>
        </p:txBody>
      </p:sp>
    </p:spTree>
    <p:extLst>
      <p:ext uri="{BB962C8B-B14F-4D97-AF65-F5344CB8AC3E}">
        <p14:creationId xmlns:p14="http://schemas.microsoft.com/office/powerpoint/2010/main" val="75170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8699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伴随着铁合金的重新活跃而成长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180537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bg1"/>
                </a:solidFill>
                <a:latin typeface="+mn-ea"/>
              </a:rPr>
              <a:t>2016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年年底，伴随着合金期货的重新活跃，开始研究铁合金。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铁合金期货近几年成交和知名度逐步提升，见证了品种成熟、期现货企业大规模入场、玩法增多的过程。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从基本面的逻辑框架入手，开始熟悉期货盘面、交割的各种属性，分析思考框架逐渐完善。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5D484D-2AE1-41E3-AED5-DA0AE2D7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9" y="2869223"/>
            <a:ext cx="5454224" cy="32651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B50F1A-9EC2-466A-B4D2-FD6659D77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30" y="2749652"/>
            <a:ext cx="5382120" cy="34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8699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首先，分析师对基本面必须要打好基础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180537" cy="51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作为并非钢铁、铁合金专业出身的分析师来说，对基本面相关知识打好基础至关重要。没有对各类知识细节的掌握，很难形成系统性的分析框架。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虽然市场分析方法有多样性，但作为分析师来说，基本面仍然是安身立命的本领。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bg1"/>
                </a:solidFill>
                <a:latin typeface="+mn-ea"/>
              </a:rPr>
              <a:t>10000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小时定律，由入门到大师。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第一篇报告做的准备（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47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页，耗时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3-4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个月）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三本铁合金冶炼的教材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两次实地调研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交易所品种手册熟读</a:t>
            </a:r>
            <a:r>
              <a:rPr lang="en-US" altLang="zh-CN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10</a:t>
            </a: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遍以上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三位数的相关知网论文</a:t>
            </a:r>
            <a:r>
              <a:rPr lang="en-US" altLang="zh-CN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&amp;</a:t>
            </a: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各种杂乱的文章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请教行业内的前辈老师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收集尽可能全面的数据渠道，并建立完善数据库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468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n-ea"/>
              </a:rPr>
              <a:t>对历史数据进行大量的纸面研究和思考</a:t>
            </a:r>
            <a:endParaRPr lang="en-US" altLang="zh-CN" sz="1600" dirty="0">
              <a:solidFill>
                <a:schemeClr val="bg1">
                  <a:lumMod val="60000"/>
                  <a:lumOff val="4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FDF4D7-63EF-47C2-AA2E-D334D36B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726" y="2164227"/>
            <a:ext cx="6495642" cy="42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8699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首先，分析师对基本面必须要打好基础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634055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对基本面的熟悉和对各种问题的反复思考，才能在交易机会出现时进行捕捉。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举例：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2017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年在初步研究铁合金时，就发现合金的现货定价机制与其它大宗商品都不一样，“似乎”存在漏洞。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预言成真：随着合金期货价格的影响力不断增强，钢招前异动的现象在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2018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年频繁出现。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56505-099A-4196-99D5-955C7EB49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5" y="2485540"/>
            <a:ext cx="5077071" cy="3581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E5BCEB-2F56-45F1-B808-E1AE0F58F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603" y="2572186"/>
            <a:ext cx="6267718" cy="33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368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从学院派开始进化：对交割、资金行为等开始思考和研究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634055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bg1"/>
                </a:solidFill>
                <a:latin typeface="+mn-ea"/>
              </a:rPr>
              <a:t>2017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年年底，交易所老师的一句话，让我对交割制度进行详细研究。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交割和期转现作为期货市场与现货市场连通的桥梁，对临近交割月时的影响非常大。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当时铁合金刚刚成熟，期现货市场割裂，升水现象时常出现，开始研究资金的短期行为。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833284-11AD-442C-B8EA-AD694958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84" y="3097369"/>
            <a:ext cx="5103816" cy="35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368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从学院派开始进化：对交割、资金行为等开始思考和研究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634055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铁合金，特别是硅铁，在交割上有严格的生产日期和仓单注销的规定，这对临近交割时的基差，以及盘面的近远月价差都产生非常大的影响。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这种影响在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2020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年交易所推行连续活跃合约后被放大。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举例：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SF008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SF010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合约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55271D-0276-4984-88EF-2B1CE039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" y="3103807"/>
            <a:ext cx="5960795" cy="3030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328AE4-F197-4778-9E4A-FA5A46352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103808"/>
            <a:ext cx="5913549" cy="30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1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0337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经历几波行情的洗礼后，开始形成系统性的研究框架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180537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具备了各种各样的基本面枝节，深刻理解交割制度，了解盘面的参与力量，并结合几波行情的演变，才能逐渐思考出自己的研究框架。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框架是方法论，是分析师的内核，但也并非一成不变，需要不断完善，并根据期现货行业的发展与时俱进。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AC6797-63C2-4DC1-B82C-3719660C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00" y="2699711"/>
            <a:ext cx="7690834" cy="39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56">
            <a:extLst>
              <a:ext uri="{FF2B5EF4-FFF2-40B4-BE49-F238E27FC236}">
                <a16:creationId xmlns:a16="http://schemas.microsoft.com/office/drawing/2014/main" id="{8076B7A4-5C60-4905-A870-4CDD440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5" y="105635"/>
            <a:ext cx="100337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b="1" kern="0" dirty="0">
                <a:solidFill>
                  <a:srgbClr val="404040"/>
                </a:solidFill>
                <a:latin typeface="微软雅黑"/>
                <a:ea typeface="微软雅黑"/>
                <a:cs typeface="+mn-ea"/>
              </a:rPr>
              <a:t>站在更高的维度思考市场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1B806ED-7E54-449C-88B8-89371884B835}"/>
              </a:ext>
            </a:extLst>
          </p:cNvPr>
          <p:cNvCxnSpPr>
            <a:cxnSpLocks/>
          </p:cNvCxnSpPr>
          <p:nvPr/>
        </p:nvCxnSpPr>
        <p:spPr>
          <a:xfrm>
            <a:off x="522995" y="723663"/>
            <a:ext cx="10080000" cy="0"/>
          </a:xfrm>
          <a:prstGeom prst="line">
            <a:avLst/>
          </a:prstGeom>
          <a:ln w="28575">
            <a:solidFill>
              <a:srgbClr val="CE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C3B980E-CCB7-407E-86E2-6EC44350F009}"/>
              </a:ext>
            </a:extLst>
          </p:cNvPr>
          <p:cNvSpPr txBox="1"/>
          <p:nvPr/>
        </p:nvSpPr>
        <p:spPr>
          <a:xfrm>
            <a:off x="422458" y="669038"/>
            <a:ext cx="10180537" cy="646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见证铁合金期现货行业的改变，思考发展方向：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期货价格提升影响力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期现货之间联动性的逐步改变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期现机构的大量入局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宁夏合金库，基差贸易等新模式来服务实体经济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作为分析师而言，实体企业同样是服务的重要对象，思考现货层面需要哪些风险管理的手段，通过哪些模式才能更好地服务企业。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将期货手段作为增厚收益的方式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对于锰矿贸易商而言，如何解决锰硅利润的问题是重点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对于合金厂来说，手段相对多样化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对于合金贸易，是拥抱期货还是坐等新势力？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6026991"/>
      </p:ext>
    </p:extLst>
  </p:cSld>
  <p:clrMapOvr>
    <a:masterClrMapping/>
  </p:clrMapOvr>
</p:sld>
</file>

<file path=ppt/theme/theme1.xml><?xml version="1.0" encoding="utf-8"?>
<a:theme xmlns:a="http://schemas.openxmlformats.org/drawingml/2006/main" name="4_默认设计模板">
  <a:themeElements>
    <a:clrScheme name="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AFAFAF"/>
      </a:accent3>
      <a:accent4>
        <a:srgbClr val="A40000"/>
      </a:accent4>
      <a:accent5>
        <a:srgbClr val="AFAFAF"/>
      </a:accent5>
      <a:accent6>
        <a:srgbClr val="AE0000"/>
      </a:accent6>
      <a:hlink>
        <a:srgbClr val="7F7F7F"/>
      </a:hlink>
      <a:folHlink>
        <a:srgbClr val="D9D9D9"/>
      </a:folHlink>
    </a:clrScheme>
    <a:fontScheme name="4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8239</TotalTime>
  <Words>1512</Words>
  <Application>Microsoft Office PowerPoint</Application>
  <PresentationFormat>宽屏</PresentationFormat>
  <Paragraphs>249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华文楷体</vt:lpstr>
      <vt:lpstr>微软雅黑</vt:lpstr>
      <vt:lpstr>Arial</vt:lpstr>
      <vt:lpstr>Calibri</vt:lpstr>
      <vt:lpstr>Wingdings</vt:lpstr>
      <vt:lpstr>4_默认设计模板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kuy</dc:creator>
  <cp:lastModifiedBy>朱 豪</cp:lastModifiedBy>
  <cp:revision>417</cp:revision>
  <dcterms:created xsi:type="dcterms:W3CDTF">2020-09-27T15:03:37Z</dcterms:created>
  <dcterms:modified xsi:type="dcterms:W3CDTF">2021-04-18T03:41:02Z</dcterms:modified>
</cp:coreProperties>
</file>