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87" r:id="rId3"/>
    <p:sldId id="258" r:id="rId4"/>
    <p:sldId id="513" r:id="rId5"/>
    <p:sldId id="260" r:id="rId6"/>
    <p:sldId id="515" r:id="rId8"/>
    <p:sldId id="545" r:id="rId9"/>
    <p:sldId id="542" r:id="rId10"/>
    <p:sldId id="544" r:id="rId11"/>
    <p:sldId id="543" r:id="rId12"/>
    <p:sldId id="516" r:id="rId13"/>
    <p:sldId id="546" r:id="rId14"/>
    <p:sldId id="547" r:id="rId15"/>
    <p:sldId id="548" r:id="rId16"/>
    <p:sldId id="549" r:id="rId17"/>
    <p:sldId id="517" r:id="rId18"/>
    <p:sldId id="568" r:id="rId19"/>
    <p:sldId id="567" r:id="rId20"/>
    <p:sldId id="569" r:id="rId21"/>
    <p:sldId id="518" r:id="rId22"/>
    <p:sldId id="279" r:id="rId23"/>
    <p:sldId id="274" r:id="rId24"/>
  </p:sldIdLst>
  <p:sldSz cx="9144000" cy="5143500"/>
  <p:notesSz cx="6858000" cy="9144000"/>
  <p:defaultTextStyle>
    <a:defPPr>
      <a:defRPr lang="zh-CN"/>
    </a:defPPr>
    <a:lvl1pPr marL="0" lvl="0"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1pPr>
    <a:lvl2pPr marL="342900" lvl="1"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5pPr>
    <a:lvl6pPr marL="2286000" lvl="5"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6pPr>
    <a:lvl7pPr marL="2743200" lvl="6"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7pPr>
    <a:lvl8pPr marL="3200400" lvl="7"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8pPr>
    <a:lvl9pPr marL="3657600" lvl="8" indent="0" algn="l" defTabSz="685800" rtl="0" eaLnBrk="1" fontAlgn="base" latinLnBrk="0" hangingPunct="1">
      <a:lnSpc>
        <a:spcPct val="100000"/>
      </a:lnSpc>
      <a:spcBef>
        <a:spcPct val="0"/>
      </a:spcBef>
      <a:spcAft>
        <a:spcPct val="0"/>
      </a:spcAft>
      <a:buNone/>
      <a:defRPr sz="1400"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4660"/>
  </p:normalViewPr>
  <p:slideViewPr>
    <p:cSldViewPr snapToGrid="0" showGuides="1">
      <p:cViewPr varScale="1">
        <p:scale>
          <a:sx n="116" d="100"/>
          <a:sy n="116" d="100"/>
        </p:scale>
        <p:origin x="518" y="24"/>
      </p:cViewPr>
      <p:guideLst>
        <p:guide orient="horz" pos="1620"/>
        <p:guide pos="292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esktop\&#26085;&#24120;\FG&#25968;&#25454;&#21253;.xls"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E:\&#24037;&#20316;&#25991;&#20214;\&#32918;&#20256;&#24247;\2-&#24037;&#20316;&#26448;&#26009;\&#38108;&#26438;PPT\PPT&#25968;&#25454;.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admin\Desktop\&#26477;&#24030;6.29\&#29579;&#23431;-PPT\&#25968;&#25454;&#24211;-&#28436;&#35762;%20-&#26368;&#26032;.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E:\1-&#24037;&#20316;&#26680;&#24515;-2017\1-1&#36164;&#35759;-2017\1-&#25968;&#25454;&#32479;&#35745;-2017\2-&#25253;&#21578;-&#25968;&#25454;\2-&#25968;&#25454;-&#26376;&#25253;&#19987;&#29992;-&#26376;%20(&#33258;&#21160;&#20445;&#23384;&#30340;).xlsx"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E:\&#24037;&#20316;&#25991;&#20214;\&#32918;&#20256;&#24247;\2-&#24037;&#20316;&#26448;&#26009;\&#38108;&#26438;PPT\PPT&#25968;&#25454;.xlsx" TargetMode="External"/></Relationships>
</file>

<file path=ppt/charts/_rels/chart15.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file:///E:\&#24037;&#20316;&#25991;&#20214;\&#32918;&#20256;&#24247;\2-&#24037;&#20316;&#26448;&#26009;\&#38108;&#26438;PPT\PPT&#25968;&#25454;.xlsx" TargetMode="External"/></Relationships>
</file>

<file path=ppt/charts/_rels/chart16.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E:\&#24037;&#20316;&#25991;&#20214;\&#32918;&#20256;&#24247;\2-&#24037;&#20316;&#26448;&#26009;\&#38108;&#26438;PPT\PPT&#25968;&#25454;.xlsx" TargetMode="External"/></Relationships>
</file>

<file path=ppt/charts/_rels/chart17.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E:\&#24037;&#20316;&#25991;&#20214;\&#32918;&#20256;&#24247;\2-&#24037;&#20316;&#26448;&#26009;\&#38108;&#26438;PPT\PPT&#25968;&#25454;.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86130\Desktop\PPT&#25968;&#25454;.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24037;&#20316;&#25991;&#20214;\&#32918;&#20256;&#24247;\2-&#24037;&#20316;&#26448;&#26009;\&#38108;&#26438;PPT\PPT&#25968;&#25454;.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E:\&#24037;&#20316;&#25991;&#20214;\&#32918;&#20256;&#24247;\2-&#24037;&#20316;&#26448;&#26009;\&#38108;&#26438;PPT\PPT&#25968;&#25454;.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E:\&#24037;&#20316;&#25991;&#20214;\&#32918;&#20256;&#24247;\2-&#24037;&#20316;&#26448;&#26009;\&#38108;&#26438;PPT\PPT&#25968;&#25454;.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E:\&#24037;&#20316;&#25991;&#20214;\&#32918;&#20256;&#24247;\2-&#24037;&#20316;&#26448;&#26009;\&#38108;&#26438;PPT\PPT&#25968;&#25454;.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E:\&#24494;&#20449;&#25991;&#20214;\WeChat%20Files\jinhui941003\FileStorage\File\2020-04\4.10-&#20975;&#20016;&#25968;&#25454;-&#29579;&#37995;.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E:\&#24037;&#20316;&#25991;&#20214;\&#32918;&#20256;&#24247;\2-&#24037;&#20316;&#26448;&#26009;\&#38108;&#26438;PPT\PPT&#25968;&#25454;.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E:\&#24494;&#20449;&#25991;&#20214;\WeChat%20Files\jinhui941003\FileStorage\File\2020-04\&#24223;&#38108;2020.04.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2019</a:t>
            </a:r>
            <a:r>
              <a:rPr altLang="en-US"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年国内铜杆线产能主要分布地区</a:t>
            </a:r>
            <a:endParaRPr lang="en-US" altLang="zh-CN"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90196575760449"/>
          <c:y val="0.0451388888888889"/>
        </c:manualLayout>
      </c:layout>
      <c:overlay val="0"/>
      <c:spPr>
        <a:noFill/>
        <a:ln>
          <a:noFill/>
        </a:ln>
        <a:effectLst/>
      </c:spPr>
    </c:title>
    <c:autoTitleDeleted val="0"/>
    <c:plotArea>
      <c:layout>
        <c:manualLayout>
          <c:layoutTarget val="inner"/>
          <c:xMode val="edge"/>
          <c:yMode val="edge"/>
          <c:x val="0.0677569505598189"/>
          <c:y val="0.236842105263158"/>
          <c:w val="0.904566612152472"/>
          <c:h val="0.636530214424951"/>
        </c:manualLayout>
      </c:layout>
      <c:barChart>
        <c:barDir val="col"/>
        <c:grouping val="clustered"/>
        <c:varyColors val="0"/>
        <c:ser>
          <c:idx val="0"/>
          <c:order val="0"/>
          <c:tx>
            <c:strRef>
              <c:f>[工作簿1]Sheet2!$B$1</c:f>
              <c:strCache>
                <c:ptCount val="1"/>
                <c:pt idx="0">
                  <c:v>产能</c:v>
                </c:pt>
              </c:strCache>
            </c:strRef>
          </c:tx>
          <c:spPr>
            <a:solidFill>
              <a:schemeClr val="accent1"/>
            </a:solidFill>
            <a:ln w="19050">
              <a:solidFill>
                <a:schemeClr val="lt1"/>
              </a:solidFill>
            </a:ln>
            <a:effectLst/>
          </c:spPr>
          <c:invertIfNegative val="0"/>
          <c:dLbls>
            <c:delete val="1"/>
          </c:dLbls>
          <c:cat>
            <c:strRef>
              <c:f>[工作簿1]Sheet2!$A$2:$A$17</c:f>
              <c:strCache>
                <c:ptCount val="16"/>
                <c:pt idx="0">
                  <c:v>江苏</c:v>
                </c:pt>
                <c:pt idx="1">
                  <c:v>江西</c:v>
                </c:pt>
                <c:pt idx="2">
                  <c:v>安徽</c:v>
                </c:pt>
                <c:pt idx="3">
                  <c:v>广东</c:v>
                </c:pt>
                <c:pt idx="4">
                  <c:v>山东</c:v>
                </c:pt>
                <c:pt idx="5">
                  <c:v>浙江</c:v>
                </c:pt>
                <c:pt idx="6">
                  <c:v>天津</c:v>
                </c:pt>
                <c:pt idx="7">
                  <c:v>甘肃</c:v>
                </c:pt>
                <c:pt idx="8">
                  <c:v>河南</c:v>
                </c:pt>
                <c:pt idx="9">
                  <c:v>湖北</c:v>
                </c:pt>
                <c:pt idx="10">
                  <c:v>云南</c:v>
                </c:pt>
                <c:pt idx="11">
                  <c:v>辽宁</c:v>
                </c:pt>
                <c:pt idx="12">
                  <c:v>福建</c:v>
                </c:pt>
                <c:pt idx="13">
                  <c:v>广西</c:v>
                </c:pt>
                <c:pt idx="14">
                  <c:v>河北</c:v>
                </c:pt>
                <c:pt idx="15">
                  <c:v>湖南</c:v>
                </c:pt>
              </c:strCache>
            </c:strRef>
          </c:cat>
          <c:val>
            <c:numRef>
              <c:f>[工作簿1]Sheet2!$B$2:$B$17</c:f>
              <c:numCache>
                <c:formatCode>General</c:formatCode>
                <c:ptCount val="16"/>
                <c:pt idx="0">
                  <c:v>487.5</c:v>
                </c:pt>
                <c:pt idx="1">
                  <c:v>195</c:v>
                </c:pt>
                <c:pt idx="2">
                  <c:v>122</c:v>
                </c:pt>
                <c:pt idx="3">
                  <c:v>110</c:v>
                </c:pt>
                <c:pt idx="4">
                  <c:v>100</c:v>
                </c:pt>
                <c:pt idx="5">
                  <c:v>100</c:v>
                </c:pt>
                <c:pt idx="6">
                  <c:v>57</c:v>
                </c:pt>
                <c:pt idx="7">
                  <c:v>48</c:v>
                </c:pt>
                <c:pt idx="8">
                  <c:v>40</c:v>
                </c:pt>
                <c:pt idx="9">
                  <c:v>30</c:v>
                </c:pt>
                <c:pt idx="10">
                  <c:v>30</c:v>
                </c:pt>
                <c:pt idx="11">
                  <c:v>25</c:v>
                </c:pt>
                <c:pt idx="12">
                  <c:v>22</c:v>
                </c:pt>
                <c:pt idx="13">
                  <c:v>15</c:v>
                </c:pt>
                <c:pt idx="14">
                  <c:v>10</c:v>
                </c:pt>
                <c:pt idx="15">
                  <c:v>10</c:v>
                </c:pt>
              </c:numCache>
            </c:numRef>
          </c:val>
        </c:ser>
        <c:dLbls>
          <c:showLegendKey val="0"/>
          <c:showVal val="0"/>
          <c:showCatName val="0"/>
          <c:showSerName val="0"/>
          <c:showPercent val="0"/>
          <c:showBubbleSize val="0"/>
        </c:dLbls>
        <c:gapWidth val="150"/>
        <c:overlap val="0"/>
        <c:axId val="899534429"/>
        <c:axId val="81998475"/>
      </c:barChart>
      <c:catAx>
        <c:axId val="899534429"/>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万吨</a:t>
                </a:r>
                <a:r>
                  <a:rPr lang="en-US" alt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endParaRPr altLang="en-US"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217385834696188"/>
              <c:y val="0.124561403508772"/>
            </c:manualLayout>
          </c:layout>
          <c:overlay val="0"/>
          <c:spPr>
            <a:noFill/>
            <a:ln>
              <a:noFill/>
            </a:ln>
            <a:effectLst/>
          </c:sp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1998475"/>
        <c:crosses val="autoZero"/>
        <c:auto val="1"/>
        <c:lblAlgn val="ctr"/>
        <c:lblOffset val="100"/>
        <c:noMultiLvlLbl val="0"/>
      </c:catAx>
      <c:valAx>
        <c:axId val="81998475"/>
        <c:scaling>
          <c:orientation val="minMax"/>
        </c:scaling>
        <c:delete val="0"/>
        <c:axPos val="l"/>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99534429"/>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b="0"/>
              <a:t>2019</a:t>
            </a:r>
            <a:r>
              <a:rPr altLang="en-US" sz="900" b="0"/>
              <a:t>年</a:t>
            </a:r>
            <a:r>
              <a:rPr lang="en-US" altLang="zh-CN" sz="900" b="0"/>
              <a:t>6</a:t>
            </a:r>
            <a:r>
              <a:rPr altLang="en-US" sz="900" b="0"/>
              <a:t>月</a:t>
            </a:r>
            <a:r>
              <a:rPr lang="en-US" altLang="zh-CN" sz="900" b="0"/>
              <a:t>-2020</a:t>
            </a:r>
            <a:r>
              <a:rPr altLang="en-US" sz="900" b="0"/>
              <a:t>年</a:t>
            </a:r>
            <a:r>
              <a:rPr lang="en-US" altLang="zh-CN" sz="900" b="0"/>
              <a:t>4</a:t>
            </a:r>
            <a:r>
              <a:rPr altLang="en-US" sz="900" b="0"/>
              <a:t>月江西地区精、废杆价差对比</a:t>
            </a:r>
            <a:endParaRPr altLang="en-US" sz="900" b="0"/>
          </a:p>
        </c:rich>
      </c:tx>
      <c:layout/>
      <c:overlay val="0"/>
    </c:title>
    <c:autoTitleDeleted val="0"/>
    <c:plotArea>
      <c:layout>
        <c:manualLayout>
          <c:layoutTarget val="inner"/>
          <c:xMode val="edge"/>
          <c:yMode val="edge"/>
          <c:x val="0.0925474055563722"/>
          <c:y val="0.236359360301035"/>
          <c:w val="0.875113920329266"/>
          <c:h val="0.635089369708373"/>
        </c:manualLayout>
      </c:layout>
      <c:lineChart>
        <c:grouping val="standard"/>
        <c:varyColors val="0"/>
        <c:ser>
          <c:idx val="0"/>
          <c:order val="0"/>
          <c:tx>
            <c:strRef>
              <c:f>[FG数据包.xls]精废杆价差!$D$1</c:f>
              <c:strCache>
                <c:ptCount val="1"/>
                <c:pt idx="0">
                  <c:v>精、废铜制杆价差（左）</c:v>
                </c:pt>
              </c:strCache>
            </c:strRef>
          </c:tx>
          <c:spPr>
            <a:ln w="28575" cap="flat" cmpd="sng" algn="ctr">
              <a:solidFill>
                <a:schemeClr val="accent1"/>
              </a:solidFill>
              <a:prstDash val="solid"/>
              <a:miter lim="800000"/>
            </a:ln>
            <a:effectLst/>
          </c:spPr>
          <c:marker>
            <c:symbol val="none"/>
          </c:marker>
          <c:dLbls>
            <c:delete val="1"/>
          </c:dLbls>
          <c:cat>
            <c:numRef>
              <c:f>[FG数据包.xls]精废杆价差!$A$2:$A$213</c:f>
              <c:numCache>
                <c:formatCode>yyyy/m/d</c:formatCode>
                <c:ptCount val="212"/>
                <c:pt idx="0" c:formatCode="yyyy/m/d">
                  <c:v>43619</c:v>
                </c:pt>
                <c:pt idx="1" c:formatCode="yyyy/m/d">
                  <c:v>43620</c:v>
                </c:pt>
                <c:pt idx="2" c:formatCode="yyyy/m/d">
                  <c:v>43621</c:v>
                </c:pt>
                <c:pt idx="3" c:formatCode="yyyy/m/d">
                  <c:v>43622</c:v>
                </c:pt>
                <c:pt idx="4" c:formatCode="yyyy/m/d">
                  <c:v>43626</c:v>
                </c:pt>
                <c:pt idx="5" c:formatCode="yyyy/m/d">
                  <c:v>43627</c:v>
                </c:pt>
                <c:pt idx="6" c:formatCode="yyyy/m/d">
                  <c:v>43628</c:v>
                </c:pt>
                <c:pt idx="7" c:formatCode="yyyy/m/d">
                  <c:v>43629</c:v>
                </c:pt>
                <c:pt idx="8" c:formatCode="yyyy/m/d">
                  <c:v>43630</c:v>
                </c:pt>
                <c:pt idx="9" c:formatCode="yyyy/m/d">
                  <c:v>43633</c:v>
                </c:pt>
                <c:pt idx="10" c:formatCode="yyyy/m/d">
                  <c:v>43634</c:v>
                </c:pt>
                <c:pt idx="11" c:formatCode="yyyy/m/d">
                  <c:v>43635</c:v>
                </c:pt>
                <c:pt idx="12" c:formatCode="yyyy/m/d">
                  <c:v>43636</c:v>
                </c:pt>
                <c:pt idx="13" c:formatCode="yyyy/m/d">
                  <c:v>43637</c:v>
                </c:pt>
                <c:pt idx="14" c:formatCode="yyyy/m/d">
                  <c:v>43640</c:v>
                </c:pt>
                <c:pt idx="15" c:formatCode="yyyy/m/d">
                  <c:v>43641</c:v>
                </c:pt>
                <c:pt idx="16" c:formatCode="yyyy/m/d">
                  <c:v>43642</c:v>
                </c:pt>
                <c:pt idx="17" c:formatCode="yyyy/m/d">
                  <c:v>43643</c:v>
                </c:pt>
                <c:pt idx="18" c:formatCode="yyyy/m/d">
                  <c:v>43644</c:v>
                </c:pt>
                <c:pt idx="19" c:formatCode="yyyy/m/d">
                  <c:v>43647</c:v>
                </c:pt>
                <c:pt idx="20" c:formatCode="yyyy/m/d">
                  <c:v>43648</c:v>
                </c:pt>
                <c:pt idx="21" c:formatCode="yyyy/m/d">
                  <c:v>43649</c:v>
                </c:pt>
                <c:pt idx="22" c:formatCode="yyyy/m/d">
                  <c:v>43650</c:v>
                </c:pt>
                <c:pt idx="23" c:formatCode="yyyy/m/d">
                  <c:v>43651</c:v>
                </c:pt>
                <c:pt idx="24" c:formatCode="yyyy/m/d">
                  <c:v>43654</c:v>
                </c:pt>
                <c:pt idx="25" c:formatCode="yyyy/m/d">
                  <c:v>43655</c:v>
                </c:pt>
                <c:pt idx="26" c:formatCode="yyyy/m/d">
                  <c:v>43656</c:v>
                </c:pt>
                <c:pt idx="27" c:formatCode="yyyy/m/d">
                  <c:v>43657</c:v>
                </c:pt>
                <c:pt idx="28" c:formatCode="yyyy/m/d">
                  <c:v>43658</c:v>
                </c:pt>
                <c:pt idx="29" c:formatCode="yyyy/m/d">
                  <c:v>43661</c:v>
                </c:pt>
                <c:pt idx="30" c:formatCode="yyyy/m/d">
                  <c:v>43662</c:v>
                </c:pt>
                <c:pt idx="31" c:formatCode="yyyy/m/d">
                  <c:v>43663</c:v>
                </c:pt>
                <c:pt idx="32" c:formatCode="yyyy/m/d">
                  <c:v>43664</c:v>
                </c:pt>
                <c:pt idx="33" c:formatCode="yyyy/m/d">
                  <c:v>43665</c:v>
                </c:pt>
                <c:pt idx="34" c:formatCode="yyyy/m/d">
                  <c:v>43668</c:v>
                </c:pt>
                <c:pt idx="35" c:formatCode="yyyy/m/d">
                  <c:v>43669</c:v>
                </c:pt>
                <c:pt idx="36" c:formatCode="yyyy/m/d">
                  <c:v>43670</c:v>
                </c:pt>
                <c:pt idx="37" c:formatCode="yyyy/m/d">
                  <c:v>43671</c:v>
                </c:pt>
                <c:pt idx="38" c:formatCode="yyyy/m/d">
                  <c:v>43672</c:v>
                </c:pt>
                <c:pt idx="39" c:formatCode="yyyy/m/d">
                  <c:v>43675</c:v>
                </c:pt>
                <c:pt idx="40" c:formatCode="yyyy/m/d">
                  <c:v>43676</c:v>
                </c:pt>
                <c:pt idx="41" c:formatCode="yyyy/m/d">
                  <c:v>43677</c:v>
                </c:pt>
                <c:pt idx="42" c:formatCode="yyyy/m/d">
                  <c:v>43678</c:v>
                </c:pt>
                <c:pt idx="43" c:formatCode="yyyy/m/d">
                  <c:v>43679</c:v>
                </c:pt>
                <c:pt idx="44" c:formatCode="yyyy/m/d">
                  <c:v>43682</c:v>
                </c:pt>
                <c:pt idx="45" c:formatCode="yyyy/m/d">
                  <c:v>43683</c:v>
                </c:pt>
                <c:pt idx="46" c:formatCode="yyyy/m/d">
                  <c:v>43684</c:v>
                </c:pt>
                <c:pt idx="47" c:formatCode="yyyy/m/d">
                  <c:v>43685</c:v>
                </c:pt>
                <c:pt idx="48" c:formatCode="yyyy/m/d">
                  <c:v>43686</c:v>
                </c:pt>
                <c:pt idx="49" c:formatCode="yyyy/m/d">
                  <c:v>43689</c:v>
                </c:pt>
                <c:pt idx="50" c:formatCode="yyyy/m/d">
                  <c:v>43690</c:v>
                </c:pt>
                <c:pt idx="51" c:formatCode="yyyy/m/d">
                  <c:v>43691</c:v>
                </c:pt>
                <c:pt idx="52" c:formatCode="yyyy/m/d">
                  <c:v>43692</c:v>
                </c:pt>
                <c:pt idx="53" c:formatCode="yyyy/m/d">
                  <c:v>43693</c:v>
                </c:pt>
                <c:pt idx="54" c:formatCode="yyyy/m/d">
                  <c:v>43696</c:v>
                </c:pt>
                <c:pt idx="55" c:formatCode="yyyy/m/d">
                  <c:v>43697</c:v>
                </c:pt>
                <c:pt idx="56" c:formatCode="yyyy/m/d">
                  <c:v>43698</c:v>
                </c:pt>
                <c:pt idx="57" c:formatCode="yyyy/m/d">
                  <c:v>43699</c:v>
                </c:pt>
                <c:pt idx="58" c:formatCode="yyyy/m/d">
                  <c:v>43700</c:v>
                </c:pt>
                <c:pt idx="59" c:formatCode="yyyy/m/d">
                  <c:v>43703</c:v>
                </c:pt>
                <c:pt idx="60" c:formatCode="yyyy/m/d">
                  <c:v>43704</c:v>
                </c:pt>
                <c:pt idx="61" c:formatCode="yyyy/m/d">
                  <c:v>43705</c:v>
                </c:pt>
                <c:pt idx="62" c:formatCode="yyyy/m/d">
                  <c:v>43706</c:v>
                </c:pt>
                <c:pt idx="63" c:formatCode="yyyy/m/d">
                  <c:v>43707</c:v>
                </c:pt>
                <c:pt idx="64" c:formatCode="yyyy/m/d">
                  <c:v>43710</c:v>
                </c:pt>
                <c:pt idx="65" c:formatCode="yyyy/m/d">
                  <c:v>43711</c:v>
                </c:pt>
                <c:pt idx="66" c:formatCode="yyyy/m/d">
                  <c:v>43712</c:v>
                </c:pt>
                <c:pt idx="67" c:formatCode="yyyy/m/d">
                  <c:v>43713</c:v>
                </c:pt>
                <c:pt idx="68" c:formatCode="yyyy/m/d">
                  <c:v>43714</c:v>
                </c:pt>
                <c:pt idx="69" c:formatCode="yyyy/m/d">
                  <c:v>43717</c:v>
                </c:pt>
                <c:pt idx="70" c:formatCode="yyyy/m/d">
                  <c:v>43718</c:v>
                </c:pt>
                <c:pt idx="71" c:formatCode="yyyy/m/d">
                  <c:v>43719</c:v>
                </c:pt>
                <c:pt idx="72" c:formatCode="yyyy/m/d">
                  <c:v>43720</c:v>
                </c:pt>
                <c:pt idx="73" c:formatCode="yyyy/m/d">
                  <c:v>43724</c:v>
                </c:pt>
                <c:pt idx="74" c:formatCode="yyyy/m/d">
                  <c:v>43725</c:v>
                </c:pt>
                <c:pt idx="75" c:formatCode="yyyy/m/d">
                  <c:v>43726</c:v>
                </c:pt>
                <c:pt idx="76" c:formatCode="yyyy/m/d">
                  <c:v>43727</c:v>
                </c:pt>
                <c:pt idx="77" c:formatCode="yyyy/m/d">
                  <c:v>43728</c:v>
                </c:pt>
                <c:pt idx="78" c:formatCode="yyyy/m/d">
                  <c:v>43731</c:v>
                </c:pt>
                <c:pt idx="79" c:formatCode="yyyy/m/d">
                  <c:v>43732</c:v>
                </c:pt>
                <c:pt idx="80" c:formatCode="yyyy/m/d">
                  <c:v>43733</c:v>
                </c:pt>
                <c:pt idx="81" c:formatCode="yyyy/m/d">
                  <c:v>43734</c:v>
                </c:pt>
                <c:pt idx="82" c:formatCode="yyyy/m/d">
                  <c:v>43735</c:v>
                </c:pt>
                <c:pt idx="83" c:formatCode="yyyy/m/d">
                  <c:v>43738</c:v>
                </c:pt>
                <c:pt idx="84" c:formatCode="yyyy/m/d">
                  <c:v>43746</c:v>
                </c:pt>
                <c:pt idx="85" c:formatCode="yyyy/m/d">
                  <c:v>43747</c:v>
                </c:pt>
                <c:pt idx="86" c:formatCode="yyyy/m/d">
                  <c:v>43748</c:v>
                </c:pt>
                <c:pt idx="87" c:formatCode="yyyy/m/d">
                  <c:v>43749</c:v>
                </c:pt>
                <c:pt idx="88" c:formatCode="yyyy/m/d">
                  <c:v>43750</c:v>
                </c:pt>
                <c:pt idx="89" c:formatCode="yyyy/m/d">
                  <c:v>43752</c:v>
                </c:pt>
                <c:pt idx="90" c:formatCode="yyyy/m/d">
                  <c:v>43753</c:v>
                </c:pt>
                <c:pt idx="91" c:formatCode="yyyy/m/d">
                  <c:v>43754</c:v>
                </c:pt>
                <c:pt idx="92" c:formatCode="yyyy/m/d">
                  <c:v>43755</c:v>
                </c:pt>
                <c:pt idx="93" c:formatCode="yyyy/m/d">
                  <c:v>43756</c:v>
                </c:pt>
                <c:pt idx="94" c:formatCode="yyyy/m/d">
                  <c:v>43759</c:v>
                </c:pt>
                <c:pt idx="95" c:formatCode="yyyy/m/d">
                  <c:v>43760</c:v>
                </c:pt>
                <c:pt idx="96" c:formatCode="yyyy/m/d">
                  <c:v>43761</c:v>
                </c:pt>
                <c:pt idx="97" c:formatCode="yyyy/m/d">
                  <c:v>43762</c:v>
                </c:pt>
                <c:pt idx="98" c:formatCode="yyyy/m/d">
                  <c:v>43763</c:v>
                </c:pt>
                <c:pt idx="99" c:formatCode="yyyy/m/d">
                  <c:v>43766</c:v>
                </c:pt>
                <c:pt idx="100" c:formatCode="yyyy/m/d">
                  <c:v>43767</c:v>
                </c:pt>
                <c:pt idx="101" c:formatCode="yyyy/m/d">
                  <c:v>43768</c:v>
                </c:pt>
                <c:pt idx="102" c:formatCode="yyyy/m/d">
                  <c:v>43769</c:v>
                </c:pt>
                <c:pt idx="103" c:formatCode="yyyy/m/d">
                  <c:v>43770</c:v>
                </c:pt>
                <c:pt idx="104" c:formatCode="yyyy/m/d">
                  <c:v>43773</c:v>
                </c:pt>
                <c:pt idx="105" c:formatCode="yyyy/m/d">
                  <c:v>43774</c:v>
                </c:pt>
                <c:pt idx="106" c:formatCode="yyyy/m/d">
                  <c:v>43775</c:v>
                </c:pt>
                <c:pt idx="107" c:formatCode="yyyy/m/d">
                  <c:v>43776</c:v>
                </c:pt>
                <c:pt idx="108" c:formatCode="yyyy/m/d">
                  <c:v>43777</c:v>
                </c:pt>
                <c:pt idx="109" c:formatCode="yyyy/m/d">
                  <c:v>43780</c:v>
                </c:pt>
                <c:pt idx="110" c:formatCode="yyyy/m/d">
                  <c:v>43781</c:v>
                </c:pt>
                <c:pt idx="111" c:formatCode="yyyy/m/d">
                  <c:v>43782</c:v>
                </c:pt>
                <c:pt idx="112" c:formatCode="yyyy/m/d">
                  <c:v>43783</c:v>
                </c:pt>
                <c:pt idx="113" c:formatCode="yyyy/m/d">
                  <c:v>43784</c:v>
                </c:pt>
                <c:pt idx="114" c:formatCode="yyyy/m/d">
                  <c:v>43787</c:v>
                </c:pt>
                <c:pt idx="115" c:formatCode="yyyy/m/d">
                  <c:v>43788</c:v>
                </c:pt>
                <c:pt idx="116" c:formatCode="yyyy/m/d">
                  <c:v>43789</c:v>
                </c:pt>
                <c:pt idx="117" c:formatCode="yyyy/m/d">
                  <c:v>43790</c:v>
                </c:pt>
                <c:pt idx="118" c:formatCode="yyyy/m/d">
                  <c:v>43791</c:v>
                </c:pt>
                <c:pt idx="119" c:formatCode="yyyy/m/d">
                  <c:v>43794</c:v>
                </c:pt>
                <c:pt idx="120" c:formatCode="yyyy/m/d">
                  <c:v>43795</c:v>
                </c:pt>
                <c:pt idx="121" c:formatCode="yyyy/m/d">
                  <c:v>43796</c:v>
                </c:pt>
                <c:pt idx="122" c:formatCode="yyyy/m/d">
                  <c:v>43797</c:v>
                </c:pt>
                <c:pt idx="123" c:formatCode="yyyy/m/d">
                  <c:v>43798</c:v>
                </c:pt>
                <c:pt idx="124" c:formatCode="yyyy/m/d">
                  <c:v>43801</c:v>
                </c:pt>
                <c:pt idx="125" c:formatCode="yyyy/m/d">
                  <c:v>43802</c:v>
                </c:pt>
                <c:pt idx="126" c:formatCode="yyyy/m/d">
                  <c:v>43803</c:v>
                </c:pt>
                <c:pt idx="127" c:formatCode="yyyy/m/d">
                  <c:v>43804</c:v>
                </c:pt>
                <c:pt idx="128" c:formatCode="yyyy/m/d">
                  <c:v>43805</c:v>
                </c:pt>
                <c:pt idx="129" c:formatCode="yyyy/m/d">
                  <c:v>43808</c:v>
                </c:pt>
                <c:pt idx="130" c:formatCode="yyyy/m/d">
                  <c:v>43809</c:v>
                </c:pt>
                <c:pt idx="131" c:formatCode="yyyy/m/d">
                  <c:v>43810</c:v>
                </c:pt>
                <c:pt idx="132" c:formatCode="yyyy/m/d">
                  <c:v>43811</c:v>
                </c:pt>
                <c:pt idx="133" c:formatCode="yyyy/m/d">
                  <c:v>43812</c:v>
                </c:pt>
                <c:pt idx="134" c:formatCode="yyyy/m/d">
                  <c:v>43815</c:v>
                </c:pt>
                <c:pt idx="135" c:formatCode="yyyy/m/d">
                  <c:v>43816</c:v>
                </c:pt>
                <c:pt idx="136" c:formatCode="yyyy/m/d">
                  <c:v>43817</c:v>
                </c:pt>
                <c:pt idx="137" c:formatCode="yyyy/m/d">
                  <c:v>43818</c:v>
                </c:pt>
                <c:pt idx="138" c:formatCode="yyyy/m/d">
                  <c:v>43819</c:v>
                </c:pt>
                <c:pt idx="139" c:formatCode="yyyy/m/d">
                  <c:v>43822</c:v>
                </c:pt>
                <c:pt idx="140" c:formatCode="yyyy/m/d">
                  <c:v>43823</c:v>
                </c:pt>
                <c:pt idx="141" c:formatCode="yyyy/m/d">
                  <c:v>43824</c:v>
                </c:pt>
                <c:pt idx="142" c:formatCode="yyyy/m/d">
                  <c:v>43825</c:v>
                </c:pt>
                <c:pt idx="143" c:formatCode="yyyy/m/d">
                  <c:v>43826</c:v>
                </c:pt>
                <c:pt idx="144" c:formatCode="yyyy/m/d">
                  <c:v>43829</c:v>
                </c:pt>
                <c:pt idx="145" c:formatCode="yyyy/m/d">
                  <c:v>43830</c:v>
                </c:pt>
                <c:pt idx="146" c:formatCode="yyyy/m/d">
                  <c:v>43832</c:v>
                </c:pt>
                <c:pt idx="147" c:formatCode="yyyy/m/d">
                  <c:v>43833</c:v>
                </c:pt>
                <c:pt idx="148" c:formatCode="yyyy/m/d">
                  <c:v>43836</c:v>
                </c:pt>
                <c:pt idx="149" c:formatCode="yyyy/m/d">
                  <c:v>43837</c:v>
                </c:pt>
                <c:pt idx="150" c:formatCode="yyyy/m/d">
                  <c:v>43838</c:v>
                </c:pt>
                <c:pt idx="151" c:formatCode="yyyy/m/d">
                  <c:v>43839</c:v>
                </c:pt>
                <c:pt idx="152" c:formatCode="yyyy/m/d">
                  <c:v>43840</c:v>
                </c:pt>
                <c:pt idx="153" c:formatCode="yyyy/m/d">
                  <c:v>43843</c:v>
                </c:pt>
                <c:pt idx="154" c:formatCode="yyyy/m/d">
                  <c:v>43844</c:v>
                </c:pt>
                <c:pt idx="155" c:formatCode="yyyy/m/d">
                  <c:v>43845</c:v>
                </c:pt>
                <c:pt idx="156" c:formatCode="yyyy/m/d">
                  <c:v>43846</c:v>
                </c:pt>
                <c:pt idx="157" c:formatCode="yyyy/m/d">
                  <c:v>43847</c:v>
                </c:pt>
                <c:pt idx="158" c:formatCode="yyyy/m/d">
                  <c:v>43850</c:v>
                </c:pt>
                <c:pt idx="159" c:formatCode="yyyy/m/d">
                  <c:v>43851</c:v>
                </c:pt>
                <c:pt idx="160" c:formatCode="yyyy/m/d">
                  <c:v>43852</c:v>
                </c:pt>
                <c:pt idx="161" c:formatCode="yyyy/m/d">
                  <c:v>43853</c:v>
                </c:pt>
                <c:pt idx="162" c:formatCode="yyyy/m/d">
                  <c:v>43864</c:v>
                </c:pt>
                <c:pt idx="163" c:formatCode="yyyy/m/d">
                  <c:v>43865</c:v>
                </c:pt>
                <c:pt idx="164" c:formatCode="yyyy/m/d">
                  <c:v>43866</c:v>
                </c:pt>
                <c:pt idx="165" c:formatCode="yyyy/m/d">
                  <c:v>43867</c:v>
                </c:pt>
                <c:pt idx="166" c:formatCode="yyyy/m/d">
                  <c:v>43868</c:v>
                </c:pt>
                <c:pt idx="167" c:formatCode="yyyy/m/d">
                  <c:v>43871</c:v>
                </c:pt>
                <c:pt idx="168" c:formatCode="yyyy/m/d">
                  <c:v>43872</c:v>
                </c:pt>
                <c:pt idx="169" c:formatCode="yyyy/m/d">
                  <c:v>43873</c:v>
                </c:pt>
                <c:pt idx="170" c:formatCode="yyyy/m/d">
                  <c:v>43874</c:v>
                </c:pt>
                <c:pt idx="171" c:formatCode="yyyy/m/d">
                  <c:v>43875</c:v>
                </c:pt>
                <c:pt idx="172" c:formatCode="yyyy/m/d">
                  <c:v>43878</c:v>
                </c:pt>
                <c:pt idx="173" c:formatCode="yyyy/m/d">
                  <c:v>43879</c:v>
                </c:pt>
                <c:pt idx="174" c:formatCode="yyyy/m/d">
                  <c:v>43880</c:v>
                </c:pt>
                <c:pt idx="175" c:formatCode="yyyy/m/d">
                  <c:v>43881</c:v>
                </c:pt>
                <c:pt idx="176" c:formatCode="yyyy/m/d">
                  <c:v>43882</c:v>
                </c:pt>
                <c:pt idx="177" c:formatCode="yyyy/m/d">
                  <c:v>43885</c:v>
                </c:pt>
                <c:pt idx="178" c:formatCode="yyyy/m/d">
                  <c:v>43886</c:v>
                </c:pt>
                <c:pt idx="179" c:formatCode="yyyy/m/d">
                  <c:v>43887</c:v>
                </c:pt>
                <c:pt idx="180" c:formatCode="yyyy/m/d">
                  <c:v>43888</c:v>
                </c:pt>
                <c:pt idx="181" c:formatCode="yyyy/m/d">
                  <c:v>43889</c:v>
                </c:pt>
                <c:pt idx="182" c:formatCode="yyyy/m/d">
                  <c:v>43892</c:v>
                </c:pt>
                <c:pt idx="183" c:formatCode="yyyy/m/d">
                  <c:v>43893</c:v>
                </c:pt>
                <c:pt idx="184" c:formatCode="yyyy/m/d">
                  <c:v>43894</c:v>
                </c:pt>
                <c:pt idx="185" c:formatCode="yyyy/m/d">
                  <c:v>43895</c:v>
                </c:pt>
                <c:pt idx="186" c:formatCode="yyyy/m/d">
                  <c:v>43898</c:v>
                </c:pt>
                <c:pt idx="187" c:formatCode="yyyy/m/d">
                  <c:v>43899</c:v>
                </c:pt>
                <c:pt idx="188" c:formatCode="yyyy/m/d">
                  <c:v>43900</c:v>
                </c:pt>
                <c:pt idx="189" c:formatCode="yyyy/m/d">
                  <c:v>43901</c:v>
                </c:pt>
                <c:pt idx="190" c:formatCode="yyyy/m/d">
                  <c:v>43902</c:v>
                </c:pt>
                <c:pt idx="191" c:formatCode="yyyy/m/d">
                  <c:v>43903</c:v>
                </c:pt>
                <c:pt idx="192" c:formatCode="yyyy/m/d">
                  <c:v>43906</c:v>
                </c:pt>
                <c:pt idx="193" c:formatCode="yyyy/m/d">
                  <c:v>43907</c:v>
                </c:pt>
                <c:pt idx="194" c:formatCode="yyyy/m/d">
                  <c:v>43908</c:v>
                </c:pt>
                <c:pt idx="195" c:formatCode="yyyy/m/d">
                  <c:v>43909</c:v>
                </c:pt>
                <c:pt idx="196" c:formatCode="yyyy/m/d">
                  <c:v>43910</c:v>
                </c:pt>
                <c:pt idx="197" c:formatCode="yyyy/m/d">
                  <c:v>43913</c:v>
                </c:pt>
                <c:pt idx="198" c:formatCode="yyyy/m/d">
                  <c:v>43914</c:v>
                </c:pt>
                <c:pt idx="199" c:formatCode="yyyy/m/d">
                  <c:v>43915</c:v>
                </c:pt>
                <c:pt idx="200" c:formatCode="yyyy/m/d">
                  <c:v>43916</c:v>
                </c:pt>
                <c:pt idx="201" c:formatCode="yyyy/m/d">
                  <c:v>43917</c:v>
                </c:pt>
                <c:pt idx="202" c:formatCode="yyyy/m/d">
                  <c:v>43920</c:v>
                </c:pt>
                <c:pt idx="203" c:formatCode="yyyy/m/d">
                  <c:v>43921</c:v>
                </c:pt>
                <c:pt idx="204" c:formatCode="yyyy/m/d">
                  <c:v>43922</c:v>
                </c:pt>
                <c:pt idx="205" c:formatCode="yyyy/m/d">
                  <c:v>43923</c:v>
                </c:pt>
                <c:pt idx="206" c:formatCode="yyyy/m/d">
                  <c:v>43924</c:v>
                </c:pt>
                <c:pt idx="207" c:formatCode="yyyy/m/d">
                  <c:v>43928</c:v>
                </c:pt>
                <c:pt idx="208" c:formatCode="yyyy/m/d">
                  <c:v>43929</c:v>
                </c:pt>
                <c:pt idx="209" c:formatCode="yyyy/m/d">
                  <c:v>43930</c:v>
                </c:pt>
                <c:pt idx="210" c:formatCode="yyyy/m/d">
                  <c:v>43931</c:v>
                </c:pt>
                <c:pt idx="211" c:formatCode="yyyy/m/d">
                  <c:v>43934</c:v>
                </c:pt>
              </c:numCache>
            </c:numRef>
          </c:cat>
          <c:val>
            <c:numRef>
              <c:f>[FG数据包.xls]精废杆价差!$D$2:$D$213</c:f>
              <c:numCache>
                <c:formatCode>General</c:formatCode>
                <c:ptCount val="212"/>
                <c:pt idx="0">
                  <c:v>980</c:v>
                </c:pt>
                <c:pt idx="1">
                  <c:v>950</c:v>
                </c:pt>
                <c:pt idx="2">
                  <c:v>1020</c:v>
                </c:pt>
                <c:pt idx="3">
                  <c:v>870</c:v>
                </c:pt>
                <c:pt idx="4">
                  <c:v>930</c:v>
                </c:pt>
                <c:pt idx="5">
                  <c:v>1060</c:v>
                </c:pt>
                <c:pt idx="6">
                  <c:v>1000</c:v>
                </c:pt>
                <c:pt idx="7">
                  <c:v>680</c:v>
                </c:pt>
                <c:pt idx="8">
                  <c:v>730</c:v>
                </c:pt>
                <c:pt idx="9">
                  <c:v>590</c:v>
                </c:pt>
                <c:pt idx="10">
                  <c:v>770</c:v>
                </c:pt>
                <c:pt idx="11">
                  <c:v>890</c:v>
                </c:pt>
                <c:pt idx="12">
                  <c:v>820</c:v>
                </c:pt>
                <c:pt idx="13">
                  <c:v>880</c:v>
                </c:pt>
                <c:pt idx="14">
                  <c:v>960</c:v>
                </c:pt>
                <c:pt idx="15">
                  <c:v>1000</c:v>
                </c:pt>
                <c:pt idx="16">
                  <c:v>1090</c:v>
                </c:pt>
                <c:pt idx="17">
                  <c:v>1050</c:v>
                </c:pt>
                <c:pt idx="18">
                  <c:v>950</c:v>
                </c:pt>
                <c:pt idx="19">
                  <c:v>1020</c:v>
                </c:pt>
                <c:pt idx="20">
                  <c:v>530</c:v>
                </c:pt>
                <c:pt idx="21">
                  <c:v>490</c:v>
                </c:pt>
                <c:pt idx="22">
                  <c:v>470</c:v>
                </c:pt>
                <c:pt idx="23">
                  <c:v>480</c:v>
                </c:pt>
                <c:pt idx="24">
                  <c:v>460</c:v>
                </c:pt>
                <c:pt idx="25">
                  <c:v>390</c:v>
                </c:pt>
                <c:pt idx="26">
                  <c:v>180</c:v>
                </c:pt>
                <c:pt idx="27">
                  <c:v>490</c:v>
                </c:pt>
                <c:pt idx="28">
                  <c:v>510</c:v>
                </c:pt>
                <c:pt idx="29">
                  <c:v>680</c:v>
                </c:pt>
                <c:pt idx="30">
                  <c:v>710</c:v>
                </c:pt>
                <c:pt idx="31">
                  <c:v>680</c:v>
                </c:pt>
                <c:pt idx="32">
                  <c:v>710</c:v>
                </c:pt>
                <c:pt idx="33">
                  <c:v>830</c:v>
                </c:pt>
                <c:pt idx="34">
                  <c:v>640</c:v>
                </c:pt>
                <c:pt idx="35">
                  <c:v>510</c:v>
                </c:pt>
                <c:pt idx="36">
                  <c:v>400</c:v>
                </c:pt>
                <c:pt idx="37">
                  <c:v>540</c:v>
                </c:pt>
                <c:pt idx="38">
                  <c:v>510</c:v>
                </c:pt>
                <c:pt idx="39">
                  <c:v>540</c:v>
                </c:pt>
                <c:pt idx="40">
                  <c:v>720</c:v>
                </c:pt>
                <c:pt idx="41">
                  <c:v>370</c:v>
                </c:pt>
                <c:pt idx="42">
                  <c:v>240</c:v>
                </c:pt>
                <c:pt idx="43">
                  <c:v>150</c:v>
                </c:pt>
                <c:pt idx="44">
                  <c:v>100</c:v>
                </c:pt>
                <c:pt idx="45">
                  <c:v>120</c:v>
                </c:pt>
                <c:pt idx="46">
                  <c:v>110</c:v>
                </c:pt>
                <c:pt idx="47">
                  <c:v>310</c:v>
                </c:pt>
                <c:pt idx="48">
                  <c:v>390</c:v>
                </c:pt>
                <c:pt idx="49">
                  <c:v>240</c:v>
                </c:pt>
                <c:pt idx="50">
                  <c:v>260</c:v>
                </c:pt>
                <c:pt idx="51">
                  <c:v>320</c:v>
                </c:pt>
                <c:pt idx="52">
                  <c:v>230</c:v>
                </c:pt>
                <c:pt idx="53">
                  <c:v>310</c:v>
                </c:pt>
                <c:pt idx="54">
                  <c:v>290</c:v>
                </c:pt>
                <c:pt idx="55">
                  <c:v>380</c:v>
                </c:pt>
                <c:pt idx="56">
                  <c:v>200</c:v>
                </c:pt>
                <c:pt idx="57">
                  <c:v>180</c:v>
                </c:pt>
                <c:pt idx="58">
                  <c:v>110</c:v>
                </c:pt>
                <c:pt idx="59">
                  <c:v>170</c:v>
                </c:pt>
                <c:pt idx="60">
                  <c:v>350</c:v>
                </c:pt>
                <c:pt idx="61">
                  <c:v>350</c:v>
                </c:pt>
                <c:pt idx="62">
                  <c:v>520</c:v>
                </c:pt>
                <c:pt idx="63">
                  <c:v>420</c:v>
                </c:pt>
                <c:pt idx="64">
                  <c:v>510</c:v>
                </c:pt>
                <c:pt idx="65">
                  <c:v>450</c:v>
                </c:pt>
                <c:pt idx="66">
                  <c:v>410</c:v>
                </c:pt>
                <c:pt idx="67">
                  <c:v>710</c:v>
                </c:pt>
                <c:pt idx="68">
                  <c:v>750</c:v>
                </c:pt>
                <c:pt idx="69">
                  <c:v>890</c:v>
                </c:pt>
                <c:pt idx="70">
                  <c:v>1000</c:v>
                </c:pt>
                <c:pt idx="71">
                  <c:v>940</c:v>
                </c:pt>
                <c:pt idx="72">
                  <c:v>970</c:v>
                </c:pt>
                <c:pt idx="73">
                  <c:v>900</c:v>
                </c:pt>
                <c:pt idx="74">
                  <c:v>710</c:v>
                </c:pt>
                <c:pt idx="75">
                  <c:v>820</c:v>
                </c:pt>
                <c:pt idx="76">
                  <c:v>790</c:v>
                </c:pt>
                <c:pt idx="77">
                  <c:v>780</c:v>
                </c:pt>
                <c:pt idx="78">
                  <c:v>820</c:v>
                </c:pt>
                <c:pt idx="79">
                  <c:v>810</c:v>
                </c:pt>
                <c:pt idx="80">
                  <c:v>740</c:v>
                </c:pt>
                <c:pt idx="81">
                  <c:v>730</c:v>
                </c:pt>
                <c:pt idx="82">
                  <c:v>510</c:v>
                </c:pt>
                <c:pt idx="83">
                  <c:v>700</c:v>
                </c:pt>
                <c:pt idx="84">
                  <c:v>670</c:v>
                </c:pt>
                <c:pt idx="85">
                  <c:v>510</c:v>
                </c:pt>
                <c:pt idx="86">
                  <c:v>440</c:v>
                </c:pt>
                <c:pt idx="87">
                  <c:v>660</c:v>
                </c:pt>
                <c:pt idx="88">
                  <c:v>460</c:v>
                </c:pt>
                <c:pt idx="89">
                  <c:v>530</c:v>
                </c:pt>
                <c:pt idx="90">
                  <c:v>620</c:v>
                </c:pt>
                <c:pt idx="91">
                  <c:v>600</c:v>
                </c:pt>
                <c:pt idx="92">
                  <c:v>490</c:v>
                </c:pt>
                <c:pt idx="93">
                  <c:v>510</c:v>
                </c:pt>
                <c:pt idx="94">
                  <c:v>750</c:v>
                </c:pt>
                <c:pt idx="95">
                  <c:v>740</c:v>
                </c:pt>
                <c:pt idx="96">
                  <c:v>710</c:v>
                </c:pt>
                <c:pt idx="97">
                  <c:v>860</c:v>
                </c:pt>
                <c:pt idx="98">
                  <c:v>900</c:v>
                </c:pt>
                <c:pt idx="99">
                  <c:v>910</c:v>
                </c:pt>
                <c:pt idx="100">
                  <c:v>990</c:v>
                </c:pt>
                <c:pt idx="101">
                  <c:v>1030</c:v>
                </c:pt>
                <c:pt idx="102">
                  <c:v>990</c:v>
                </c:pt>
                <c:pt idx="103">
                  <c:v>820</c:v>
                </c:pt>
                <c:pt idx="104">
                  <c:v>730</c:v>
                </c:pt>
                <c:pt idx="105">
                  <c:v>860</c:v>
                </c:pt>
                <c:pt idx="106">
                  <c:v>910</c:v>
                </c:pt>
                <c:pt idx="107">
                  <c:v>810</c:v>
                </c:pt>
                <c:pt idx="108">
                  <c:v>830</c:v>
                </c:pt>
                <c:pt idx="109">
                  <c:v>840</c:v>
                </c:pt>
                <c:pt idx="110">
                  <c:v>820</c:v>
                </c:pt>
                <c:pt idx="111">
                  <c:v>690</c:v>
                </c:pt>
                <c:pt idx="112">
                  <c:v>630</c:v>
                </c:pt>
                <c:pt idx="113">
                  <c:v>660</c:v>
                </c:pt>
                <c:pt idx="114">
                  <c:v>680</c:v>
                </c:pt>
                <c:pt idx="115">
                  <c:v>610</c:v>
                </c:pt>
                <c:pt idx="116">
                  <c:v>740</c:v>
                </c:pt>
                <c:pt idx="117">
                  <c:v>740</c:v>
                </c:pt>
                <c:pt idx="118">
                  <c:v>730</c:v>
                </c:pt>
                <c:pt idx="119">
                  <c:v>820</c:v>
                </c:pt>
                <c:pt idx="120">
                  <c:v>760</c:v>
                </c:pt>
                <c:pt idx="121">
                  <c:v>910</c:v>
                </c:pt>
                <c:pt idx="122">
                  <c:v>920</c:v>
                </c:pt>
                <c:pt idx="123">
                  <c:v>970</c:v>
                </c:pt>
                <c:pt idx="124">
                  <c:v>890</c:v>
                </c:pt>
                <c:pt idx="125">
                  <c:v>790</c:v>
                </c:pt>
                <c:pt idx="126">
                  <c:v>810</c:v>
                </c:pt>
                <c:pt idx="127">
                  <c:v>850</c:v>
                </c:pt>
                <c:pt idx="128">
                  <c:v>870</c:v>
                </c:pt>
                <c:pt idx="129">
                  <c:v>1300</c:v>
                </c:pt>
                <c:pt idx="130">
                  <c:v>1430</c:v>
                </c:pt>
                <c:pt idx="131">
                  <c:v>1520</c:v>
                </c:pt>
                <c:pt idx="132">
                  <c:v>1540</c:v>
                </c:pt>
                <c:pt idx="133">
                  <c:v>1530</c:v>
                </c:pt>
                <c:pt idx="134">
                  <c:v>1310</c:v>
                </c:pt>
                <c:pt idx="135">
                  <c:v>1560</c:v>
                </c:pt>
                <c:pt idx="136">
                  <c:v>1630</c:v>
                </c:pt>
                <c:pt idx="137">
                  <c:v>1540</c:v>
                </c:pt>
                <c:pt idx="138">
                  <c:v>1760</c:v>
                </c:pt>
                <c:pt idx="139">
                  <c:v>1500</c:v>
                </c:pt>
                <c:pt idx="140">
                  <c:v>1400</c:v>
                </c:pt>
                <c:pt idx="141">
                  <c:v>1770</c:v>
                </c:pt>
                <c:pt idx="142">
                  <c:v>1610</c:v>
                </c:pt>
                <c:pt idx="143">
                  <c:v>1410</c:v>
                </c:pt>
                <c:pt idx="144">
                  <c:v>1400</c:v>
                </c:pt>
                <c:pt idx="145">
                  <c:v>1220</c:v>
                </c:pt>
                <c:pt idx="146">
                  <c:v>1180</c:v>
                </c:pt>
                <c:pt idx="147">
                  <c:v>1170</c:v>
                </c:pt>
                <c:pt idx="148">
                  <c:v>1220</c:v>
                </c:pt>
                <c:pt idx="149">
                  <c:v>1250</c:v>
                </c:pt>
                <c:pt idx="150">
                  <c:v>1190</c:v>
                </c:pt>
                <c:pt idx="151">
                  <c:v>1230</c:v>
                </c:pt>
                <c:pt idx="152">
                  <c:v>1240</c:v>
                </c:pt>
                <c:pt idx="153">
                  <c:v>1200</c:v>
                </c:pt>
                <c:pt idx="154">
                  <c:v>1300</c:v>
                </c:pt>
                <c:pt idx="155">
                  <c:v>1400</c:v>
                </c:pt>
                <c:pt idx="156">
                  <c:v>1350</c:v>
                </c:pt>
                <c:pt idx="177">
                  <c:v>310</c:v>
                </c:pt>
                <c:pt idx="178">
                  <c:v>250</c:v>
                </c:pt>
                <c:pt idx="179">
                  <c:v>150</c:v>
                </c:pt>
                <c:pt idx="180">
                  <c:v>180</c:v>
                </c:pt>
                <c:pt idx="181">
                  <c:v>20</c:v>
                </c:pt>
                <c:pt idx="182">
                  <c:v>290</c:v>
                </c:pt>
                <c:pt idx="183">
                  <c:v>460</c:v>
                </c:pt>
                <c:pt idx="184">
                  <c:v>330</c:v>
                </c:pt>
                <c:pt idx="185">
                  <c:v>370</c:v>
                </c:pt>
                <c:pt idx="186">
                  <c:v>290</c:v>
                </c:pt>
                <c:pt idx="187">
                  <c:v>180</c:v>
                </c:pt>
                <c:pt idx="188">
                  <c:v>60</c:v>
                </c:pt>
                <c:pt idx="189">
                  <c:v>190</c:v>
                </c:pt>
                <c:pt idx="190">
                  <c:v>0</c:v>
                </c:pt>
                <c:pt idx="191">
                  <c:v>-10</c:v>
                </c:pt>
                <c:pt idx="192">
                  <c:v>0</c:v>
                </c:pt>
                <c:pt idx="193">
                  <c:v>-970</c:v>
                </c:pt>
                <c:pt idx="194">
                  <c:v>50</c:v>
                </c:pt>
                <c:pt idx="195">
                  <c:v>130</c:v>
                </c:pt>
                <c:pt idx="196">
                  <c:v>80</c:v>
                </c:pt>
                <c:pt idx="197">
                  <c:v>-150</c:v>
                </c:pt>
                <c:pt idx="198">
                  <c:v>-140</c:v>
                </c:pt>
                <c:pt idx="199">
                  <c:v>20</c:v>
                </c:pt>
                <c:pt idx="200">
                  <c:v>-50</c:v>
                </c:pt>
                <c:pt idx="201">
                  <c:v>-100</c:v>
                </c:pt>
                <c:pt idx="202">
                  <c:v>-70</c:v>
                </c:pt>
                <c:pt idx="203">
                  <c:v>0</c:v>
                </c:pt>
                <c:pt idx="204">
                  <c:v>50</c:v>
                </c:pt>
                <c:pt idx="205">
                  <c:v>-240</c:v>
                </c:pt>
                <c:pt idx="206">
                  <c:v>70</c:v>
                </c:pt>
                <c:pt idx="207">
                  <c:v>-60</c:v>
                </c:pt>
                <c:pt idx="208">
                  <c:v>30</c:v>
                </c:pt>
                <c:pt idx="209">
                  <c:v>-130</c:v>
                </c:pt>
                <c:pt idx="210">
                  <c:v>550</c:v>
                </c:pt>
                <c:pt idx="211">
                  <c:v>-220</c:v>
                </c:pt>
              </c:numCache>
            </c:numRef>
          </c:val>
          <c:smooth val="0"/>
        </c:ser>
        <c:ser>
          <c:idx val="1"/>
          <c:order val="1"/>
          <c:tx>
            <c:strRef>
              <c:f>[FG数据包.xls]精废杆价差!$E$1</c:f>
              <c:strCache>
                <c:ptCount val="1"/>
                <c:pt idx="0">
                  <c:v>精废差（左）</c:v>
                </c:pt>
              </c:strCache>
            </c:strRef>
          </c:tx>
          <c:marker>
            <c:symbol val="none"/>
          </c:marker>
          <c:dLbls>
            <c:delete val="1"/>
          </c:dLbls>
          <c:cat>
            <c:numRef>
              <c:f>[FG数据包.xls]精废杆价差!$A$2:$A$213</c:f>
              <c:numCache>
                <c:formatCode>yyyy/m/d</c:formatCode>
                <c:ptCount val="212"/>
                <c:pt idx="0" c:formatCode="yyyy/m/d">
                  <c:v>43619</c:v>
                </c:pt>
                <c:pt idx="1" c:formatCode="yyyy/m/d">
                  <c:v>43620</c:v>
                </c:pt>
                <c:pt idx="2" c:formatCode="yyyy/m/d">
                  <c:v>43621</c:v>
                </c:pt>
                <c:pt idx="3" c:formatCode="yyyy/m/d">
                  <c:v>43622</c:v>
                </c:pt>
                <c:pt idx="4" c:formatCode="yyyy/m/d">
                  <c:v>43626</c:v>
                </c:pt>
                <c:pt idx="5" c:formatCode="yyyy/m/d">
                  <c:v>43627</c:v>
                </c:pt>
                <c:pt idx="6" c:formatCode="yyyy/m/d">
                  <c:v>43628</c:v>
                </c:pt>
                <c:pt idx="7" c:formatCode="yyyy/m/d">
                  <c:v>43629</c:v>
                </c:pt>
                <c:pt idx="8" c:formatCode="yyyy/m/d">
                  <c:v>43630</c:v>
                </c:pt>
                <c:pt idx="9" c:formatCode="yyyy/m/d">
                  <c:v>43633</c:v>
                </c:pt>
                <c:pt idx="10" c:formatCode="yyyy/m/d">
                  <c:v>43634</c:v>
                </c:pt>
                <c:pt idx="11" c:formatCode="yyyy/m/d">
                  <c:v>43635</c:v>
                </c:pt>
                <c:pt idx="12" c:formatCode="yyyy/m/d">
                  <c:v>43636</c:v>
                </c:pt>
                <c:pt idx="13" c:formatCode="yyyy/m/d">
                  <c:v>43637</c:v>
                </c:pt>
                <c:pt idx="14" c:formatCode="yyyy/m/d">
                  <c:v>43640</c:v>
                </c:pt>
                <c:pt idx="15" c:formatCode="yyyy/m/d">
                  <c:v>43641</c:v>
                </c:pt>
                <c:pt idx="16" c:formatCode="yyyy/m/d">
                  <c:v>43642</c:v>
                </c:pt>
                <c:pt idx="17" c:formatCode="yyyy/m/d">
                  <c:v>43643</c:v>
                </c:pt>
                <c:pt idx="18" c:formatCode="yyyy/m/d">
                  <c:v>43644</c:v>
                </c:pt>
                <c:pt idx="19" c:formatCode="yyyy/m/d">
                  <c:v>43647</c:v>
                </c:pt>
                <c:pt idx="20" c:formatCode="yyyy/m/d">
                  <c:v>43648</c:v>
                </c:pt>
                <c:pt idx="21" c:formatCode="yyyy/m/d">
                  <c:v>43649</c:v>
                </c:pt>
                <c:pt idx="22" c:formatCode="yyyy/m/d">
                  <c:v>43650</c:v>
                </c:pt>
                <c:pt idx="23" c:formatCode="yyyy/m/d">
                  <c:v>43651</c:v>
                </c:pt>
                <c:pt idx="24" c:formatCode="yyyy/m/d">
                  <c:v>43654</c:v>
                </c:pt>
                <c:pt idx="25" c:formatCode="yyyy/m/d">
                  <c:v>43655</c:v>
                </c:pt>
                <c:pt idx="26" c:formatCode="yyyy/m/d">
                  <c:v>43656</c:v>
                </c:pt>
                <c:pt idx="27" c:formatCode="yyyy/m/d">
                  <c:v>43657</c:v>
                </c:pt>
                <c:pt idx="28" c:formatCode="yyyy/m/d">
                  <c:v>43658</c:v>
                </c:pt>
                <c:pt idx="29" c:formatCode="yyyy/m/d">
                  <c:v>43661</c:v>
                </c:pt>
                <c:pt idx="30" c:formatCode="yyyy/m/d">
                  <c:v>43662</c:v>
                </c:pt>
                <c:pt idx="31" c:formatCode="yyyy/m/d">
                  <c:v>43663</c:v>
                </c:pt>
                <c:pt idx="32" c:formatCode="yyyy/m/d">
                  <c:v>43664</c:v>
                </c:pt>
                <c:pt idx="33" c:formatCode="yyyy/m/d">
                  <c:v>43665</c:v>
                </c:pt>
                <c:pt idx="34" c:formatCode="yyyy/m/d">
                  <c:v>43668</c:v>
                </c:pt>
                <c:pt idx="35" c:formatCode="yyyy/m/d">
                  <c:v>43669</c:v>
                </c:pt>
                <c:pt idx="36" c:formatCode="yyyy/m/d">
                  <c:v>43670</c:v>
                </c:pt>
                <c:pt idx="37" c:formatCode="yyyy/m/d">
                  <c:v>43671</c:v>
                </c:pt>
                <c:pt idx="38" c:formatCode="yyyy/m/d">
                  <c:v>43672</c:v>
                </c:pt>
                <c:pt idx="39" c:formatCode="yyyy/m/d">
                  <c:v>43675</c:v>
                </c:pt>
                <c:pt idx="40" c:formatCode="yyyy/m/d">
                  <c:v>43676</c:v>
                </c:pt>
                <c:pt idx="41" c:formatCode="yyyy/m/d">
                  <c:v>43677</c:v>
                </c:pt>
                <c:pt idx="42" c:formatCode="yyyy/m/d">
                  <c:v>43678</c:v>
                </c:pt>
                <c:pt idx="43" c:formatCode="yyyy/m/d">
                  <c:v>43679</c:v>
                </c:pt>
                <c:pt idx="44" c:formatCode="yyyy/m/d">
                  <c:v>43682</c:v>
                </c:pt>
                <c:pt idx="45" c:formatCode="yyyy/m/d">
                  <c:v>43683</c:v>
                </c:pt>
                <c:pt idx="46" c:formatCode="yyyy/m/d">
                  <c:v>43684</c:v>
                </c:pt>
                <c:pt idx="47" c:formatCode="yyyy/m/d">
                  <c:v>43685</c:v>
                </c:pt>
                <c:pt idx="48" c:formatCode="yyyy/m/d">
                  <c:v>43686</c:v>
                </c:pt>
                <c:pt idx="49" c:formatCode="yyyy/m/d">
                  <c:v>43689</c:v>
                </c:pt>
                <c:pt idx="50" c:formatCode="yyyy/m/d">
                  <c:v>43690</c:v>
                </c:pt>
                <c:pt idx="51" c:formatCode="yyyy/m/d">
                  <c:v>43691</c:v>
                </c:pt>
                <c:pt idx="52" c:formatCode="yyyy/m/d">
                  <c:v>43692</c:v>
                </c:pt>
                <c:pt idx="53" c:formatCode="yyyy/m/d">
                  <c:v>43693</c:v>
                </c:pt>
                <c:pt idx="54" c:formatCode="yyyy/m/d">
                  <c:v>43696</c:v>
                </c:pt>
                <c:pt idx="55" c:formatCode="yyyy/m/d">
                  <c:v>43697</c:v>
                </c:pt>
                <c:pt idx="56" c:formatCode="yyyy/m/d">
                  <c:v>43698</c:v>
                </c:pt>
                <c:pt idx="57" c:formatCode="yyyy/m/d">
                  <c:v>43699</c:v>
                </c:pt>
                <c:pt idx="58" c:formatCode="yyyy/m/d">
                  <c:v>43700</c:v>
                </c:pt>
                <c:pt idx="59" c:formatCode="yyyy/m/d">
                  <c:v>43703</c:v>
                </c:pt>
                <c:pt idx="60" c:formatCode="yyyy/m/d">
                  <c:v>43704</c:v>
                </c:pt>
                <c:pt idx="61" c:formatCode="yyyy/m/d">
                  <c:v>43705</c:v>
                </c:pt>
                <c:pt idx="62" c:formatCode="yyyy/m/d">
                  <c:v>43706</c:v>
                </c:pt>
                <c:pt idx="63" c:formatCode="yyyy/m/d">
                  <c:v>43707</c:v>
                </c:pt>
                <c:pt idx="64" c:formatCode="yyyy/m/d">
                  <c:v>43710</c:v>
                </c:pt>
                <c:pt idx="65" c:formatCode="yyyy/m/d">
                  <c:v>43711</c:v>
                </c:pt>
                <c:pt idx="66" c:formatCode="yyyy/m/d">
                  <c:v>43712</c:v>
                </c:pt>
                <c:pt idx="67" c:formatCode="yyyy/m/d">
                  <c:v>43713</c:v>
                </c:pt>
                <c:pt idx="68" c:formatCode="yyyy/m/d">
                  <c:v>43714</c:v>
                </c:pt>
                <c:pt idx="69" c:formatCode="yyyy/m/d">
                  <c:v>43717</c:v>
                </c:pt>
                <c:pt idx="70" c:formatCode="yyyy/m/d">
                  <c:v>43718</c:v>
                </c:pt>
                <c:pt idx="71" c:formatCode="yyyy/m/d">
                  <c:v>43719</c:v>
                </c:pt>
                <c:pt idx="72" c:formatCode="yyyy/m/d">
                  <c:v>43720</c:v>
                </c:pt>
                <c:pt idx="73" c:formatCode="yyyy/m/d">
                  <c:v>43724</c:v>
                </c:pt>
                <c:pt idx="74" c:formatCode="yyyy/m/d">
                  <c:v>43725</c:v>
                </c:pt>
                <c:pt idx="75" c:formatCode="yyyy/m/d">
                  <c:v>43726</c:v>
                </c:pt>
                <c:pt idx="76" c:formatCode="yyyy/m/d">
                  <c:v>43727</c:v>
                </c:pt>
                <c:pt idx="77" c:formatCode="yyyy/m/d">
                  <c:v>43728</c:v>
                </c:pt>
                <c:pt idx="78" c:formatCode="yyyy/m/d">
                  <c:v>43731</c:v>
                </c:pt>
                <c:pt idx="79" c:formatCode="yyyy/m/d">
                  <c:v>43732</c:v>
                </c:pt>
                <c:pt idx="80" c:formatCode="yyyy/m/d">
                  <c:v>43733</c:v>
                </c:pt>
                <c:pt idx="81" c:formatCode="yyyy/m/d">
                  <c:v>43734</c:v>
                </c:pt>
                <c:pt idx="82" c:formatCode="yyyy/m/d">
                  <c:v>43735</c:v>
                </c:pt>
                <c:pt idx="83" c:formatCode="yyyy/m/d">
                  <c:v>43738</c:v>
                </c:pt>
                <c:pt idx="84" c:formatCode="yyyy/m/d">
                  <c:v>43746</c:v>
                </c:pt>
                <c:pt idx="85" c:formatCode="yyyy/m/d">
                  <c:v>43747</c:v>
                </c:pt>
                <c:pt idx="86" c:formatCode="yyyy/m/d">
                  <c:v>43748</c:v>
                </c:pt>
                <c:pt idx="87" c:formatCode="yyyy/m/d">
                  <c:v>43749</c:v>
                </c:pt>
                <c:pt idx="88" c:formatCode="yyyy/m/d">
                  <c:v>43750</c:v>
                </c:pt>
                <c:pt idx="89" c:formatCode="yyyy/m/d">
                  <c:v>43752</c:v>
                </c:pt>
                <c:pt idx="90" c:formatCode="yyyy/m/d">
                  <c:v>43753</c:v>
                </c:pt>
                <c:pt idx="91" c:formatCode="yyyy/m/d">
                  <c:v>43754</c:v>
                </c:pt>
                <c:pt idx="92" c:formatCode="yyyy/m/d">
                  <c:v>43755</c:v>
                </c:pt>
                <c:pt idx="93" c:formatCode="yyyy/m/d">
                  <c:v>43756</c:v>
                </c:pt>
                <c:pt idx="94" c:formatCode="yyyy/m/d">
                  <c:v>43759</c:v>
                </c:pt>
                <c:pt idx="95" c:formatCode="yyyy/m/d">
                  <c:v>43760</c:v>
                </c:pt>
                <c:pt idx="96" c:formatCode="yyyy/m/d">
                  <c:v>43761</c:v>
                </c:pt>
                <c:pt idx="97" c:formatCode="yyyy/m/d">
                  <c:v>43762</c:v>
                </c:pt>
                <c:pt idx="98" c:formatCode="yyyy/m/d">
                  <c:v>43763</c:v>
                </c:pt>
                <c:pt idx="99" c:formatCode="yyyy/m/d">
                  <c:v>43766</c:v>
                </c:pt>
                <c:pt idx="100" c:formatCode="yyyy/m/d">
                  <c:v>43767</c:v>
                </c:pt>
                <c:pt idx="101" c:formatCode="yyyy/m/d">
                  <c:v>43768</c:v>
                </c:pt>
                <c:pt idx="102" c:formatCode="yyyy/m/d">
                  <c:v>43769</c:v>
                </c:pt>
                <c:pt idx="103" c:formatCode="yyyy/m/d">
                  <c:v>43770</c:v>
                </c:pt>
                <c:pt idx="104" c:formatCode="yyyy/m/d">
                  <c:v>43773</c:v>
                </c:pt>
                <c:pt idx="105" c:formatCode="yyyy/m/d">
                  <c:v>43774</c:v>
                </c:pt>
                <c:pt idx="106" c:formatCode="yyyy/m/d">
                  <c:v>43775</c:v>
                </c:pt>
                <c:pt idx="107" c:formatCode="yyyy/m/d">
                  <c:v>43776</c:v>
                </c:pt>
                <c:pt idx="108" c:formatCode="yyyy/m/d">
                  <c:v>43777</c:v>
                </c:pt>
                <c:pt idx="109" c:formatCode="yyyy/m/d">
                  <c:v>43780</c:v>
                </c:pt>
                <c:pt idx="110" c:formatCode="yyyy/m/d">
                  <c:v>43781</c:v>
                </c:pt>
                <c:pt idx="111" c:formatCode="yyyy/m/d">
                  <c:v>43782</c:v>
                </c:pt>
                <c:pt idx="112" c:formatCode="yyyy/m/d">
                  <c:v>43783</c:v>
                </c:pt>
                <c:pt idx="113" c:formatCode="yyyy/m/d">
                  <c:v>43784</c:v>
                </c:pt>
                <c:pt idx="114" c:formatCode="yyyy/m/d">
                  <c:v>43787</c:v>
                </c:pt>
                <c:pt idx="115" c:formatCode="yyyy/m/d">
                  <c:v>43788</c:v>
                </c:pt>
                <c:pt idx="116" c:formatCode="yyyy/m/d">
                  <c:v>43789</c:v>
                </c:pt>
                <c:pt idx="117" c:formatCode="yyyy/m/d">
                  <c:v>43790</c:v>
                </c:pt>
                <c:pt idx="118" c:formatCode="yyyy/m/d">
                  <c:v>43791</c:v>
                </c:pt>
                <c:pt idx="119" c:formatCode="yyyy/m/d">
                  <c:v>43794</c:v>
                </c:pt>
                <c:pt idx="120" c:formatCode="yyyy/m/d">
                  <c:v>43795</c:v>
                </c:pt>
                <c:pt idx="121" c:formatCode="yyyy/m/d">
                  <c:v>43796</c:v>
                </c:pt>
                <c:pt idx="122" c:formatCode="yyyy/m/d">
                  <c:v>43797</c:v>
                </c:pt>
                <c:pt idx="123" c:formatCode="yyyy/m/d">
                  <c:v>43798</c:v>
                </c:pt>
                <c:pt idx="124" c:formatCode="yyyy/m/d">
                  <c:v>43801</c:v>
                </c:pt>
                <c:pt idx="125" c:formatCode="yyyy/m/d">
                  <c:v>43802</c:v>
                </c:pt>
                <c:pt idx="126" c:formatCode="yyyy/m/d">
                  <c:v>43803</c:v>
                </c:pt>
                <c:pt idx="127" c:formatCode="yyyy/m/d">
                  <c:v>43804</c:v>
                </c:pt>
                <c:pt idx="128" c:formatCode="yyyy/m/d">
                  <c:v>43805</c:v>
                </c:pt>
                <c:pt idx="129" c:formatCode="yyyy/m/d">
                  <c:v>43808</c:v>
                </c:pt>
                <c:pt idx="130" c:formatCode="yyyy/m/d">
                  <c:v>43809</c:v>
                </c:pt>
                <c:pt idx="131" c:formatCode="yyyy/m/d">
                  <c:v>43810</c:v>
                </c:pt>
                <c:pt idx="132" c:formatCode="yyyy/m/d">
                  <c:v>43811</c:v>
                </c:pt>
                <c:pt idx="133" c:formatCode="yyyy/m/d">
                  <c:v>43812</c:v>
                </c:pt>
                <c:pt idx="134" c:formatCode="yyyy/m/d">
                  <c:v>43815</c:v>
                </c:pt>
                <c:pt idx="135" c:formatCode="yyyy/m/d">
                  <c:v>43816</c:v>
                </c:pt>
                <c:pt idx="136" c:formatCode="yyyy/m/d">
                  <c:v>43817</c:v>
                </c:pt>
                <c:pt idx="137" c:formatCode="yyyy/m/d">
                  <c:v>43818</c:v>
                </c:pt>
                <c:pt idx="138" c:formatCode="yyyy/m/d">
                  <c:v>43819</c:v>
                </c:pt>
                <c:pt idx="139" c:formatCode="yyyy/m/d">
                  <c:v>43822</c:v>
                </c:pt>
                <c:pt idx="140" c:formatCode="yyyy/m/d">
                  <c:v>43823</c:v>
                </c:pt>
                <c:pt idx="141" c:formatCode="yyyy/m/d">
                  <c:v>43824</c:v>
                </c:pt>
                <c:pt idx="142" c:formatCode="yyyy/m/d">
                  <c:v>43825</c:v>
                </c:pt>
                <c:pt idx="143" c:formatCode="yyyy/m/d">
                  <c:v>43826</c:v>
                </c:pt>
                <c:pt idx="144" c:formatCode="yyyy/m/d">
                  <c:v>43829</c:v>
                </c:pt>
                <c:pt idx="145" c:formatCode="yyyy/m/d">
                  <c:v>43830</c:v>
                </c:pt>
                <c:pt idx="146" c:formatCode="yyyy/m/d">
                  <c:v>43832</c:v>
                </c:pt>
                <c:pt idx="147" c:formatCode="yyyy/m/d">
                  <c:v>43833</c:v>
                </c:pt>
                <c:pt idx="148" c:formatCode="yyyy/m/d">
                  <c:v>43836</c:v>
                </c:pt>
                <c:pt idx="149" c:formatCode="yyyy/m/d">
                  <c:v>43837</c:v>
                </c:pt>
                <c:pt idx="150" c:formatCode="yyyy/m/d">
                  <c:v>43838</c:v>
                </c:pt>
                <c:pt idx="151" c:formatCode="yyyy/m/d">
                  <c:v>43839</c:v>
                </c:pt>
                <c:pt idx="152" c:formatCode="yyyy/m/d">
                  <c:v>43840</c:v>
                </c:pt>
                <c:pt idx="153" c:formatCode="yyyy/m/d">
                  <c:v>43843</c:v>
                </c:pt>
                <c:pt idx="154" c:formatCode="yyyy/m/d">
                  <c:v>43844</c:v>
                </c:pt>
                <c:pt idx="155" c:formatCode="yyyy/m/d">
                  <c:v>43845</c:v>
                </c:pt>
                <c:pt idx="156" c:formatCode="yyyy/m/d">
                  <c:v>43846</c:v>
                </c:pt>
                <c:pt idx="157" c:formatCode="yyyy/m/d">
                  <c:v>43847</c:v>
                </c:pt>
                <c:pt idx="158" c:formatCode="yyyy/m/d">
                  <c:v>43850</c:v>
                </c:pt>
                <c:pt idx="159" c:formatCode="yyyy/m/d">
                  <c:v>43851</c:v>
                </c:pt>
                <c:pt idx="160" c:formatCode="yyyy/m/d">
                  <c:v>43852</c:v>
                </c:pt>
                <c:pt idx="161" c:formatCode="yyyy/m/d">
                  <c:v>43853</c:v>
                </c:pt>
                <c:pt idx="162" c:formatCode="yyyy/m/d">
                  <c:v>43864</c:v>
                </c:pt>
                <c:pt idx="163" c:formatCode="yyyy/m/d">
                  <c:v>43865</c:v>
                </c:pt>
                <c:pt idx="164" c:formatCode="yyyy/m/d">
                  <c:v>43866</c:v>
                </c:pt>
                <c:pt idx="165" c:formatCode="yyyy/m/d">
                  <c:v>43867</c:v>
                </c:pt>
                <c:pt idx="166" c:formatCode="yyyy/m/d">
                  <c:v>43868</c:v>
                </c:pt>
                <c:pt idx="167" c:formatCode="yyyy/m/d">
                  <c:v>43871</c:v>
                </c:pt>
                <c:pt idx="168" c:formatCode="yyyy/m/d">
                  <c:v>43872</c:v>
                </c:pt>
                <c:pt idx="169" c:formatCode="yyyy/m/d">
                  <c:v>43873</c:v>
                </c:pt>
                <c:pt idx="170" c:formatCode="yyyy/m/d">
                  <c:v>43874</c:v>
                </c:pt>
                <c:pt idx="171" c:formatCode="yyyy/m/d">
                  <c:v>43875</c:v>
                </c:pt>
                <c:pt idx="172" c:formatCode="yyyy/m/d">
                  <c:v>43878</c:v>
                </c:pt>
                <c:pt idx="173" c:formatCode="yyyy/m/d">
                  <c:v>43879</c:v>
                </c:pt>
                <c:pt idx="174" c:formatCode="yyyy/m/d">
                  <c:v>43880</c:v>
                </c:pt>
                <c:pt idx="175" c:formatCode="yyyy/m/d">
                  <c:v>43881</c:v>
                </c:pt>
                <c:pt idx="176" c:formatCode="yyyy/m/d">
                  <c:v>43882</c:v>
                </c:pt>
                <c:pt idx="177" c:formatCode="yyyy/m/d">
                  <c:v>43885</c:v>
                </c:pt>
                <c:pt idx="178" c:formatCode="yyyy/m/d">
                  <c:v>43886</c:v>
                </c:pt>
                <c:pt idx="179" c:formatCode="yyyy/m/d">
                  <c:v>43887</c:v>
                </c:pt>
                <c:pt idx="180" c:formatCode="yyyy/m/d">
                  <c:v>43888</c:v>
                </c:pt>
                <c:pt idx="181" c:formatCode="yyyy/m/d">
                  <c:v>43889</c:v>
                </c:pt>
                <c:pt idx="182" c:formatCode="yyyy/m/d">
                  <c:v>43892</c:v>
                </c:pt>
                <c:pt idx="183" c:formatCode="yyyy/m/d">
                  <c:v>43893</c:v>
                </c:pt>
                <c:pt idx="184" c:formatCode="yyyy/m/d">
                  <c:v>43894</c:v>
                </c:pt>
                <c:pt idx="185" c:formatCode="yyyy/m/d">
                  <c:v>43895</c:v>
                </c:pt>
                <c:pt idx="186" c:formatCode="yyyy/m/d">
                  <c:v>43898</c:v>
                </c:pt>
                <c:pt idx="187" c:formatCode="yyyy/m/d">
                  <c:v>43899</c:v>
                </c:pt>
                <c:pt idx="188" c:formatCode="yyyy/m/d">
                  <c:v>43900</c:v>
                </c:pt>
                <c:pt idx="189" c:formatCode="yyyy/m/d">
                  <c:v>43901</c:v>
                </c:pt>
                <c:pt idx="190" c:formatCode="yyyy/m/d">
                  <c:v>43902</c:v>
                </c:pt>
                <c:pt idx="191" c:formatCode="yyyy/m/d">
                  <c:v>43903</c:v>
                </c:pt>
                <c:pt idx="192" c:formatCode="yyyy/m/d">
                  <c:v>43906</c:v>
                </c:pt>
                <c:pt idx="193" c:formatCode="yyyy/m/d">
                  <c:v>43907</c:v>
                </c:pt>
                <c:pt idx="194" c:formatCode="yyyy/m/d">
                  <c:v>43908</c:v>
                </c:pt>
                <c:pt idx="195" c:formatCode="yyyy/m/d">
                  <c:v>43909</c:v>
                </c:pt>
                <c:pt idx="196" c:formatCode="yyyy/m/d">
                  <c:v>43910</c:v>
                </c:pt>
                <c:pt idx="197" c:formatCode="yyyy/m/d">
                  <c:v>43913</c:v>
                </c:pt>
                <c:pt idx="198" c:formatCode="yyyy/m/d">
                  <c:v>43914</c:v>
                </c:pt>
                <c:pt idx="199" c:formatCode="yyyy/m/d">
                  <c:v>43915</c:v>
                </c:pt>
                <c:pt idx="200" c:formatCode="yyyy/m/d">
                  <c:v>43916</c:v>
                </c:pt>
                <c:pt idx="201" c:formatCode="yyyy/m/d">
                  <c:v>43917</c:v>
                </c:pt>
                <c:pt idx="202" c:formatCode="yyyy/m/d">
                  <c:v>43920</c:v>
                </c:pt>
                <c:pt idx="203" c:formatCode="yyyy/m/d">
                  <c:v>43921</c:v>
                </c:pt>
                <c:pt idx="204" c:formatCode="yyyy/m/d">
                  <c:v>43922</c:v>
                </c:pt>
                <c:pt idx="205" c:formatCode="yyyy/m/d">
                  <c:v>43923</c:v>
                </c:pt>
                <c:pt idx="206" c:formatCode="yyyy/m/d">
                  <c:v>43924</c:v>
                </c:pt>
                <c:pt idx="207" c:formatCode="yyyy/m/d">
                  <c:v>43928</c:v>
                </c:pt>
                <c:pt idx="208" c:formatCode="yyyy/m/d">
                  <c:v>43929</c:v>
                </c:pt>
                <c:pt idx="209" c:formatCode="yyyy/m/d">
                  <c:v>43930</c:v>
                </c:pt>
                <c:pt idx="210" c:formatCode="yyyy/m/d">
                  <c:v>43931</c:v>
                </c:pt>
                <c:pt idx="211" c:formatCode="yyyy/m/d">
                  <c:v>43934</c:v>
                </c:pt>
              </c:numCache>
            </c:numRef>
          </c:cat>
          <c:val>
            <c:numRef>
              <c:f>[FG数据包.xls]精废杆价差!$E$2:$E$213</c:f>
              <c:numCache>
                <c:formatCode>General</c:formatCode>
                <c:ptCount val="212"/>
                <c:pt idx="0">
                  <c:v>726</c:v>
                </c:pt>
                <c:pt idx="1">
                  <c:v>836</c:v>
                </c:pt>
                <c:pt idx="2">
                  <c:v>934</c:v>
                </c:pt>
                <c:pt idx="3">
                  <c:v>854</c:v>
                </c:pt>
                <c:pt idx="4">
                  <c:v>1018</c:v>
                </c:pt>
                <c:pt idx="5">
                  <c:v>1094</c:v>
                </c:pt>
                <c:pt idx="6">
                  <c:v>904</c:v>
                </c:pt>
                <c:pt idx="7">
                  <c:v>1038</c:v>
                </c:pt>
                <c:pt idx="8">
                  <c:v>1168</c:v>
                </c:pt>
                <c:pt idx="9">
                  <c:v>1090</c:v>
                </c:pt>
                <c:pt idx="10">
                  <c:v>1184</c:v>
                </c:pt>
                <c:pt idx="11">
                  <c:v>1184</c:v>
                </c:pt>
                <c:pt idx="12">
                  <c:v>1263</c:v>
                </c:pt>
                <c:pt idx="13">
                  <c:v>1184</c:v>
                </c:pt>
                <c:pt idx="14">
                  <c:v>1220</c:v>
                </c:pt>
                <c:pt idx="15">
                  <c:v>1320</c:v>
                </c:pt>
                <c:pt idx="16">
                  <c:v>1491</c:v>
                </c:pt>
                <c:pt idx="17">
                  <c:v>1450.45</c:v>
                </c:pt>
                <c:pt idx="18">
                  <c:v>1400.45</c:v>
                </c:pt>
                <c:pt idx="19">
                  <c:v>1524.75</c:v>
                </c:pt>
                <c:pt idx="20">
                  <c:v>1171.85000000001</c:v>
                </c:pt>
                <c:pt idx="21">
                  <c:v>1258.95</c:v>
                </c:pt>
                <c:pt idx="22">
                  <c:v>1293.25</c:v>
                </c:pt>
                <c:pt idx="23">
                  <c:v>1394.65</c:v>
                </c:pt>
                <c:pt idx="24">
                  <c:v>1394.65</c:v>
                </c:pt>
                <c:pt idx="25">
                  <c:v>1300.35000000001</c:v>
                </c:pt>
                <c:pt idx="26">
                  <c:v>940.350000000006</c:v>
                </c:pt>
                <c:pt idx="27">
                  <c:v>860.450000000004</c:v>
                </c:pt>
                <c:pt idx="28">
                  <c:v>1013.3</c:v>
                </c:pt>
                <c:pt idx="29">
                  <c:v>1064.75</c:v>
                </c:pt>
                <c:pt idx="30">
                  <c:v>1104.75</c:v>
                </c:pt>
                <c:pt idx="31">
                  <c:v>1147.60000000001</c:v>
                </c:pt>
                <c:pt idx="32">
                  <c:v>1123.3</c:v>
                </c:pt>
                <c:pt idx="33">
                  <c:v>1376.25</c:v>
                </c:pt>
                <c:pt idx="34">
                  <c:v>1421.95</c:v>
                </c:pt>
                <c:pt idx="35">
                  <c:v>1369.05</c:v>
                </c:pt>
                <c:pt idx="36">
                  <c:v>1283.3</c:v>
                </c:pt>
                <c:pt idx="37">
                  <c:v>1343.3</c:v>
                </c:pt>
                <c:pt idx="38">
                  <c:v>1293.3</c:v>
                </c:pt>
                <c:pt idx="39">
                  <c:v>1233.3</c:v>
                </c:pt>
                <c:pt idx="40">
                  <c:v>1266.2</c:v>
                </c:pt>
                <c:pt idx="41">
                  <c:v>1124</c:v>
                </c:pt>
                <c:pt idx="42">
                  <c:v>1145</c:v>
                </c:pt>
                <c:pt idx="43">
                  <c:v>1080.5</c:v>
                </c:pt>
                <c:pt idx="44">
                  <c:v>907</c:v>
                </c:pt>
                <c:pt idx="45">
                  <c:v>1037</c:v>
                </c:pt>
                <c:pt idx="46">
                  <c:v>1067</c:v>
                </c:pt>
                <c:pt idx="47">
                  <c:v>945</c:v>
                </c:pt>
                <c:pt idx="48">
                  <c:v>984.5</c:v>
                </c:pt>
                <c:pt idx="49">
                  <c:v>939.5</c:v>
                </c:pt>
                <c:pt idx="50">
                  <c:v>939.5</c:v>
                </c:pt>
                <c:pt idx="51">
                  <c:v>999.5</c:v>
                </c:pt>
                <c:pt idx="52">
                  <c:v>885</c:v>
                </c:pt>
                <c:pt idx="53">
                  <c:v>965</c:v>
                </c:pt>
                <c:pt idx="54">
                  <c:v>985</c:v>
                </c:pt>
                <c:pt idx="55">
                  <c:v>1135</c:v>
                </c:pt>
                <c:pt idx="56">
                  <c:v>875</c:v>
                </c:pt>
                <c:pt idx="57">
                  <c:v>905</c:v>
                </c:pt>
                <c:pt idx="58">
                  <c:v>775</c:v>
                </c:pt>
                <c:pt idx="59">
                  <c:v>743.25</c:v>
                </c:pt>
                <c:pt idx="60">
                  <c:v>717</c:v>
                </c:pt>
                <c:pt idx="61">
                  <c:v>797</c:v>
                </c:pt>
                <c:pt idx="62">
                  <c:v>857</c:v>
                </c:pt>
                <c:pt idx="63">
                  <c:v>924</c:v>
                </c:pt>
                <c:pt idx="64">
                  <c:v>864</c:v>
                </c:pt>
                <c:pt idx="65">
                  <c:v>754</c:v>
                </c:pt>
                <c:pt idx="66">
                  <c:v>740</c:v>
                </c:pt>
                <c:pt idx="67">
                  <c:v>1322</c:v>
                </c:pt>
                <c:pt idx="68">
                  <c:v>1622</c:v>
                </c:pt>
                <c:pt idx="69">
                  <c:v>1538</c:v>
                </c:pt>
                <c:pt idx="70">
                  <c:v>1633</c:v>
                </c:pt>
                <c:pt idx="71">
                  <c:v>1551</c:v>
                </c:pt>
                <c:pt idx="72">
                  <c:v>1641</c:v>
                </c:pt>
                <c:pt idx="73">
                  <c:v>1597</c:v>
                </c:pt>
                <c:pt idx="74">
                  <c:v>1615</c:v>
                </c:pt>
                <c:pt idx="75">
                  <c:v>1641</c:v>
                </c:pt>
                <c:pt idx="76">
                  <c:v>1551</c:v>
                </c:pt>
                <c:pt idx="77">
                  <c:v>1561</c:v>
                </c:pt>
                <c:pt idx="78">
                  <c:v>1491</c:v>
                </c:pt>
                <c:pt idx="79">
                  <c:v>1471</c:v>
                </c:pt>
                <c:pt idx="80">
                  <c:v>1411</c:v>
                </c:pt>
                <c:pt idx="81">
                  <c:v>1411</c:v>
                </c:pt>
                <c:pt idx="82">
                  <c:v>1177</c:v>
                </c:pt>
                <c:pt idx="83">
                  <c:v>1325</c:v>
                </c:pt>
                <c:pt idx="84">
                  <c:v>1201.5</c:v>
                </c:pt>
                <c:pt idx="85">
                  <c:v>1115.2</c:v>
                </c:pt>
                <c:pt idx="86">
                  <c:v>1010.2</c:v>
                </c:pt>
                <c:pt idx="87">
                  <c:v>1027.8</c:v>
                </c:pt>
                <c:pt idx="88">
                  <c:v>1027.8</c:v>
                </c:pt>
                <c:pt idx="89">
                  <c:v>1072.8</c:v>
                </c:pt>
                <c:pt idx="90">
                  <c:v>1138.6</c:v>
                </c:pt>
                <c:pt idx="91">
                  <c:v>1280.2</c:v>
                </c:pt>
                <c:pt idx="92">
                  <c:v>1166</c:v>
                </c:pt>
                <c:pt idx="93">
                  <c:v>1176</c:v>
                </c:pt>
                <c:pt idx="94">
                  <c:v>1414.39999999999</c:v>
                </c:pt>
                <c:pt idx="95">
                  <c:v>1374.39999999999</c:v>
                </c:pt>
                <c:pt idx="96">
                  <c:v>1360.2</c:v>
                </c:pt>
                <c:pt idx="97">
                  <c:v>1501.5</c:v>
                </c:pt>
                <c:pt idx="98">
                  <c:v>1411.5</c:v>
                </c:pt>
                <c:pt idx="99">
                  <c:v>1435.7</c:v>
                </c:pt>
                <c:pt idx="100">
                  <c:v>1425.7</c:v>
                </c:pt>
                <c:pt idx="101">
                  <c:v>1465.7</c:v>
                </c:pt>
                <c:pt idx="102">
                  <c:v>1391.5</c:v>
                </c:pt>
                <c:pt idx="103">
                  <c:v>1054.7</c:v>
                </c:pt>
                <c:pt idx="104">
                  <c:v>1018.4</c:v>
                </c:pt>
                <c:pt idx="105">
                  <c:v>1062.10000000001</c:v>
                </c:pt>
                <c:pt idx="106">
                  <c:v>1125.8</c:v>
                </c:pt>
                <c:pt idx="107">
                  <c:v>1062.10000000001</c:v>
                </c:pt>
                <c:pt idx="108">
                  <c:v>963.200000000004</c:v>
                </c:pt>
                <c:pt idx="109">
                  <c:v>1072.10000000001</c:v>
                </c:pt>
                <c:pt idx="110">
                  <c:v>1022.10000000001</c:v>
                </c:pt>
                <c:pt idx="111">
                  <c:v>998.400000000001</c:v>
                </c:pt>
                <c:pt idx="112">
                  <c:v>968.400000000001</c:v>
                </c:pt>
                <c:pt idx="113">
                  <c:v>1024.7</c:v>
                </c:pt>
                <c:pt idx="114">
                  <c:v>983.400000000001</c:v>
                </c:pt>
                <c:pt idx="115">
                  <c:v>938.400000000001</c:v>
                </c:pt>
                <c:pt idx="116">
                  <c:v>1066</c:v>
                </c:pt>
                <c:pt idx="117">
                  <c:v>966</c:v>
                </c:pt>
                <c:pt idx="118">
                  <c:v>1038</c:v>
                </c:pt>
                <c:pt idx="119">
                  <c:v>1195</c:v>
                </c:pt>
                <c:pt idx="120">
                  <c:v>1135</c:v>
                </c:pt>
                <c:pt idx="121">
                  <c:v>1123</c:v>
                </c:pt>
                <c:pt idx="122">
                  <c:v>1133</c:v>
                </c:pt>
                <c:pt idx="123">
                  <c:v>1219</c:v>
                </c:pt>
                <c:pt idx="124">
                  <c:v>1312</c:v>
                </c:pt>
                <c:pt idx="125">
                  <c:v>1228</c:v>
                </c:pt>
                <c:pt idx="126">
                  <c:v>1264</c:v>
                </c:pt>
                <c:pt idx="127">
                  <c:v>1252</c:v>
                </c:pt>
                <c:pt idx="128">
                  <c:v>1297.8</c:v>
                </c:pt>
                <c:pt idx="129">
                  <c:v>1484.95</c:v>
                </c:pt>
                <c:pt idx="130">
                  <c:v>1475.45</c:v>
                </c:pt>
                <c:pt idx="131">
                  <c:v>1565.45</c:v>
                </c:pt>
                <c:pt idx="132">
                  <c:v>1782.45</c:v>
                </c:pt>
                <c:pt idx="133">
                  <c:v>1842.45</c:v>
                </c:pt>
                <c:pt idx="134">
                  <c:v>1668.95</c:v>
                </c:pt>
                <c:pt idx="135">
                  <c:v>1843.75</c:v>
                </c:pt>
                <c:pt idx="136">
                  <c:v>1917</c:v>
                </c:pt>
                <c:pt idx="137">
                  <c:v>1893.5</c:v>
                </c:pt>
                <c:pt idx="138">
                  <c:v>1950.5</c:v>
                </c:pt>
                <c:pt idx="139">
                  <c:v>1903.5</c:v>
                </c:pt>
                <c:pt idx="140">
                  <c:v>1973.5</c:v>
                </c:pt>
                <c:pt idx="141">
                  <c:v>2217</c:v>
                </c:pt>
                <c:pt idx="142">
                  <c:v>2307</c:v>
                </c:pt>
                <c:pt idx="143">
                  <c:v>2397</c:v>
                </c:pt>
                <c:pt idx="144">
                  <c:v>2313.5</c:v>
                </c:pt>
                <c:pt idx="145">
                  <c:v>2220</c:v>
                </c:pt>
                <c:pt idx="146">
                  <c:v>2190</c:v>
                </c:pt>
                <c:pt idx="147">
                  <c:v>2096.5</c:v>
                </c:pt>
                <c:pt idx="148">
                  <c:v>1993</c:v>
                </c:pt>
                <c:pt idx="149">
                  <c:v>1956.5</c:v>
                </c:pt>
                <c:pt idx="150">
                  <c:v>1973</c:v>
                </c:pt>
                <c:pt idx="151">
                  <c:v>1918.7</c:v>
                </c:pt>
                <c:pt idx="152">
                  <c:v>1828.7</c:v>
                </c:pt>
                <c:pt idx="153">
                  <c:v>1788.7</c:v>
                </c:pt>
                <c:pt idx="154">
                  <c:v>1945.3</c:v>
                </c:pt>
                <c:pt idx="155">
                  <c:v>2015.3</c:v>
                </c:pt>
                <c:pt idx="156">
                  <c:v>2045.3</c:v>
                </c:pt>
                <c:pt idx="157">
                  <c:v>2005.3</c:v>
                </c:pt>
                <c:pt idx="158">
                  <c:v>1865.3</c:v>
                </c:pt>
                <c:pt idx="159">
                  <c:v>1402</c:v>
                </c:pt>
                <c:pt idx="160">
                  <c:v>1595.4</c:v>
                </c:pt>
                <c:pt idx="161">
                  <c:v>1285.4</c:v>
                </c:pt>
                <c:pt idx="162">
                  <c:v>1196.4</c:v>
                </c:pt>
                <c:pt idx="163">
                  <c:v>1279.7</c:v>
                </c:pt>
                <c:pt idx="164">
                  <c:v>1659.7</c:v>
                </c:pt>
                <c:pt idx="165">
                  <c:v>1362.8</c:v>
                </c:pt>
                <c:pt idx="166">
                  <c:v>1182.8</c:v>
                </c:pt>
                <c:pt idx="167">
                  <c:v>1049.5</c:v>
                </c:pt>
                <c:pt idx="168">
                  <c:v>1149.5</c:v>
                </c:pt>
                <c:pt idx="169">
                  <c:v>1159.5</c:v>
                </c:pt>
                <c:pt idx="170">
                  <c:v>1132.8</c:v>
                </c:pt>
                <c:pt idx="171">
                  <c:v>1019.4</c:v>
                </c:pt>
                <c:pt idx="172">
                  <c:v>1339.4</c:v>
                </c:pt>
                <c:pt idx="173">
                  <c:v>1369.4</c:v>
                </c:pt>
                <c:pt idx="174">
                  <c:v>1399.4</c:v>
                </c:pt>
                <c:pt idx="175">
                  <c:v>1339.4</c:v>
                </c:pt>
                <c:pt idx="176">
                  <c:v>1289.4</c:v>
                </c:pt>
                <c:pt idx="177">
                  <c:v>996.099999999999</c:v>
                </c:pt>
                <c:pt idx="178">
                  <c:v>976.099999999999</c:v>
                </c:pt>
                <c:pt idx="179">
                  <c:v>836.099999999999</c:v>
                </c:pt>
                <c:pt idx="180">
                  <c:v>836</c:v>
                </c:pt>
                <c:pt idx="181">
                  <c:v>452.5</c:v>
                </c:pt>
                <c:pt idx="182">
                  <c:v>602.5</c:v>
                </c:pt>
                <c:pt idx="183">
                  <c:v>443.5</c:v>
                </c:pt>
                <c:pt idx="184">
                  <c:v>376.5</c:v>
                </c:pt>
                <c:pt idx="185">
                  <c:v>436.5</c:v>
                </c:pt>
                <c:pt idx="186">
                  <c:v>436</c:v>
                </c:pt>
                <c:pt idx="187">
                  <c:v>158</c:v>
                </c:pt>
                <c:pt idx="188">
                  <c:v>222</c:v>
                </c:pt>
                <c:pt idx="189">
                  <c:v>472</c:v>
                </c:pt>
                <c:pt idx="190">
                  <c:v>552</c:v>
                </c:pt>
                <c:pt idx="191">
                  <c:v>320</c:v>
                </c:pt>
                <c:pt idx="192">
                  <c:v>588</c:v>
                </c:pt>
                <c:pt idx="193">
                  <c:v>436</c:v>
                </c:pt>
                <c:pt idx="194">
                  <c:v>42</c:v>
                </c:pt>
                <c:pt idx="195">
                  <c:v>36</c:v>
                </c:pt>
                <c:pt idx="196">
                  <c:v>30</c:v>
                </c:pt>
                <c:pt idx="197">
                  <c:v>24</c:v>
                </c:pt>
                <c:pt idx="198">
                  <c:v>23</c:v>
                </c:pt>
                <c:pt idx="199">
                  <c:v>290</c:v>
                </c:pt>
                <c:pt idx="200">
                  <c:v>80</c:v>
                </c:pt>
                <c:pt idx="201">
                  <c:v>374</c:v>
                </c:pt>
                <c:pt idx="202">
                  <c:v>326</c:v>
                </c:pt>
                <c:pt idx="203">
                  <c:v>204</c:v>
                </c:pt>
                <c:pt idx="204">
                  <c:v>96</c:v>
                </c:pt>
                <c:pt idx="205">
                  <c:v>338</c:v>
                </c:pt>
                <c:pt idx="206">
                  <c:v>490</c:v>
                </c:pt>
                <c:pt idx="207">
                  <c:v>210</c:v>
                </c:pt>
                <c:pt idx="208">
                  <c:v>237</c:v>
                </c:pt>
                <c:pt idx="209">
                  <c:v>327</c:v>
                </c:pt>
                <c:pt idx="210">
                  <c:v>541.5</c:v>
                </c:pt>
                <c:pt idx="211">
                  <c:v>611.5</c:v>
                </c:pt>
              </c:numCache>
            </c:numRef>
          </c:val>
          <c:smooth val="0"/>
        </c:ser>
        <c:dLbls>
          <c:showLegendKey val="0"/>
          <c:showVal val="0"/>
          <c:showCatName val="0"/>
          <c:showSerName val="0"/>
          <c:showPercent val="0"/>
          <c:showBubbleSize val="0"/>
        </c:dLbls>
        <c:marker val="0"/>
        <c:smooth val="0"/>
        <c:axId val="922068360"/>
        <c:axId val="194424784"/>
      </c:lineChart>
      <c:lineChart>
        <c:grouping val="standard"/>
        <c:varyColors val="0"/>
        <c:ser>
          <c:idx val="2"/>
          <c:order val="2"/>
          <c:tx>
            <c:strRef>
              <c:f>[FG数据包.xls]精废杆价差!$F$1</c:f>
              <c:strCache>
                <c:ptCount val="1"/>
                <c:pt idx="0">
                  <c:v>国内电解铜现货价格（右）</c:v>
                </c:pt>
              </c:strCache>
            </c:strRef>
          </c:tx>
          <c:spPr>
            <a:ln w="19050" cap="rnd" cmpd="sng" algn="ctr">
              <a:solidFill>
                <a:srgbClr val="FF0000"/>
              </a:solidFill>
              <a:prstDash val="solid"/>
              <a:round/>
            </a:ln>
          </c:spPr>
          <c:marker>
            <c:symbol val="none"/>
          </c:marker>
          <c:dLbls>
            <c:delete val="1"/>
          </c:dLbls>
          <c:cat>
            <c:numRef>
              <c:f>[FG数据包.xls]精废杆价差!$A$2:$A$213</c:f>
              <c:numCache>
                <c:formatCode>yyyy/m/d</c:formatCode>
                <c:ptCount val="212"/>
                <c:pt idx="0" c:formatCode="yyyy/m/d">
                  <c:v>43619</c:v>
                </c:pt>
                <c:pt idx="1" c:formatCode="yyyy/m/d">
                  <c:v>43620</c:v>
                </c:pt>
                <c:pt idx="2" c:formatCode="yyyy/m/d">
                  <c:v>43621</c:v>
                </c:pt>
                <c:pt idx="3" c:formatCode="yyyy/m/d">
                  <c:v>43622</c:v>
                </c:pt>
                <c:pt idx="4" c:formatCode="yyyy/m/d">
                  <c:v>43626</c:v>
                </c:pt>
                <c:pt idx="5" c:formatCode="yyyy/m/d">
                  <c:v>43627</c:v>
                </c:pt>
                <c:pt idx="6" c:formatCode="yyyy/m/d">
                  <c:v>43628</c:v>
                </c:pt>
                <c:pt idx="7" c:formatCode="yyyy/m/d">
                  <c:v>43629</c:v>
                </c:pt>
                <c:pt idx="8" c:formatCode="yyyy/m/d">
                  <c:v>43630</c:v>
                </c:pt>
                <c:pt idx="9" c:formatCode="yyyy/m/d">
                  <c:v>43633</c:v>
                </c:pt>
                <c:pt idx="10" c:formatCode="yyyy/m/d">
                  <c:v>43634</c:v>
                </c:pt>
                <c:pt idx="11" c:formatCode="yyyy/m/d">
                  <c:v>43635</c:v>
                </c:pt>
                <c:pt idx="12" c:formatCode="yyyy/m/d">
                  <c:v>43636</c:v>
                </c:pt>
                <c:pt idx="13" c:formatCode="yyyy/m/d">
                  <c:v>43637</c:v>
                </c:pt>
                <c:pt idx="14" c:formatCode="yyyy/m/d">
                  <c:v>43640</c:v>
                </c:pt>
                <c:pt idx="15" c:formatCode="yyyy/m/d">
                  <c:v>43641</c:v>
                </c:pt>
                <c:pt idx="16" c:formatCode="yyyy/m/d">
                  <c:v>43642</c:v>
                </c:pt>
                <c:pt idx="17" c:formatCode="yyyy/m/d">
                  <c:v>43643</c:v>
                </c:pt>
                <c:pt idx="18" c:formatCode="yyyy/m/d">
                  <c:v>43644</c:v>
                </c:pt>
                <c:pt idx="19" c:formatCode="yyyy/m/d">
                  <c:v>43647</c:v>
                </c:pt>
                <c:pt idx="20" c:formatCode="yyyy/m/d">
                  <c:v>43648</c:v>
                </c:pt>
                <c:pt idx="21" c:formatCode="yyyy/m/d">
                  <c:v>43649</c:v>
                </c:pt>
                <c:pt idx="22" c:formatCode="yyyy/m/d">
                  <c:v>43650</c:v>
                </c:pt>
                <c:pt idx="23" c:formatCode="yyyy/m/d">
                  <c:v>43651</c:v>
                </c:pt>
                <c:pt idx="24" c:formatCode="yyyy/m/d">
                  <c:v>43654</c:v>
                </c:pt>
                <c:pt idx="25" c:formatCode="yyyy/m/d">
                  <c:v>43655</c:v>
                </c:pt>
                <c:pt idx="26" c:formatCode="yyyy/m/d">
                  <c:v>43656</c:v>
                </c:pt>
                <c:pt idx="27" c:formatCode="yyyy/m/d">
                  <c:v>43657</c:v>
                </c:pt>
                <c:pt idx="28" c:formatCode="yyyy/m/d">
                  <c:v>43658</c:v>
                </c:pt>
                <c:pt idx="29" c:formatCode="yyyy/m/d">
                  <c:v>43661</c:v>
                </c:pt>
                <c:pt idx="30" c:formatCode="yyyy/m/d">
                  <c:v>43662</c:v>
                </c:pt>
                <c:pt idx="31" c:formatCode="yyyy/m/d">
                  <c:v>43663</c:v>
                </c:pt>
                <c:pt idx="32" c:formatCode="yyyy/m/d">
                  <c:v>43664</c:v>
                </c:pt>
                <c:pt idx="33" c:formatCode="yyyy/m/d">
                  <c:v>43665</c:v>
                </c:pt>
                <c:pt idx="34" c:formatCode="yyyy/m/d">
                  <c:v>43668</c:v>
                </c:pt>
                <c:pt idx="35" c:formatCode="yyyy/m/d">
                  <c:v>43669</c:v>
                </c:pt>
                <c:pt idx="36" c:formatCode="yyyy/m/d">
                  <c:v>43670</c:v>
                </c:pt>
                <c:pt idx="37" c:formatCode="yyyy/m/d">
                  <c:v>43671</c:v>
                </c:pt>
                <c:pt idx="38" c:formatCode="yyyy/m/d">
                  <c:v>43672</c:v>
                </c:pt>
                <c:pt idx="39" c:formatCode="yyyy/m/d">
                  <c:v>43675</c:v>
                </c:pt>
                <c:pt idx="40" c:formatCode="yyyy/m/d">
                  <c:v>43676</c:v>
                </c:pt>
                <c:pt idx="41" c:formatCode="yyyy/m/d">
                  <c:v>43677</c:v>
                </c:pt>
                <c:pt idx="42" c:formatCode="yyyy/m/d">
                  <c:v>43678</c:v>
                </c:pt>
                <c:pt idx="43" c:formatCode="yyyy/m/d">
                  <c:v>43679</c:v>
                </c:pt>
                <c:pt idx="44" c:formatCode="yyyy/m/d">
                  <c:v>43682</c:v>
                </c:pt>
                <c:pt idx="45" c:formatCode="yyyy/m/d">
                  <c:v>43683</c:v>
                </c:pt>
                <c:pt idx="46" c:formatCode="yyyy/m/d">
                  <c:v>43684</c:v>
                </c:pt>
                <c:pt idx="47" c:formatCode="yyyy/m/d">
                  <c:v>43685</c:v>
                </c:pt>
                <c:pt idx="48" c:formatCode="yyyy/m/d">
                  <c:v>43686</c:v>
                </c:pt>
                <c:pt idx="49" c:formatCode="yyyy/m/d">
                  <c:v>43689</c:v>
                </c:pt>
                <c:pt idx="50" c:formatCode="yyyy/m/d">
                  <c:v>43690</c:v>
                </c:pt>
                <c:pt idx="51" c:formatCode="yyyy/m/d">
                  <c:v>43691</c:v>
                </c:pt>
                <c:pt idx="52" c:formatCode="yyyy/m/d">
                  <c:v>43692</c:v>
                </c:pt>
                <c:pt idx="53" c:formatCode="yyyy/m/d">
                  <c:v>43693</c:v>
                </c:pt>
                <c:pt idx="54" c:formatCode="yyyy/m/d">
                  <c:v>43696</c:v>
                </c:pt>
                <c:pt idx="55" c:formatCode="yyyy/m/d">
                  <c:v>43697</c:v>
                </c:pt>
                <c:pt idx="56" c:formatCode="yyyy/m/d">
                  <c:v>43698</c:v>
                </c:pt>
                <c:pt idx="57" c:formatCode="yyyy/m/d">
                  <c:v>43699</c:v>
                </c:pt>
                <c:pt idx="58" c:formatCode="yyyy/m/d">
                  <c:v>43700</c:v>
                </c:pt>
                <c:pt idx="59" c:formatCode="yyyy/m/d">
                  <c:v>43703</c:v>
                </c:pt>
                <c:pt idx="60" c:formatCode="yyyy/m/d">
                  <c:v>43704</c:v>
                </c:pt>
                <c:pt idx="61" c:formatCode="yyyy/m/d">
                  <c:v>43705</c:v>
                </c:pt>
                <c:pt idx="62" c:formatCode="yyyy/m/d">
                  <c:v>43706</c:v>
                </c:pt>
                <c:pt idx="63" c:formatCode="yyyy/m/d">
                  <c:v>43707</c:v>
                </c:pt>
                <c:pt idx="64" c:formatCode="yyyy/m/d">
                  <c:v>43710</c:v>
                </c:pt>
                <c:pt idx="65" c:formatCode="yyyy/m/d">
                  <c:v>43711</c:v>
                </c:pt>
                <c:pt idx="66" c:formatCode="yyyy/m/d">
                  <c:v>43712</c:v>
                </c:pt>
                <c:pt idx="67" c:formatCode="yyyy/m/d">
                  <c:v>43713</c:v>
                </c:pt>
                <c:pt idx="68" c:formatCode="yyyy/m/d">
                  <c:v>43714</c:v>
                </c:pt>
                <c:pt idx="69" c:formatCode="yyyy/m/d">
                  <c:v>43717</c:v>
                </c:pt>
                <c:pt idx="70" c:formatCode="yyyy/m/d">
                  <c:v>43718</c:v>
                </c:pt>
                <c:pt idx="71" c:formatCode="yyyy/m/d">
                  <c:v>43719</c:v>
                </c:pt>
                <c:pt idx="72" c:formatCode="yyyy/m/d">
                  <c:v>43720</c:v>
                </c:pt>
                <c:pt idx="73" c:formatCode="yyyy/m/d">
                  <c:v>43724</c:v>
                </c:pt>
                <c:pt idx="74" c:formatCode="yyyy/m/d">
                  <c:v>43725</c:v>
                </c:pt>
                <c:pt idx="75" c:formatCode="yyyy/m/d">
                  <c:v>43726</c:v>
                </c:pt>
                <c:pt idx="76" c:formatCode="yyyy/m/d">
                  <c:v>43727</c:v>
                </c:pt>
                <c:pt idx="77" c:formatCode="yyyy/m/d">
                  <c:v>43728</c:v>
                </c:pt>
                <c:pt idx="78" c:formatCode="yyyy/m/d">
                  <c:v>43731</c:v>
                </c:pt>
                <c:pt idx="79" c:formatCode="yyyy/m/d">
                  <c:v>43732</c:v>
                </c:pt>
                <c:pt idx="80" c:formatCode="yyyy/m/d">
                  <c:v>43733</c:v>
                </c:pt>
                <c:pt idx="81" c:formatCode="yyyy/m/d">
                  <c:v>43734</c:v>
                </c:pt>
                <c:pt idx="82" c:formatCode="yyyy/m/d">
                  <c:v>43735</c:v>
                </c:pt>
                <c:pt idx="83" c:formatCode="yyyy/m/d">
                  <c:v>43738</c:v>
                </c:pt>
                <c:pt idx="84" c:formatCode="yyyy/m/d">
                  <c:v>43746</c:v>
                </c:pt>
                <c:pt idx="85" c:formatCode="yyyy/m/d">
                  <c:v>43747</c:v>
                </c:pt>
                <c:pt idx="86" c:formatCode="yyyy/m/d">
                  <c:v>43748</c:v>
                </c:pt>
                <c:pt idx="87" c:formatCode="yyyy/m/d">
                  <c:v>43749</c:v>
                </c:pt>
                <c:pt idx="88" c:formatCode="yyyy/m/d">
                  <c:v>43750</c:v>
                </c:pt>
                <c:pt idx="89" c:formatCode="yyyy/m/d">
                  <c:v>43752</c:v>
                </c:pt>
                <c:pt idx="90" c:formatCode="yyyy/m/d">
                  <c:v>43753</c:v>
                </c:pt>
                <c:pt idx="91" c:formatCode="yyyy/m/d">
                  <c:v>43754</c:v>
                </c:pt>
                <c:pt idx="92" c:formatCode="yyyy/m/d">
                  <c:v>43755</c:v>
                </c:pt>
                <c:pt idx="93" c:formatCode="yyyy/m/d">
                  <c:v>43756</c:v>
                </c:pt>
                <c:pt idx="94" c:formatCode="yyyy/m/d">
                  <c:v>43759</c:v>
                </c:pt>
                <c:pt idx="95" c:formatCode="yyyy/m/d">
                  <c:v>43760</c:v>
                </c:pt>
                <c:pt idx="96" c:formatCode="yyyy/m/d">
                  <c:v>43761</c:v>
                </c:pt>
                <c:pt idx="97" c:formatCode="yyyy/m/d">
                  <c:v>43762</c:v>
                </c:pt>
                <c:pt idx="98" c:formatCode="yyyy/m/d">
                  <c:v>43763</c:v>
                </c:pt>
                <c:pt idx="99" c:formatCode="yyyy/m/d">
                  <c:v>43766</c:v>
                </c:pt>
                <c:pt idx="100" c:formatCode="yyyy/m/d">
                  <c:v>43767</c:v>
                </c:pt>
                <c:pt idx="101" c:formatCode="yyyy/m/d">
                  <c:v>43768</c:v>
                </c:pt>
                <c:pt idx="102" c:formatCode="yyyy/m/d">
                  <c:v>43769</c:v>
                </c:pt>
                <c:pt idx="103" c:formatCode="yyyy/m/d">
                  <c:v>43770</c:v>
                </c:pt>
                <c:pt idx="104" c:formatCode="yyyy/m/d">
                  <c:v>43773</c:v>
                </c:pt>
                <c:pt idx="105" c:formatCode="yyyy/m/d">
                  <c:v>43774</c:v>
                </c:pt>
                <c:pt idx="106" c:formatCode="yyyy/m/d">
                  <c:v>43775</c:v>
                </c:pt>
                <c:pt idx="107" c:formatCode="yyyy/m/d">
                  <c:v>43776</c:v>
                </c:pt>
                <c:pt idx="108" c:formatCode="yyyy/m/d">
                  <c:v>43777</c:v>
                </c:pt>
                <c:pt idx="109" c:formatCode="yyyy/m/d">
                  <c:v>43780</c:v>
                </c:pt>
                <c:pt idx="110" c:formatCode="yyyy/m/d">
                  <c:v>43781</c:v>
                </c:pt>
                <c:pt idx="111" c:formatCode="yyyy/m/d">
                  <c:v>43782</c:v>
                </c:pt>
                <c:pt idx="112" c:formatCode="yyyy/m/d">
                  <c:v>43783</c:v>
                </c:pt>
                <c:pt idx="113" c:formatCode="yyyy/m/d">
                  <c:v>43784</c:v>
                </c:pt>
                <c:pt idx="114" c:formatCode="yyyy/m/d">
                  <c:v>43787</c:v>
                </c:pt>
                <c:pt idx="115" c:formatCode="yyyy/m/d">
                  <c:v>43788</c:v>
                </c:pt>
                <c:pt idx="116" c:formatCode="yyyy/m/d">
                  <c:v>43789</c:v>
                </c:pt>
                <c:pt idx="117" c:formatCode="yyyy/m/d">
                  <c:v>43790</c:v>
                </c:pt>
                <c:pt idx="118" c:formatCode="yyyy/m/d">
                  <c:v>43791</c:v>
                </c:pt>
                <c:pt idx="119" c:formatCode="yyyy/m/d">
                  <c:v>43794</c:v>
                </c:pt>
                <c:pt idx="120" c:formatCode="yyyy/m/d">
                  <c:v>43795</c:v>
                </c:pt>
                <c:pt idx="121" c:formatCode="yyyy/m/d">
                  <c:v>43796</c:v>
                </c:pt>
                <c:pt idx="122" c:formatCode="yyyy/m/d">
                  <c:v>43797</c:v>
                </c:pt>
                <c:pt idx="123" c:formatCode="yyyy/m/d">
                  <c:v>43798</c:v>
                </c:pt>
                <c:pt idx="124" c:formatCode="yyyy/m/d">
                  <c:v>43801</c:v>
                </c:pt>
                <c:pt idx="125" c:formatCode="yyyy/m/d">
                  <c:v>43802</c:v>
                </c:pt>
                <c:pt idx="126" c:formatCode="yyyy/m/d">
                  <c:v>43803</c:v>
                </c:pt>
                <c:pt idx="127" c:formatCode="yyyy/m/d">
                  <c:v>43804</c:v>
                </c:pt>
                <c:pt idx="128" c:formatCode="yyyy/m/d">
                  <c:v>43805</c:v>
                </c:pt>
                <c:pt idx="129" c:formatCode="yyyy/m/d">
                  <c:v>43808</c:v>
                </c:pt>
                <c:pt idx="130" c:formatCode="yyyy/m/d">
                  <c:v>43809</c:v>
                </c:pt>
                <c:pt idx="131" c:formatCode="yyyy/m/d">
                  <c:v>43810</c:v>
                </c:pt>
                <c:pt idx="132" c:formatCode="yyyy/m/d">
                  <c:v>43811</c:v>
                </c:pt>
                <c:pt idx="133" c:formatCode="yyyy/m/d">
                  <c:v>43812</c:v>
                </c:pt>
                <c:pt idx="134" c:formatCode="yyyy/m/d">
                  <c:v>43815</c:v>
                </c:pt>
                <c:pt idx="135" c:formatCode="yyyy/m/d">
                  <c:v>43816</c:v>
                </c:pt>
                <c:pt idx="136" c:formatCode="yyyy/m/d">
                  <c:v>43817</c:v>
                </c:pt>
                <c:pt idx="137" c:formatCode="yyyy/m/d">
                  <c:v>43818</c:v>
                </c:pt>
                <c:pt idx="138" c:formatCode="yyyy/m/d">
                  <c:v>43819</c:v>
                </c:pt>
                <c:pt idx="139" c:formatCode="yyyy/m/d">
                  <c:v>43822</c:v>
                </c:pt>
                <c:pt idx="140" c:formatCode="yyyy/m/d">
                  <c:v>43823</c:v>
                </c:pt>
                <c:pt idx="141" c:formatCode="yyyy/m/d">
                  <c:v>43824</c:v>
                </c:pt>
                <c:pt idx="142" c:formatCode="yyyy/m/d">
                  <c:v>43825</c:v>
                </c:pt>
                <c:pt idx="143" c:formatCode="yyyy/m/d">
                  <c:v>43826</c:v>
                </c:pt>
                <c:pt idx="144" c:formatCode="yyyy/m/d">
                  <c:v>43829</c:v>
                </c:pt>
                <c:pt idx="145" c:formatCode="yyyy/m/d">
                  <c:v>43830</c:v>
                </c:pt>
                <c:pt idx="146" c:formatCode="yyyy/m/d">
                  <c:v>43832</c:v>
                </c:pt>
                <c:pt idx="147" c:formatCode="yyyy/m/d">
                  <c:v>43833</c:v>
                </c:pt>
                <c:pt idx="148" c:formatCode="yyyy/m/d">
                  <c:v>43836</c:v>
                </c:pt>
                <c:pt idx="149" c:formatCode="yyyy/m/d">
                  <c:v>43837</c:v>
                </c:pt>
                <c:pt idx="150" c:formatCode="yyyy/m/d">
                  <c:v>43838</c:v>
                </c:pt>
                <c:pt idx="151" c:formatCode="yyyy/m/d">
                  <c:v>43839</c:v>
                </c:pt>
                <c:pt idx="152" c:formatCode="yyyy/m/d">
                  <c:v>43840</c:v>
                </c:pt>
                <c:pt idx="153" c:formatCode="yyyy/m/d">
                  <c:v>43843</c:v>
                </c:pt>
                <c:pt idx="154" c:formatCode="yyyy/m/d">
                  <c:v>43844</c:v>
                </c:pt>
                <c:pt idx="155" c:formatCode="yyyy/m/d">
                  <c:v>43845</c:v>
                </c:pt>
                <c:pt idx="156" c:formatCode="yyyy/m/d">
                  <c:v>43846</c:v>
                </c:pt>
                <c:pt idx="157" c:formatCode="yyyy/m/d">
                  <c:v>43847</c:v>
                </c:pt>
                <c:pt idx="158" c:formatCode="yyyy/m/d">
                  <c:v>43850</c:v>
                </c:pt>
                <c:pt idx="159" c:formatCode="yyyy/m/d">
                  <c:v>43851</c:v>
                </c:pt>
                <c:pt idx="160" c:formatCode="yyyy/m/d">
                  <c:v>43852</c:v>
                </c:pt>
                <c:pt idx="161" c:formatCode="yyyy/m/d">
                  <c:v>43853</c:v>
                </c:pt>
                <c:pt idx="162" c:formatCode="yyyy/m/d">
                  <c:v>43864</c:v>
                </c:pt>
                <c:pt idx="163" c:formatCode="yyyy/m/d">
                  <c:v>43865</c:v>
                </c:pt>
                <c:pt idx="164" c:formatCode="yyyy/m/d">
                  <c:v>43866</c:v>
                </c:pt>
                <c:pt idx="165" c:formatCode="yyyy/m/d">
                  <c:v>43867</c:v>
                </c:pt>
                <c:pt idx="166" c:formatCode="yyyy/m/d">
                  <c:v>43868</c:v>
                </c:pt>
                <c:pt idx="167" c:formatCode="yyyy/m/d">
                  <c:v>43871</c:v>
                </c:pt>
                <c:pt idx="168" c:formatCode="yyyy/m/d">
                  <c:v>43872</c:v>
                </c:pt>
                <c:pt idx="169" c:formatCode="yyyy/m/d">
                  <c:v>43873</c:v>
                </c:pt>
                <c:pt idx="170" c:formatCode="yyyy/m/d">
                  <c:v>43874</c:v>
                </c:pt>
                <c:pt idx="171" c:formatCode="yyyy/m/d">
                  <c:v>43875</c:v>
                </c:pt>
                <c:pt idx="172" c:formatCode="yyyy/m/d">
                  <c:v>43878</c:v>
                </c:pt>
                <c:pt idx="173" c:formatCode="yyyy/m/d">
                  <c:v>43879</c:v>
                </c:pt>
                <c:pt idx="174" c:formatCode="yyyy/m/d">
                  <c:v>43880</c:v>
                </c:pt>
                <c:pt idx="175" c:formatCode="yyyy/m/d">
                  <c:v>43881</c:v>
                </c:pt>
                <c:pt idx="176" c:formatCode="yyyy/m/d">
                  <c:v>43882</c:v>
                </c:pt>
                <c:pt idx="177" c:formatCode="yyyy/m/d">
                  <c:v>43885</c:v>
                </c:pt>
                <c:pt idx="178" c:formatCode="yyyy/m/d">
                  <c:v>43886</c:v>
                </c:pt>
                <c:pt idx="179" c:formatCode="yyyy/m/d">
                  <c:v>43887</c:v>
                </c:pt>
                <c:pt idx="180" c:formatCode="yyyy/m/d">
                  <c:v>43888</c:v>
                </c:pt>
                <c:pt idx="181" c:formatCode="yyyy/m/d">
                  <c:v>43889</c:v>
                </c:pt>
                <c:pt idx="182" c:formatCode="yyyy/m/d">
                  <c:v>43892</c:v>
                </c:pt>
                <c:pt idx="183" c:formatCode="yyyy/m/d">
                  <c:v>43893</c:v>
                </c:pt>
                <c:pt idx="184" c:formatCode="yyyy/m/d">
                  <c:v>43894</c:v>
                </c:pt>
                <c:pt idx="185" c:formatCode="yyyy/m/d">
                  <c:v>43895</c:v>
                </c:pt>
                <c:pt idx="186" c:formatCode="yyyy/m/d">
                  <c:v>43898</c:v>
                </c:pt>
                <c:pt idx="187" c:formatCode="yyyy/m/d">
                  <c:v>43899</c:v>
                </c:pt>
                <c:pt idx="188" c:formatCode="yyyy/m/d">
                  <c:v>43900</c:v>
                </c:pt>
                <c:pt idx="189" c:formatCode="yyyy/m/d">
                  <c:v>43901</c:v>
                </c:pt>
                <c:pt idx="190" c:formatCode="yyyy/m/d">
                  <c:v>43902</c:v>
                </c:pt>
                <c:pt idx="191" c:formatCode="yyyy/m/d">
                  <c:v>43903</c:v>
                </c:pt>
                <c:pt idx="192" c:formatCode="yyyy/m/d">
                  <c:v>43906</c:v>
                </c:pt>
                <c:pt idx="193" c:formatCode="yyyy/m/d">
                  <c:v>43907</c:v>
                </c:pt>
                <c:pt idx="194" c:formatCode="yyyy/m/d">
                  <c:v>43908</c:v>
                </c:pt>
                <c:pt idx="195" c:formatCode="yyyy/m/d">
                  <c:v>43909</c:v>
                </c:pt>
                <c:pt idx="196" c:formatCode="yyyy/m/d">
                  <c:v>43910</c:v>
                </c:pt>
                <c:pt idx="197" c:formatCode="yyyy/m/d">
                  <c:v>43913</c:v>
                </c:pt>
                <c:pt idx="198" c:formatCode="yyyy/m/d">
                  <c:v>43914</c:v>
                </c:pt>
                <c:pt idx="199" c:formatCode="yyyy/m/d">
                  <c:v>43915</c:v>
                </c:pt>
                <c:pt idx="200" c:formatCode="yyyy/m/d">
                  <c:v>43916</c:v>
                </c:pt>
                <c:pt idx="201" c:formatCode="yyyy/m/d">
                  <c:v>43917</c:v>
                </c:pt>
                <c:pt idx="202" c:formatCode="yyyy/m/d">
                  <c:v>43920</c:v>
                </c:pt>
                <c:pt idx="203" c:formatCode="yyyy/m/d">
                  <c:v>43921</c:v>
                </c:pt>
                <c:pt idx="204" c:formatCode="yyyy/m/d">
                  <c:v>43922</c:v>
                </c:pt>
                <c:pt idx="205" c:formatCode="yyyy/m/d">
                  <c:v>43923</c:v>
                </c:pt>
                <c:pt idx="206" c:formatCode="yyyy/m/d">
                  <c:v>43924</c:v>
                </c:pt>
                <c:pt idx="207" c:formatCode="yyyy/m/d">
                  <c:v>43928</c:v>
                </c:pt>
                <c:pt idx="208" c:formatCode="yyyy/m/d">
                  <c:v>43929</c:v>
                </c:pt>
                <c:pt idx="209" c:formatCode="yyyy/m/d">
                  <c:v>43930</c:v>
                </c:pt>
                <c:pt idx="210" c:formatCode="yyyy/m/d">
                  <c:v>43931</c:v>
                </c:pt>
                <c:pt idx="211" c:formatCode="yyyy/m/d">
                  <c:v>43934</c:v>
                </c:pt>
              </c:numCache>
            </c:numRef>
          </c:cat>
          <c:val>
            <c:numRef>
              <c:f>[FG数据包.xls]精废杆价差!$F$2:$F$213</c:f>
              <c:numCache>
                <c:formatCode>General</c:formatCode>
                <c:ptCount val="212"/>
                <c:pt idx="0">
                  <c:v>46170</c:v>
                </c:pt>
                <c:pt idx="1">
                  <c:v>46300</c:v>
                </c:pt>
                <c:pt idx="2">
                  <c:v>46600</c:v>
                </c:pt>
                <c:pt idx="3">
                  <c:v>46020</c:v>
                </c:pt>
                <c:pt idx="4">
                  <c:v>46270</c:v>
                </c:pt>
                <c:pt idx="5">
                  <c:v>46770</c:v>
                </c:pt>
                <c:pt idx="6">
                  <c:v>46580</c:v>
                </c:pt>
                <c:pt idx="7">
                  <c:v>46290</c:v>
                </c:pt>
                <c:pt idx="8">
                  <c:v>46420</c:v>
                </c:pt>
                <c:pt idx="9">
                  <c:v>46130</c:v>
                </c:pt>
                <c:pt idx="10">
                  <c:v>46340</c:v>
                </c:pt>
                <c:pt idx="11">
                  <c:v>46860</c:v>
                </c:pt>
                <c:pt idx="12">
                  <c:v>46800</c:v>
                </c:pt>
                <c:pt idx="13">
                  <c:v>46870</c:v>
                </c:pt>
                <c:pt idx="14">
                  <c:v>46810</c:v>
                </c:pt>
                <c:pt idx="15">
                  <c:v>46920</c:v>
                </c:pt>
                <c:pt idx="16">
                  <c:v>47250</c:v>
                </c:pt>
                <c:pt idx="17">
                  <c:v>47090</c:v>
                </c:pt>
                <c:pt idx="18">
                  <c:v>47020</c:v>
                </c:pt>
                <c:pt idx="19">
                  <c:v>47290</c:v>
                </c:pt>
                <c:pt idx="20">
                  <c:v>46610</c:v>
                </c:pt>
                <c:pt idx="21">
                  <c:v>46380</c:v>
                </c:pt>
                <c:pt idx="22">
                  <c:v>46520</c:v>
                </c:pt>
                <c:pt idx="23">
                  <c:v>46400</c:v>
                </c:pt>
                <c:pt idx="24">
                  <c:v>46400</c:v>
                </c:pt>
                <c:pt idx="25">
                  <c:v>46190</c:v>
                </c:pt>
                <c:pt idx="26">
                  <c:v>45820</c:v>
                </c:pt>
                <c:pt idx="27">
                  <c:v>46500</c:v>
                </c:pt>
                <c:pt idx="28">
                  <c:v>46630</c:v>
                </c:pt>
                <c:pt idx="29">
                  <c:v>46820</c:v>
                </c:pt>
                <c:pt idx="30">
                  <c:v>46840</c:v>
                </c:pt>
                <c:pt idx="31">
                  <c:v>46840</c:v>
                </c:pt>
                <c:pt idx="32">
                  <c:v>46730</c:v>
                </c:pt>
                <c:pt idx="33">
                  <c:v>47650</c:v>
                </c:pt>
                <c:pt idx="34">
                  <c:v>47600</c:v>
                </c:pt>
                <c:pt idx="35">
                  <c:v>47270</c:v>
                </c:pt>
                <c:pt idx="36">
                  <c:v>46950</c:v>
                </c:pt>
                <c:pt idx="37">
                  <c:v>46990</c:v>
                </c:pt>
                <c:pt idx="38">
                  <c:v>46950</c:v>
                </c:pt>
                <c:pt idx="39">
                  <c:v>46890</c:v>
                </c:pt>
                <c:pt idx="40">
                  <c:v>47280</c:v>
                </c:pt>
                <c:pt idx="41">
                  <c:v>46830</c:v>
                </c:pt>
                <c:pt idx="42">
                  <c:v>46620</c:v>
                </c:pt>
                <c:pt idx="43">
                  <c:v>46440</c:v>
                </c:pt>
                <c:pt idx="44">
                  <c:v>45950</c:v>
                </c:pt>
                <c:pt idx="45">
                  <c:v>46090</c:v>
                </c:pt>
                <c:pt idx="46">
                  <c:v>46140</c:v>
                </c:pt>
                <c:pt idx="47">
                  <c:v>46430</c:v>
                </c:pt>
                <c:pt idx="48">
                  <c:v>46595</c:v>
                </c:pt>
                <c:pt idx="49">
                  <c:v>46540</c:v>
                </c:pt>
                <c:pt idx="50">
                  <c:v>46540</c:v>
                </c:pt>
                <c:pt idx="51">
                  <c:v>46600</c:v>
                </c:pt>
                <c:pt idx="52">
                  <c:v>46360</c:v>
                </c:pt>
                <c:pt idx="53">
                  <c:v>46440</c:v>
                </c:pt>
                <c:pt idx="54">
                  <c:v>46470</c:v>
                </c:pt>
                <c:pt idx="55">
                  <c:v>46660</c:v>
                </c:pt>
                <c:pt idx="56">
                  <c:v>46400</c:v>
                </c:pt>
                <c:pt idx="57">
                  <c:v>46430</c:v>
                </c:pt>
                <c:pt idx="58">
                  <c:v>46290</c:v>
                </c:pt>
                <c:pt idx="59">
                  <c:v>46070</c:v>
                </c:pt>
                <c:pt idx="60">
                  <c:v>46480</c:v>
                </c:pt>
                <c:pt idx="61">
                  <c:v>46550</c:v>
                </c:pt>
                <c:pt idx="62">
                  <c:v>46600</c:v>
                </c:pt>
                <c:pt idx="63">
                  <c:v>46700</c:v>
                </c:pt>
                <c:pt idx="64">
                  <c:v>46610</c:v>
                </c:pt>
                <c:pt idx="65">
                  <c:v>46480</c:v>
                </c:pt>
                <c:pt idx="66">
                  <c:v>46350</c:v>
                </c:pt>
                <c:pt idx="67">
                  <c:v>47250</c:v>
                </c:pt>
                <c:pt idx="68">
                  <c:v>47540</c:v>
                </c:pt>
                <c:pt idx="69">
                  <c:v>47350</c:v>
                </c:pt>
                <c:pt idx="70">
                  <c:v>47445</c:v>
                </c:pt>
                <c:pt idx="71">
                  <c:v>47300</c:v>
                </c:pt>
                <c:pt idx="72">
                  <c:v>47400</c:v>
                </c:pt>
                <c:pt idx="73">
                  <c:v>47760</c:v>
                </c:pt>
                <c:pt idx="74">
                  <c:v>47490</c:v>
                </c:pt>
                <c:pt idx="75">
                  <c:v>47480</c:v>
                </c:pt>
                <c:pt idx="76">
                  <c:v>47460</c:v>
                </c:pt>
                <c:pt idx="77">
                  <c:v>47380</c:v>
                </c:pt>
                <c:pt idx="78">
                  <c:v>47310</c:v>
                </c:pt>
                <c:pt idx="79">
                  <c:v>47300</c:v>
                </c:pt>
                <c:pt idx="80">
                  <c:v>47240</c:v>
                </c:pt>
                <c:pt idx="81">
                  <c:v>47220</c:v>
                </c:pt>
                <c:pt idx="82">
                  <c:v>46770</c:v>
                </c:pt>
                <c:pt idx="83">
                  <c:v>47300</c:v>
                </c:pt>
                <c:pt idx="84">
                  <c:v>47020</c:v>
                </c:pt>
                <c:pt idx="85">
                  <c:v>46775</c:v>
                </c:pt>
                <c:pt idx="86">
                  <c:v>46725</c:v>
                </c:pt>
                <c:pt idx="87">
                  <c:v>47035</c:v>
                </c:pt>
                <c:pt idx="88">
                  <c:v>47035</c:v>
                </c:pt>
                <c:pt idx="89">
                  <c:v>47040</c:v>
                </c:pt>
                <c:pt idx="90">
                  <c:v>46970</c:v>
                </c:pt>
                <c:pt idx="91">
                  <c:v>46910</c:v>
                </c:pt>
                <c:pt idx="92">
                  <c:v>46700</c:v>
                </c:pt>
                <c:pt idx="93">
                  <c:v>46740</c:v>
                </c:pt>
                <c:pt idx="94">
                  <c:v>47200</c:v>
                </c:pt>
                <c:pt idx="95">
                  <c:v>47150</c:v>
                </c:pt>
                <c:pt idx="96">
                  <c:v>47040</c:v>
                </c:pt>
                <c:pt idx="97">
                  <c:v>47310</c:v>
                </c:pt>
                <c:pt idx="98">
                  <c:v>47210</c:v>
                </c:pt>
                <c:pt idx="99">
                  <c:v>47330</c:v>
                </c:pt>
                <c:pt idx="100">
                  <c:v>47340</c:v>
                </c:pt>
                <c:pt idx="101">
                  <c:v>47380</c:v>
                </c:pt>
                <c:pt idx="102">
                  <c:v>47190</c:v>
                </c:pt>
                <c:pt idx="103">
                  <c:v>46930</c:v>
                </c:pt>
                <c:pt idx="104">
                  <c:v>47010</c:v>
                </c:pt>
                <c:pt idx="105">
                  <c:v>47190</c:v>
                </c:pt>
                <c:pt idx="106">
                  <c:v>47320</c:v>
                </c:pt>
                <c:pt idx="107">
                  <c:v>47120</c:v>
                </c:pt>
                <c:pt idx="108">
                  <c:v>47350</c:v>
                </c:pt>
                <c:pt idx="109">
                  <c:v>47160</c:v>
                </c:pt>
                <c:pt idx="110">
                  <c:v>47110</c:v>
                </c:pt>
                <c:pt idx="111">
                  <c:v>47050</c:v>
                </c:pt>
                <c:pt idx="112">
                  <c:v>47010</c:v>
                </c:pt>
                <c:pt idx="113">
                  <c:v>46920</c:v>
                </c:pt>
                <c:pt idx="114">
                  <c:v>46995</c:v>
                </c:pt>
                <c:pt idx="115">
                  <c:v>46960</c:v>
                </c:pt>
                <c:pt idx="116">
                  <c:v>47180</c:v>
                </c:pt>
                <c:pt idx="117">
                  <c:v>47060</c:v>
                </c:pt>
                <c:pt idx="118">
                  <c:v>46910</c:v>
                </c:pt>
                <c:pt idx="119">
                  <c:v>47150</c:v>
                </c:pt>
                <c:pt idx="120">
                  <c:v>47100</c:v>
                </c:pt>
                <c:pt idx="121">
                  <c:v>47320</c:v>
                </c:pt>
                <c:pt idx="122">
                  <c:v>47330</c:v>
                </c:pt>
                <c:pt idx="123">
                  <c:v>47290</c:v>
                </c:pt>
                <c:pt idx="124">
                  <c:v>47340</c:v>
                </c:pt>
                <c:pt idx="125">
                  <c:v>47150</c:v>
                </c:pt>
                <c:pt idx="126">
                  <c:v>47090</c:v>
                </c:pt>
                <c:pt idx="127">
                  <c:v>47270</c:v>
                </c:pt>
                <c:pt idx="128">
                  <c:v>47360</c:v>
                </c:pt>
                <c:pt idx="129">
                  <c:v>48170</c:v>
                </c:pt>
                <c:pt idx="130">
                  <c:v>48410</c:v>
                </c:pt>
                <c:pt idx="131">
                  <c:v>48460</c:v>
                </c:pt>
                <c:pt idx="132">
                  <c:v>48910</c:v>
                </c:pt>
                <c:pt idx="133">
                  <c:v>48960</c:v>
                </c:pt>
                <c:pt idx="134">
                  <c:v>48630</c:v>
                </c:pt>
                <c:pt idx="135">
                  <c:v>48940</c:v>
                </c:pt>
                <c:pt idx="136">
                  <c:v>48960</c:v>
                </c:pt>
                <c:pt idx="137">
                  <c:v>48780</c:v>
                </c:pt>
                <c:pt idx="138">
                  <c:v>49010</c:v>
                </c:pt>
                <c:pt idx="139">
                  <c:v>48820</c:v>
                </c:pt>
                <c:pt idx="140">
                  <c:v>48910</c:v>
                </c:pt>
                <c:pt idx="141">
                  <c:v>49260</c:v>
                </c:pt>
                <c:pt idx="142">
                  <c:v>49350</c:v>
                </c:pt>
                <c:pt idx="143">
                  <c:v>49430</c:v>
                </c:pt>
                <c:pt idx="144">
                  <c:v>49190</c:v>
                </c:pt>
                <c:pt idx="145">
                  <c:v>49020</c:v>
                </c:pt>
                <c:pt idx="146">
                  <c:v>49080</c:v>
                </c:pt>
                <c:pt idx="147">
                  <c:v>48910</c:v>
                </c:pt>
                <c:pt idx="148">
                  <c:v>48710</c:v>
                </c:pt>
                <c:pt idx="149">
                  <c:v>48750</c:v>
                </c:pt>
                <c:pt idx="150">
                  <c:v>48650</c:v>
                </c:pt>
                <c:pt idx="151">
                  <c:v>48750</c:v>
                </c:pt>
                <c:pt idx="152">
                  <c:v>48600</c:v>
                </c:pt>
                <c:pt idx="153">
                  <c:v>48600</c:v>
                </c:pt>
                <c:pt idx="154">
                  <c:v>48970</c:v>
                </c:pt>
                <c:pt idx="155">
                  <c:v>49020</c:v>
                </c:pt>
                <c:pt idx="156">
                  <c:v>48910</c:v>
                </c:pt>
                <c:pt idx="157">
                  <c:v>48900</c:v>
                </c:pt>
                <c:pt idx="158">
                  <c:v>48860</c:v>
                </c:pt>
                <c:pt idx="159">
                  <c:v>48310</c:v>
                </c:pt>
                <c:pt idx="160">
                  <c:v>48280</c:v>
                </c:pt>
                <c:pt idx="161">
                  <c:v>48000</c:v>
                </c:pt>
                <c:pt idx="162">
                  <c:v>44770</c:v>
                </c:pt>
                <c:pt idx="163">
                  <c:v>44880</c:v>
                </c:pt>
                <c:pt idx="164">
                  <c:v>45280</c:v>
                </c:pt>
                <c:pt idx="165">
                  <c:v>45750</c:v>
                </c:pt>
                <c:pt idx="166">
                  <c:v>45570</c:v>
                </c:pt>
                <c:pt idx="167">
                  <c:v>45290</c:v>
                </c:pt>
                <c:pt idx="168">
                  <c:v>45360</c:v>
                </c:pt>
                <c:pt idx="169">
                  <c:v>45370</c:v>
                </c:pt>
                <c:pt idx="170">
                  <c:v>45500</c:v>
                </c:pt>
                <c:pt idx="171">
                  <c:v>45630</c:v>
                </c:pt>
                <c:pt idx="172">
                  <c:v>45880</c:v>
                </c:pt>
                <c:pt idx="173">
                  <c:v>45950</c:v>
                </c:pt>
                <c:pt idx="174">
                  <c:v>45970</c:v>
                </c:pt>
                <c:pt idx="175">
                  <c:v>45900</c:v>
                </c:pt>
                <c:pt idx="176">
                  <c:v>45900</c:v>
                </c:pt>
                <c:pt idx="177">
                  <c:v>45530</c:v>
                </c:pt>
                <c:pt idx="178">
                  <c:v>45520</c:v>
                </c:pt>
                <c:pt idx="179">
                  <c:v>45350</c:v>
                </c:pt>
                <c:pt idx="180">
                  <c:v>45190</c:v>
                </c:pt>
                <c:pt idx="181">
                  <c:v>44700</c:v>
                </c:pt>
                <c:pt idx="182">
                  <c:v>44840</c:v>
                </c:pt>
                <c:pt idx="183">
                  <c:v>45310</c:v>
                </c:pt>
                <c:pt idx="184">
                  <c:v>45020</c:v>
                </c:pt>
                <c:pt idx="185">
                  <c:v>45050</c:v>
                </c:pt>
                <c:pt idx="186">
                  <c:v>44730</c:v>
                </c:pt>
                <c:pt idx="187">
                  <c:v>43590</c:v>
                </c:pt>
                <c:pt idx="188">
                  <c:v>43990</c:v>
                </c:pt>
                <c:pt idx="189">
                  <c:v>44280</c:v>
                </c:pt>
                <c:pt idx="190">
                  <c:v>43270</c:v>
                </c:pt>
                <c:pt idx="191">
                  <c:v>42720</c:v>
                </c:pt>
                <c:pt idx="192">
                  <c:v>43190</c:v>
                </c:pt>
                <c:pt idx="193">
                  <c:v>42220</c:v>
                </c:pt>
                <c:pt idx="194">
                  <c:v>41380</c:v>
                </c:pt>
                <c:pt idx="195">
                  <c:v>37510</c:v>
                </c:pt>
                <c:pt idx="196">
                  <c:v>38360</c:v>
                </c:pt>
                <c:pt idx="197">
                  <c:v>36520</c:v>
                </c:pt>
                <c:pt idx="198">
                  <c:v>37980</c:v>
                </c:pt>
                <c:pt idx="199">
                  <c:v>38640</c:v>
                </c:pt>
                <c:pt idx="200">
                  <c:v>39000</c:v>
                </c:pt>
                <c:pt idx="201">
                  <c:v>38800</c:v>
                </c:pt>
                <c:pt idx="202">
                  <c:v>38610</c:v>
                </c:pt>
                <c:pt idx="203">
                  <c:v>39450</c:v>
                </c:pt>
                <c:pt idx="204">
                  <c:v>39560</c:v>
                </c:pt>
                <c:pt idx="205">
                  <c:v>39220</c:v>
                </c:pt>
                <c:pt idx="206">
                  <c:v>39780</c:v>
                </c:pt>
                <c:pt idx="207">
                  <c:v>40820</c:v>
                </c:pt>
                <c:pt idx="208">
                  <c:v>40720</c:v>
                </c:pt>
                <c:pt idx="209">
                  <c:v>40910</c:v>
                </c:pt>
                <c:pt idx="210">
                  <c:v>40960</c:v>
                </c:pt>
                <c:pt idx="211">
                  <c:v>41940</c:v>
                </c:pt>
              </c:numCache>
            </c:numRef>
          </c:val>
          <c:smooth val="0"/>
        </c:ser>
        <c:dLbls>
          <c:showLegendKey val="0"/>
          <c:showVal val="0"/>
          <c:showCatName val="0"/>
          <c:showSerName val="0"/>
          <c:showPercent val="0"/>
          <c:showBubbleSize val="0"/>
        </c:dLbls>
        <c:marker val="0"/>
        <c:smooth val="0"/>
        <c:axId val="149659422"/>
        <c:axId val="723242157"/>
      </c:lineChart>
      <c:dateAx>
        <c:axId val="922068360"/>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b="0"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单位：元</a:t>
                </a:r>
                <a:r>
                  <a:rPr lang="en-US" altLang="zh-CN" sz="800" b="0"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800" b="0"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吨</a:t>
                </a:r>
                <a:endParaRPr lang="en-US" altLang="zh-CN" sz="1000" b="0"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微软雅黑" panose="020B0503020204020204" pitchFamily="34" charset="-122"/>
                </a:endParaRPr>
              </a:p>
            </c:rich>
          </c:tx>
          <c:layout>
            <c:manualLayout>
              <c:xMode val="edge"/>
              <c:yMode val="edge"/>
              <c:x val="0.0104478497486508"/>
              <c:y val="0.0372035207811626"/>
            </c:manualLayout>
          </c:layout>
          <c:overlay val="0"/>
          <c:spPr>
            <a:noFill/>
            <a:ln>
              <a:noFill/>
            </a:ln>
            <a:effectLst/>
          </c:spPr>
        </c:title>
        <c:numFmt formatCode="yyyy/m;@" sourceLinked="0"/>
        <c:majorTickMark val="out"/>
        <c:minorTickMark val="none"/>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94424784"/>
        <c:crosses val="autoZero"/>
        <c:auto val="1"/>
        <c:lblOffset val="100"/>
        <c:baseTimeUnit val="days"/>
        <c:majorUnit val="1"/>
        <c:majorTimeUnit val="months"/>
        <c:minorUnit val="1"/>
        <c:minorTimeUnit val="days"/>
      </c:dateAx>
      <c:valAx>
        <c:axId val="194424784"/>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22068360"/>
        <c:crosses val="autoZero"/>
        <c:crossBetween val="between"/>
        <c:majorUnit val="500"/>
      </c:valAx>
      <c:dateAx>
        <c:axId val="149659422"/>
        <c:scaling>
          <c:orientation val="minMax"/>
        </c:scaling>
        <c:delete val="1"/>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b="0"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单位：元</a:t>
                </a:r>
                <a:r>
                  <a:rPr lang="en-US" altLang="zh-CN" sz="800" b="0"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800" b="0"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吨</a:t>
                </a:r>
                <a:endParaRPr lang="en-US" altLang="zh-CN" sz="1000" b="0"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微软雅黑" panose="020B0503020204020204" pitchFamily="34" charset="-122"/>
                </a:endParaRPr>
              </a:p>
            </c:rich>
          </c:tx>
          <c:layout>
            <c:manualLayout>
              <c:xMode val="edge"/>
              <c:yMode val="edge"/>
              <c:x val="0.837835925148686"/>
              <c:y val="0.0540464164394409"/>
            </c:manualLayout>
          </c:layout>
          <c:overlay val="0"/>
        </c:title>
        <c:numFmt formatCode="m/d/yyyy" sourceLinked="0"/>
        <c:majorTickMark val="none"/>
        <c:minorTickMark val="none"/>
        <c:tickLblPos val="nextTo"/>
        <c:txPr>
          <a:bodyPr rot="-60000000" spcFirstLastPara="0" vertOverflow="ellipsis" vert="horz" wrap="square" anchor="ctr" anchorCtr="1"/>
          <a:lstStyle/>
          <a:p>
            <a:pPr>
              <a:defRPr lang="zh-CN" sz="800" b="0" i="0" u="none" strike="noStrike" kern="1200" baseline="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23242157"/>
        <c:crosses val="autoZero"/>
        <c:auto val="1"/>
        <c:lblOffset val="100"/>
        <c:baseTimeUnit val="days"/>
        <c:majorUnit val="2"/>
        <c:majorTimeUnit val="days"/>
        <c:minorUnit val="1"/>
        <c:minorTimeUnit val="days"/>
      </c:dateAx>
      <c:valAx>
        <c:axId val="723242157"/>
        <c:scaling>
          <c:orientation val="minMax"/>
          <c:min val="35000"/>
        </c:scaling>
        <c:delete val="0"/>
        <c:axPos val="r"/>
        <c:numFmt formatCode="General"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49659422"/>
        <c:crosses val="max"/>
        <c:crossBetween val="between"/>
        <c:majorUnit val="5000"/>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147291196388262"/>
          <c:y val="0.0804405075412976"/>
          <c:w val="0.756207674943567"/>
          <c:h val="0.145559013646158"/>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prstDash val="solid"/>
      <a:round/>
    </a:ln>
    <a:effectLst/>
  </c:spPr>
  <c:txPr>
    <a:bodyPr wrap="square"/>
    <a:lstStyle/>
    <a:p>
      <a:pPr>
        <a:defRPr lang="zh-CN" sz="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2019</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月废铜制杆企业开工率走势</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726666666666667"/>
          <c:y val="0.21412037037037"/>
          <c:w val="0.896777777777778"/>
          <c:h val="0.558981481481482"/>
        </c:manualLayout>
      </c:layout>
      <c:lineChart>
        <c:grouping val="standard"/>
        <c:varyColors val="0"/>
        <c:ser>
          <c:idx val="0"/>
          <c:order val="0"/>
          <c:tx>
            <c:strRef>
              <c:f>[PPT数据.xlsx]废铜制杆开工!$B$1</c:f>
              <c:strCache>
                <c:ptCount val="1"/>
                <c:pt idx="0">
                  <c:v>K&gt;=15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numRef>
              <c:f>[PPT数据.xlsx]废铜制杆开工!$A$2:$A$16</c:f>
              <c:numCache>
                <c:formatCode>yyyy"年"m"月"</c:formatCode>
                <c:ptCount val="15"/>
                <c:pt idx="0" c:formatCode="yyyy&quot;年&quot;m&quot;月&quot;">
                  <c:v>43466</c:v>
                </c:pt>
                <c:pt idx="1" c:formatCode="yyyy&quot;年&quot;m&quot;月&quot;">
                  <c:v>43497</c:v>
                </c:pt>
                <c:pt idx="2" c:formatCode="yyyy&quot;年&quot;m&quot;月&quot;">
                  <c:v>43525</c:v>
                </c:pt>
                <c:pt idx="3" c:formatCode="yyyy&quot;年&quot;m&quot;月&quot;">
                  <c:v>43556</c:v>
                </c:pt>
                <c:pt idx="4" c:formatCode="yyyy&quot;年&quot;m&quot;月&quot;">
                  <c:v>43586</c:v>
                </c:pt>
                <c:pt idx="5" c:formatCode="yyyy&quot;年&quot;m&quot;月&quot;">
                  <c:v>43617</c:v>
                </c:pt>
                <c:pt idx="6" c:formatCode="yyyy&quot;年&quot;m&quot;月&quot;">
                  <c:v>43647</c:v>
                </c:pt>
                <c:pt idx="7" c:formatCode="yyyy&quot;年&quot;m&quot;月&quot;">
                  <c:v>43678</c:v>
                </c:pt>
                <c:pt idx="8" c:formatCode="yyyy&quot;年&quot;m&quot;月&quot;">
                  <c:v>43709</c:v>
                </c:pt>
                <c:pt idx="9" c:formatCode="yyyy&quot;年&quot;m&quot;月&quot;">
                  <c:v>43739</c:v>
                </c:pt>
                <c:pt idx="10" c:formatCode="yyyy&quot;年&quot;m&quot;月&quot;">
                  <c:v>43770</c:v>
                </c:pt>
                <c:pt idx="11" c:formatCode="yyyy&quot;年&quot;m&quot;月&quot;">
                  <c:v>43800</c:v>
                </c:pt>
                <c:pt idx="12" c:formatCode="yyyy&quot;年&quot;m&quot;月&quot;">
                  <c:v>43831</c:v>
                </c:pt>
                <c:pt idx="13" c:formatCode="yyyy&quot;年&quot;m&quot;月&quot;">
                  <c:v>43862</c:v>
                </c:pt>
                <c:pt idx="14" c:formatCode="yyyy&quot;年&quot;m&quot;月&quot;">
                  <c:v>43891</c:v>
                </c:pt>
              </c:numCache>
            </c:numRef>
          </c:cat>
          <c:val>
            <c:numRef>
              <c:f>[PPT数据.xlsx]废铜制杆开工!$B$2:$B$16</c:f>
              <c:numCache>
                <c:formatCode>0.00%</c:formatCode>
                <c:ptCount val="15"/>
                <c:pt idx="0">
                  <c:v>0.5564</c:v>
                </c:pt>
                <c:pt idx="1">
                  <c:v>0.3477</c:v>
                </c:pt>
                <c:pt idx="2">
                  <c:v>0.5396</c:v>
                </c:pt>
                <c:pt idx="3">
                  <c:v>0.5468</c:v>
                </c:pt>
                <c:pt idx="4">
                  <c:v>0.5516</c:v>
                </c:pt>
                <c:pt idx="5">
                  <c:v>0.5995</c:v>
                </c:pt>
                <c:pt idx="6">
                  <c:v>0.5875</c:v>
                </c:pt>
                <c:pt idx="7">
                  <c:v>0.5276</c:v>
                </c:pt>
                <c:pt idx="8">
                  <c:v>0.4844</c:v>
                </c:pt>
                <c:pt idx="9">
                  <c:v>0.5635</c:v>
                </c:pt>
                <c:pt idx="10">
                  <c:v>0.551558752997602</c:v>
                </c:pt>
                <c:pt idx="11">
                  <c:v>0.575539568345324</c:v>
                </c:pt>
                <c:pt idx="12">
                  <c:v>0.455635491606715</c:v>
                </c:pt>
                <c:pt idx="13">
                  <c:v>0</c:v>
                </c:pt>
                <c:pt idx="14">
                  <c:v>0.211031175059952</c:v>
                </c:pt>
              </c:numCache>
            </c:numRef>
          </c:val>
          <c:smooth val="0"/>
        </c:ser>
        <c:ser>
          <c:idx val="1"/>
          <c:order val="1"/>
          <c:tx>
            <c:strRef>
              <c:f>[PPT数据.xlsx]废铜制杆开工!$C$1</c:f>
              <c:strCache>
                <c:ptCount val="1"/>
                <c:pt idx="0">
                  <c:v>15&gt;K&gt;=10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numRef>
              <c:f>[PPT数据.xlsx]废铜制杆开工!$A$2:$A$16</c:f>
              <c:numCache>
                <c:formatCode>yyyy"年"m"月"</c:formatCode>
                <c:ptCount val="15"/>
                <c:pt idx="0" c:formatCode="yyyy&quot;年&quot;m&quot;月&quot;">
                  <c:v>43466</c:v>
                </c:pt>
                <c:pt idx="1" c:formatCode="yyyy&quot;年&quot;m&quot;月&quot;">
                  <c:v>43497</c:v>
                </c:pt>
                <c:pt idx="2" c:formatCode="yyyy&quot;年&quot;m&quot;月&quot;">
                  <c:v>43525</c:v>
                </c:pt>
                <c:pt idx="3" c:formatCode="yyyy&quot;年&quot;m&quot;月&quot;">
                  <c:v>43556</c:v>
                </c:pt>
                <c:pt idx="4" c:formatCode="yyyy&quot;年&quot;m&quot;月&quot;">
                  <c:v>43586</c:v>
                </c:pt>
                <c:pt idx="5" c:formatCode="yyyy&quot;年&quot;m&quot;月&quot;">
                  <c:v>43617</c:v>
                </c:pt>
                <c:pt idx="6" c:formatCode="yyyy&quot;年&quot;m&quot;月&quot;">
                  <c:v>43647</c:v>
                </c:pt>
                <c:pt idx="7" c:formatCode="yyyy&quot;年&quot;m&quot;月&quot;">
                  <c:v>43678</c:v>
                </c:pt>
                <c:pt idx="8" c:formatCode="yyyy&quot;年&quot;m&quot;月&quot;">
                  <c:v>43709</c:v>
                </c:pt>
                <c:pt idx="9" c:formatCode="yyyy&quot;年&quot;m&quot;月&quot;">
                  <c:v>43739</c:v>
                </c:pt>
                <c:pt idx="10" c:formatCode="yyyy&quot;年&quot;m&quot;月&quot;">
                  <c:v>43770</c:v>
                </c:pt>
                <c:pt idx="11" c:formatCode="yyyy&quot;年&quot;m&quot;月&quot;">
                  <c:v>43800</c:v>
                </c:pt>
                <c:pt idx="12" c:formatCode="yyyy&quot;年&quot;m&quot;月&quot;">
                  <c:v>43831</c:v>
                </c:pt>
                <c:pt idx="13" c:formatCode="yyyy&quot;年&quot;m&quot;月&quot;">
                  <c:v>43862</c:v>
                </c:pt>
                <c:pt idx="14" c:formatCode="yyyy&quot;年&quot;m&quot;月&quot;">
                  <c:v>43891</c:v>
                </c:pt>
              </c:numCache>
            </c:numRef>
          </c:cat>
          <c:val>
            <c:numRef>
              <c:f>[PPT数据.xlsx]废铜制杆开工!$C$2:$C$16</c:f>
              <c:numCache>
                <c:formatCode>0.00%</c:formatCode>
                <c:ptCount val="15"/>
                <c:pt idx="0">
                  <c:v>0.5397</c:v>
                </c:pt>
                <c:pt idx="1">
                  <c:v>0.3772</c:v>
                </c:pt>
                <c:pt idx="2">
                  <c:v>0.5551</c:v>
                </c:pt>
                <c:pt idx="3">
                  <c:v>0.648</c:v>
                </c:pt>
                <c:pt idx="4">
                  <c:v>0.6925</c:v>
                </c:pt>
                <c:pt idx="5">
                  <c:v>0.6634</c:v>
                </c:pt>
                <c:pt idx="6">
                  <c:v>0.6983</c:v>
                </c:pt>
                <c:pt idx="7">
                  <c:v>0.7116</c:v>
                </c:pt>
                <c:pt idx="8">
                  <c:v>0.6971</c:v>
                </c:pt>
                <c:pt idx="9">
                  <c:v>0.6984</c:v>
                </c:pt>
                <c:pt idx="10">
                  <c:v>0.719321148825065</c:v>
                </c:pt>
                <c:pt idx="11">
                  <c:v>0.805483028720627</c:v>
                </c:pt>
                <c:pt idx="12">
                  <c:v>0.577023498694517</c:v>
                </c:pt>
                <c:pt idx="13">
                  <c:v>0.12402088772846</c:v>
                </c:pt>
                <c:pt idx="14">
                  <c:v>0.436031331592689</c:v>
                </c:pt>
              </c:numCache>
            </c:numRef>
          </c:val>
          <c:smooth val="0"/>
        </c:ser>
        <c:ser>
          <c:idx val="2"/>
          <c:order val="2"/>
          <c:tx>
            <c:strRef>
              <c:f>[PPT数据.xlsx]废铜制杆开工!$D$1</c:f>
              <c:strCache>
                <c:ptCount val="1"/>
                <c:pt idx="0">
                  <c:v>K&lt;10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numRef>
              <c:f>[PPT数据.xlsx]废铜制杆开工!$A$2:$A$16</c:f>
              <c:numCache>
                <c:formatCode>yyyy"年"m"月"</c:formatCode>
                <c:ptCount val="15"/>
                <c:pt idx="0" c:formatCode="yyyy&quot;年&quot;m&quot;月&quot;">
                  <c:v>43466</c:v>
                </c:pt>
                <c:pt idx="1" c:formatCode="yyyy&quot;年&quot;m&quot;月&quot;">
                  <c:v>43497</c:v>
                </c:pt>
                <c:pt idx="2" c:formatCode="yyyy&quot;年&quot;m&quot;月&quot;">
                  <c:v>43525</c:v>
                </c:pt>
                <c:pt idx="3" c:formatCode="yyyy&quot;年&quot;m&quot;月&quot;">
                  <c:v>43556</c:v>
                </c:pt>
                <c:pt idx="4" c:formatCode="yyyy&quot;年&quot;m&quot;月&quot;">
                  <c:v>43586</c:v>
                </c:pt>
                <c:pt idx="5" c:formatCode="yyyy&quot;年&quot;m&quot;月&quot;">
                  <c:v>43617</c:v>
                </c:pt>
                <c:pt idx="6" c:formatCode="yyyy&quot;年&quot;m&quot;月&quot;">
                  <c:v>43647</c:v>
                </c:pt>
                <c:pt idx="7" c:formatCode="yyyy&quot;年&quot;m&quot;月&quot;">
                  <c:v>43678</c:v>
                </c:pt>
                <c:pt idx="8" c:formatCode="yyyy&quot;年&quot;m&quot;月&quot;">
                  <c:v>43709</c:v>
                </c:pt>
                <c:pt idx="9" c:formatCode="yyyy&quot;年&quot;m&quot;月&quot;">
                  <c:v>43739</c:v>
                </c:pt>
                <c:pt idx="10" c:formatCode="yyyy&quot;年&quot;m&quot;月&quot;">
                  <c:v>43770</c:v>
                </c:pt>
                <c:pt idx="11" c:formatCode="yyyy&quot;年&quot;m&quot;月&quot;">
                  <c:v>43800</c:v>
                </c:pt>
                <c:pt idx="12" c:formatCode="yyyy&quot;年&quot;m&quot;月&quot;">
                  <c:v>43831</c:v>
                </c:pt>
                <c:pt idx="13" c:formatCode="yyyy&quot;年&quot;m&quot;月&quot;">
                  <c:v>43862</c:v>
                </c:pt>
                <c:pt idx="14" c:formatCode="yyyy&quot;年&quot;m&quot;月&quot;">
                  <c:v>43891</c:v>
                </c:pt>
              </c:numCache>
            </c:numRef>
          </c:cat>
          <c:val>
            <c:numRef>
              <c:f>[PPT数据.xlsx]废铜制杆开工!$D$2:$D$16</c:f>
              <c:numCache>
                <c:formatCode>0.00%</c:formatCode>
                <c:ptCount val="15"/>
                <c:pt idx="0">
                  <c:v>0.6897</c:v>
                </c:pt>
                <c:pt idx="1">
                  <c:v>0.4824</c:v>
                </c:pt>
                <c:pt idx="2">
                  <c:v>0.7091</c:v>
                </c:pt>
                <c:pt idx="3">
                  <c:v>0.76</c:v>
                </c:pt>
                <c:pt idx="4">
                  <c:v>0.703</c:v>
                </c:pt>
                <c:pt idx="5">
                  <c:v>0.6691</c:v>
                </c:pt>
                <c:pt idx="6">
                  <c:v>0.663</c:v>
                </c:pt>
                <c:pt idx="7">
                  <c:v>0.6438</c:v>
                </c:pt>
                <c:pt idx="8">
                  <c:v>0.6976</c:v>
                </c:pt>
                <c:pt idx="9">
                  <c:v>0.6411</c:v>
                </c:pt>
                <c:pt idx="10">
                  <c:v>0.698588709677419</c:v>
                </c:pt>
                <c:pt idx="11">
                  <c:v>0.652217741935484</c:v>
                </c:pt>
                <c:pt idx="12">
                  <c:v>0.529233870967742</c:v>
                </c:pt>
                <c:pt idx="13">
                  <c:v>0.094758064516129</c:v>
                </c:pt>
                <c:pt idx="14">
                  <c:v>0.473790322580645</c:v>
                </c:pt>
              </c:numCache>
            </c:numRef>
          </c:val>
          <c:smooth val="0"/>
        </c:ser>
        <c:dLbls>
          <c:showLegendKey val="0"/>
          <c:showVal val="0"/>
          <c:showCatName val="0"/>
          <c:showSerName val="0"/>
          <c:showPercent val="0"/>
          <c:showBubbleSize val="0"/>
        </c:dLbls>
        <c:marker val="1"/>
        <c:smooth val="0"/>
        <c:axId val="203374433"/>
        <c:axId val="294064578"/>
      </c:lineChart>
      <c:dateAx>
        <c:axId val="20337443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94064578"/>
        <c:crosses val="autoZero"/>
        <c:auto val="1"/>
        <c:lblOffset val="100"/>
        <c:baseTimeUnit val="months"/>
      </c:dateAx>
      <c:valAx>
        <c:axId val="294064578"/>
        <c:scaling>
          <c:orientation val="minMax"/>
        </c:scaling>
        <c:delete val="0"/>
        <c:axPos val="l"/>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03374433"/>
        <c:crosses val="autoZero"/>
        <c:crossBetween val="between"/>
        <c:majorUnit val="0.1"/>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消费占比图!$B$1</c:f>
              <c:strCache>
                <c:ptCount val="1"/>
                <c:pt idx="0">
                  <c:v>占比</c:v>
                </c:pt>
              </c:strCache>
            </c:strRef>
          </c:tx>
          <c:spPr/>
          <c:explosion val="0"/>
          <c:dPt>
            <c:idx val="0"/>
            <c:bubble3D val="0"/>
            <c:spPr>
              <a:solidFill>
                <a:schemeClr val="tx2"/>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clip" horzOverflow="clip" vert="horz" wrap="square" lIns="36576" tIns="18288" rIns="36576" bIns="18288" anchor="ctr" anchorCtr="1">
                <a:spAutoFit/>
              </a:bodyPr>
              <a:lstStyle/>
              <a:p>
                <a:pPr>
                  <a:defRPr lang="zh-CN" sz="900" b="0" i="0" u="none" strike="noStrike" kern="1200" baseline="0">
                    <a:solidFill>
                      <a:schemeClr val="dk1">
                        <a:lumMod val="65000"/>
                        <a:lumOff val="35000"/>
                      </a:schemeClr>
                    </a:solidFill>
                    <a:latin typeface="华文仿宋" pitchFamily="2" charset="-122"/>
                    <a:ea typeface="华文仿宋" pitchFamily="2" charset="-122"/>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9525" cap="flat" cmpd="sng" algn="ctr">
                      <a:solidFill>
                        <a:schemeClr val="tx1">
                          <a:lumMod val="35000"/>
                          <a:lumOff val="65000"/>
                        </a:schemeClr>
                      </a:solidFill>
                      <a:round/>
                    </a:ln>
                    <a:effectLst/>
                  </c:spPr>
                </c15:leaderLines>
              </c:ext>
            </c:extLst>
          </c:dLbls>
          <c:cat>
            <c:strRef>
              <c:f>消费占比图!$A$2:$A$7</c:f>
              <c:strCache>
                <c:ptCount val="6"/>
                <c:pt idx="0">
                  <c:v>铜杆线</c:v>
                </c:pt>
                <c:pt idx="1">
                  <c:v>铜管</c:v>
                </c:pt>
                <c:pt idx="2">
                  <c:v>铜板带排</c:v>
                </c:pt>
                <c:pt idx="3">
                  <c:v>铜棒</c:v>
                </c:pt>
                <c:pt idx="4">
                  <c:v>铜箔</c:v>
                </c:pt>
                <c:pt idx="5">
                  <c:v>其他</c:v>
                </c:pt>
              </c:strCache>
            </c:strRef>
          </c:cat>
          <c:val>
            <c:numRef>
              <c:f>消费占比图!$B$2:$B$7</c:f>
              <c:numCache>
                <c:formatCode>0%</c:formatCode>
                <c:ptCount val="6"/>
                <c:pt idx="0">
                  <c:v>0.58</c:v>
                </c:pt>
                <c:pt idx="1">
                  <c:v>0.11</c:v>
                </c:pt>
                <c:pt idx="2">
                  <c:v>0.12</c:v>
                </c:pt>
                <c:pt idx="3">
                  <c:v>0.11</c:v>
                </c:pt>
                <c:pt idx="4">
                  <c:v>0.04</c:v>
                </c:pt>
                <c:pt idx="5">
                  <c:v>0.04</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华文仿宋" pitchFamily="2" charset="-122"/>
              <a:ea typeface="华文仿宋" pitchFamily="2" charset="-122"/>
              <a:cs typeface="+mn-cs"/>
            </a:defRPr>
          </a:pPr>
        </a:p>
      </c:txPr>
    </c:legend>
    <c:plotVisOnly val="1"/>
    <c:dispBlanksAs val="gap"/>
    <c:showDLblsOverMax val="0"/>
  </c:chart>
  <c:spPr>
    <a:noFill/>
    <a:ln w="9525" cap="flat" cmpd="sng" algn="ctr">
      <a:noFill/>
      <a:round/>
    </a:ln>
    <a:effectLst/>
  </c:spPr>
  <c:txPr>
    <a:bodyPr/>
    <a:lstStyle/>
    <a:p>
      <a:pPr>
        <a:defRPr lang="zh-CN" sz="900">
          <a:latin typeface="华文仿宋" pitchFamily="2" charset="-122"/>
          <a:ea typeface="华文仿宋" pitchFamily="2" charset="-122"/>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消费占比!$M$1</c:f>
              <c:strCache>
                <c:ptCount val="1"/>
                <c:pt idx="0">
                  <c:v>占比</c:v>
                </c:pt>
              </c:strCache>
            </c:strRef>
          </c:tx>
          <c:spPr/>
          <c:explosion val="0"/>
          <c:dPt>
            <c:idx val="0"/>
            <c:bubble3D val="0"/>
            <c:spPr>
              <a:solidFill>
                <a:schemeClr val="tx2"/>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华文仿宋" pitchFamily="2" charset="-122"/>
                    <a:ea typeface="华文仿宋" pitchFamily="2" charset="-122"/>
                    <a:cs typeface="+mn-cs"/>
                  </a:defRPr>
                </a:pPr>
              </a:p>
            </c:txPr>
            <c:dLblPos val="outEnd"/>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消费占比!$L$2:$L$8</c:f>
              <c:strCache>
                <c:ptCount val="7"/>
                <c:pt idx="0">
                  <c:v>电力电气</c:v>
                </c:pt>
                <c:pt idx="1">
                  <c:v>建筑工业</c:v>
                </c:pt>
                <c:pt idx="2">
                  <c:v>交通运输</c:v>
                </c:pt>
                <c:pt idx="3">
                  <c:v>机械制造</c:v>
                </c:pt>
                <c:pt idx="4">
                  <c:v>化学工业</c:v>
                </c:pt>
                <c:pt idx="5">
                  <c:v>国防工业</c:v>
                </c:pt>
                <c:pt idx="6">
                  <c:v>轻工业</c:v>
                </c:pt>
              </c:strCache>
            </c:strRef>
          </c:cat>
          <c:val>
            <c:numRef>
              <c:f>消费占比!$M$2:$M$8</c:f>
              <c:numCache>
                <c:formatCode>0%</c:formatCode>
                <c:ptCount val="7"/>
                <c:pt idx="0">
                  <c:v>0.6</c:v>
                </c:pt>
                <c:pt idx="1">
                  <c:v>0.12</c:v>
                </c:pt>
                <c:pt idx="2">
                  <c:v>0.09</c:v>
                </c:pt>
                <c:pt idx="3">
                  <c:v>0.07</c:v>
                </c:pt>
                <c:pt idx="4">
                  <c:v>0.03</c:v>
                </c:pt>
                <c:pt idx="5">
                  <c:v>0.02</c:v>
                </c:pt>
                <c:pt idx="6">
                  <c:v>0.06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华文仿宋" pitchFamily="2" charset="-122"/>
              <a:ea typeface="华文仿宋" pitchFamily="2" charset="-122"/>
              <a:cs typeface="+mn-cs"/>
            </a:defRPr>
          </a:pPr>
        </a:p>
      </c:txPr>
    </c:legend>
    <c:plotVisOnly val="1"/>
    <c:dispBlanksAs val="gap"/>
    <c:showDLblsOverMax val="0"/>
  </c:chart>
  <c:spPr>
    <a:noFill/>
    <a:ln w="9525" cap="flat" cmpd="sng" algn="ctr">
      <a:noFill/>
      <a:round/>
    </a:ln>
    <a:effectLst/>
  </c:spPr>
  <c:txPr>
    <a:bodyPr/>
    <a:lstStyle/>
    <a:p>
      <a:pPr>
        <a:defRPr lang="zh-CN" sz="800">
          <a:latin typeface="华文仿宋" pitchFamily="2" charset="-122"/>
          <a:ea typeface="华文仿宋" pitchFamily="2" charset="-122"/>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2011-2020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月国家电网投资额</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874444444444444"/>
          <c:y val="0.221064814814815"/>
          <c:w val="0.793305555555555"/>
          <c:h val="0.500092592592593"/>
        </c:manualLayout>
      </c:layout>
      <c:barChart>
        <c:barDir val="col"/>
        <c:grouping val="clustered"/>
        <c:varyColors val="0"/>
        <c:ser>
          <c:idx val="0"/>
          <c:order val="0"/>
          <c:tx>
            <c:strRef>
              <c:f>[PPT数据.xlsx]电网投资!$A$2</c:f>
              <c:strCache>
                <c:ptCount val="1"/>
                <c:pt idx="0">
                  <c:v>电网投资（左轴）</c:v>
                </c:pt>
              </c:strCache>
            </c:strRef>
          </c:tx>
          <c:spPr>
            <a:solidFill>
              <a:schemeClr val="accent1"/>
            </a:solidFill>
            <a:ln>
              <a:noFill/>
            </a:ln>
            <a:effectLst/>
          </c:spPr>
          <c:invertIfNegative val="0"/>
          <c:dLbls>
            <c:delete val="1"/>
          </c:dLbls>
          <c:cat>
            <c:strRef>
              <c:f>[PPT数据.xlsx]电网投资!$B$1:$K$1</c:f>
              <c:strCache>
                <c:ptCount val="10"/>
                <c:pt idx="0">
                  <c:v>2011年</c:v>
                </c:pt>
                <c:pt idx="1">
                  <c:v>2012年</c:v>
                </c:pt>
                <c:pt idx="2">
                  <c:v>2013年</c:v>
                </c:pt>
                <c:pt idx="3">
                  <c:v>2014年</c:v>
                </c:pt>
                <c:pt idx="4">
                  <c:v>2015年</c:v>
                </c:pt>
                <c:pt idx="5">
                  <c:v>2016年</c:v>
                </c:pt>
                <c:pt idx="6">
                  <c:v>2017年</c:v>
                </c:pt>
                <c:pt idx="7">
                  <c:v>2018年</c:v>
                </c:pt>
                <c:pt idx="8">
                  <c:v>2019年</c:v>
                </c:pt>
                <c:pt idx="9">
                  <c:v>2020年1-2月</c:v>
                </c:pt>
              </c:strCache>
            </c:strRef>
          </c:cat>
          <c:val>
            <c:numRef>
              <c:f>[PPT数据.xlsx]电网投资!$B$2:$K$2</c:f>
              <c:numCache>
                <c:formatCode>General</c:formatCode>
                <c:ptCount val="10"/>
                <c:pt idx="0">
                  <c:v>3682</c:v>
                </c:pt>
                <c:pt idx="1">
                  <c:v>3698</c:v>
                </c:pt>
                <c:pt idx="2">
                  <c:v>3894</c:v>
                </c:pt>
                <c:pt idx="3">
                  <c:v>4118</c:v>
                </c:pt>
                <c:pt idx="4">
                  <c:v>4608</c:v>
                </c:pt>
                <c:pt idx="5">
                  <c:v>5426</c:v>
                </c:pt>
                <c:pt idx="6">
                  <c:v>5315</c:v>
                </c:pt>
                <c:pt idx="7">
                  <c:v>5373</c:v>
                </c:pt>
                <c:pt idx="8">
                  <c:v>4473</c:v>
                </c:pt>
                <c:pt idx="9">
                  <c:v>138</c:v>
                </c:pt>
              </c:numCache>
            </c:numRef>
          </c:val>
        </c:ser>
        <c:dLbls>
          <c:showLegendKey val="0"/>
          <c:showVal val="0"/>
          <c:showCatName val="0"/>
          <c:showSerName val="0"/>
          <c:showPercent val="0"/>
          <c:showBubbleSize val="0"/>
        </c:dLbls>
        <c:gapWidth val="219"/>
        <c:overlap val="-27"/>
        <c:axId val="204330628"/>
        <c:axId val="145123414"/>
      </c:barChart>
      <c:lineChart>
        <c:grouping val="standard"/>
        <c:varyColors val="0"/>
        <c:ser>
          <c:idx val="1"/>
          <c:order val="1"/>
          <c:tx>
            <c:strRef>
              <c:f>[PPT数据.xlsx]电网投资!$A$3</c:f>
              <c:strCache>
                <c:ptCount val="1"/>
                <c:pt idx="0">
                  <c:v>同比增长（右轴）</c:v>
                </c:pt>
              </c:strCache>
            </c:strRef>
          </c:tx>
          <c:spPr>
            <a:ln w="28575" cap="rnd">
              <a:solidFill>
                <a:schemeClr val="accent2"/>
              </a:solidFill>
              <a:round/>
            </a:ln>
            <a:effectLst/>
          </c:spPr>
          <c:marker>
            <c:symbol val="none"/>
          </c:marker>
          <c:dLbls>
            <c:delete val="1"/>
          </c:dLbls>
          <c:cat>
            <c:strRef>
              <c:f>[PPT数据.xlsx]电网投资!$B$1:$K$1</c:f>
              <c:strCache>
                <c:ptCount val="10"/>
                <c:pt idx="0">
                  <c:v>2011年</c:v>
                </c:pt>
                <c:pt idx="1">
                  <c:v>2012年</c:v>
                </c:pt>
                <c:pt idx="2">
                  <c:v>2013年</c:v>
                </c:pt>
                <c:pt idx="3">
                  <c:v>2014年</c:v>
                </c:pt>
                <c:pt idx="4">
                  <c:v>2015年</c:v>
                </c:pt>
                <c:pt idx="5">
                  <c:v>2016年</c:v>
                </c:pt>
                <c:pt idx="6">
                  <c:v>2017年</c:v>
                </c:pt>
                <c:pt idx="7">
                  <c:v>2018年</c:v>
                </c:pt>
                <c:pt idx="8">
                  <c:v>2019年</c:v>
                </c:pt>
                <c:pt idx="9">
                  <c:v>2020年1-2月</c:v>
                </c:pt>
              </c:strCache>
            </c:strRef>
          </c:cat>
          <c:val>
            <c:numRef>
              <c:f>[PPT数据.xlsx]电网投资!$B$3:$K$3</c:f>
              <c:numCache>
                <c:formatCode>0.00%</c:formatCode>
                <c:ptCount val="10"/>
                <c:pt idx="0">
                  <c:v>0.0677</c:v>
                </c:pt>
                <c:pt idx="1">
                  <c:v>0.002</c:v>
                </c:pt>
                <c:pt idx="2">
                  <c:v>0.0544</c:v>
                </c:pt>
                <c:pt idx="3">
                  <c:v>0.0575</c:v>
                </c:pt>
                <c:pt idx="4">
                  <c:v>0.1178</c:v>
                </c:pt>
                <c:pt idx="5">
                  <c:v>0.163</c:v>
                </c:pt>
                <c:pt idx="6">
                  <c:v>-0.022</c:v>
                </c:pt>
                <c:pt idx="7">
                  <c:v>0.006</c:v>
                </c:pt>
                <c:pt idx="8" c:formatCode="0%">
                  <c:v>-0.11</c:v>
                </c:pt>
                <c:pt idx="9" c:formatCode="0.0%">
                  <c:v>-0.435</c:v>
                </c:pt>
              </c:numCache>
            </c:numRef>
          </c:val>
          <c:smooth val="0"/>
        </c:ser>
        <c:dLbls>
          <c:showLegendKey val="0"/>
          <c:showVal val="0"/>
          <c:showCatName val="0"/>
          <c:showSerName val="0"/>
          <c:showPercent val="0"/>
          <c:showBubbleSize val="0"/>
        </c:dLbls>
        <c:marker val="0"/>
        <c:smooth val="0"/>
        <c:axId val="54503027"/>
        <c:axId val="474298934"/>
      </c:lineChart>
      <c:catAx>
        <c:axId val="204330628"/>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亿元</a:t>
                </a:r>
                <a:endPar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506249999999999"/>
              <c:y val="0.100231481481481"/>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45123414"/>
        <c:crosses val="autoZero"/>
        <c:auto val="1"/>
        <c:lblAlgn val="ctr"/>
        <c:lblOffset val="100"/>
        <c:noMultiLvlLbl val="0"/>
      </c:catAx>
      <c:valAx>
        <c:axId val="145123414"/>
        <c:scaling>
          <c:orientation val="minMax"/>
          <c:min val="2000"/>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04330628"/>
        <c:crosses val="autoZero"/>
        <c:crossBetween val="between"/>
        <c:majorUnit val="1000"/>
      </c:valAx>
      <c:catAx>
        <c:axId val="54503027"/>
        <c:scaling>
          <c:orientation val="minMax"/>
        </c:scaling>
        <c:delete val="1"/>
        <c:axPos val="b"/>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74298934"/>
        <c:crosses val="autoZero"/>
        <c:auto val="1"/>
        <c:lblAlgn val="ctr"/>
        <c:lblOffset val="100"/>
        <c:noMultiLvlLbl val="0"/>
      </c:catAx>
      <c:valAx>
        <c:axId val="474298934"/>
        <c:scaling>
          <c:orientation val="minMax"/>
        </c:scaling>
        <c:delete val="0"/>
        <c:axPos val="r"/>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4503027"/>
        <c:crosses val="max"/>
        <c:crossBetween val="between"/>
        <c:majorUnit val="0.1"/>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2017-2020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年国家电网投资额（月度）</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874444444444444"/>
          <c:y val="0.281712962962963"/>
          <c:w val="0.882"/>
          <c:h val="0.564444444444444"/>
        </c:manualLayout>
      </c:layout>
      <c:lineChart>
        <c:grouping val="standard"/>
        <c:varyColors val="0"/>
        <c:ser>
          <c:idx val="0"/>
          <c:order val="0"/>
          <c:tx>
            <c:strRef>
              <c:f>[PPT数据.xlsx]电网投资!$P$14</c:f>
              <c:strCache>
                <c:ptCount val="1"/>
                <c:pt idx="0">
                  <c:v>2017年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[PPT数据.xlsx]电网投资!$O$15:$O$25</c:f>
              <c:strCache>
                <c:ptCount val="11"/>
                <c:pt idx="0">
                  <c:v>2月</c:v>
                </c:pt>
                <c:pt idx="1">
                  <c:v>3月</c:v>
                </c:pt>
                <c:pt idx="2">
                  <c:v>4月</c:v>
                </c:pt>
                <c:pt idx="3">
                  <c:v>5月</c:v>
                </c:pt>
                <c:pt idx="4">
                  <c:v>6月</c:v>
                </c:pt>
                <c:pt idx="5">
                  <c:v>7月</c:v>
                </c:pt>
                <c:pt idx="6">
                  <c:v>8月</c:v>
                </c:pt>
                <c:pt idx="7">
                  <c:v>9月</c:v>
                </c:pt>
                <c:pt idx="8">
                  <c:v>10月</c:v>
                </c:pt>
                <c:pt idx="9">
                  <c:v>11月</c:v>
                </c:pt>
                <c:pt idx="10">
                  <c:v>12月</c:v>
                </c:pt>
              </c:strCache>
            </c:strRef>
          </c:cat>
          <c:val>
            <c:numRef>
              <c:f>[PPT数据.xlsx]电网投资!$P$15:$P$25</c:f>
              <c:numCache>
                <c:formatCode>General</c:formatCode>
                <c:ptCount val="11"/>
                <c:pt idx="0">
                  <c:v>447</c:v>
                </c:pt>
                <c:pt idx="1">
                  <c:v>408</c:v>
                </c:pt>
                <c:pt idx="2">
                  <c:v>453</c:v>
                </c:pt>
                <c:pt idx="3">
                  <c:v>486</c:v>
                </c:pt>
                <c:pt idx="4">
                  <c:v>604</c:v>
                </c:pt>
                <c:pt idx="5">
                  <c:v>415</c:v>
                </c:pt>
                <c:pt idx="6">
                  <c:v>437</c:v>
                </c:pt>
                <c:pt idx="7">
                  <c:v>481</c:v>
                </c:pt>
                <c:pt idx="8">
                  <c:v>395</c:v>
                </c:pt>
                <c:pt idx="9">
                  <c:v>536</c:v>
                </c:pt>
                <c:pt idx="10">
                  <c:v>653</c:v>
                </c:pt>
              </c:numCache>
            </c:numRef>
          </c:val>
          <c:smooth val="0"/>
        </c:ser>
        <c:ser>
          <c:idx val="1"/>
          <c:order val="1"/>
          <c:tx>
            <c:strRef>
              <c:f>[PPT数据.xlsx]电网投资!$Q$14</c:f>
              <c:strCache>
                <c:ptCount val="1"/>
                <c:pt idx="0">
                  <c:v>2018年</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[PPT数据.xlsx]电网投资!$O$15:$O$25</c:f>
              <c:strCache>
                <c:ptCount val="11"/>
                <c:pt idx="0">
                  <c:v>2月</c:v>
                </c:pt>
                <c:pt idx="1">
                  <c:v>3月</c:v>
                </c:pt>
                <c:pt idx="2">
                  <c:v>4月</c:v>
                </c:pt>
                <c:pt idx="3">
                  <c:v>5月</c:v>
                </c:pt>
                <c:pt idx="4">
                  <c:v>6月</c:v>
                </c:pt>
                <c:pt idx="5">
                  <c:v>7月</c:v>
                </c:pt>
                <c:pt idx="6">
                  <c:v>8月</c:v>
                </c:pt>
                <c:pt idx="7">
                  <c:v>9月</c:v>
                </c:pt>
                <c:pt idx="8">
                  <c:v>10月</c:v>
                </c:pt>
                <c:pt idx="9">
                  <c:v>11月</c:v>
                </c:pt>
                <c:pt idx="10">
                  <c:v>12月</c:v>
                </c:pt>
              </c:strCache>
            </c:strRef>
          </c:cat>
          <c:val>
            <c:numRef>
              <c:f>[PPT数据.xlsx]电网投资!$Q$15:$Q$25</c:f>
              <c:numCache>
                <c:formatCode>General</c:formatCode>
                <c:ptCount val="11"/>
                <c:pt idx="0">
                  <c:v>268</c:v>
                </c:pt>
                <c:pt idx="1">
                  <c:v>389</c:v>
                </c:pt>
                <c:pt idx="2">
                  <c:v>336</c:v>
                </c:pt>
                <c:pt idx="3">
                  <c:v>421</c:v>
                </c:pt>
                <c:pt idx="4">
                  <c:v>622</c:v>
                </c:pt>
                <c:pt idx="5">
                  <c:v>311</c:v>
                </c:pt>
                <c:pt idx="6">
                  <c:v>456</c:v>
                </c:pt>
                <c:pt idx="7">
                  <c:v>570</c:v>
                </c:pt>
                <c:pt idx="8">
                  <c:v>441</c:v>
                </c:pt>
                <c:pt idx="9">
                  <c:v>697</c:v>
                </c:pt>
                <c:pt idx="10">
                  <c:v>862</c:v>
                </c:pt>
              </c:numCache>
            </c:numRef>
          </c:val>
          <c:smooth val="0"/>
        </c:ser>
        <c:ser>
          <c:idx val="2"/>
          <c:order val="2"/>
          <c:tx>
            <c:strRef>
              <c:f>[PPT数据.xlsx]电网投资!$R$14</c:f>
              <c:strCache>
                <c:ptCount val="1"/>
                <c:pt idx="0">
                  <c:v>2019年</c:v>
                </c:pt>
              </c:strCache>
            </c:strRef>
          </c:tx>
          <c:spPr>
            <a:ln w="28575" cap="rnd">
              <a:solidFill>
                <a:schemeClr val="tx1">
                  <a:lumMod val="50000"/>
                  <a:lumOff val="50000"/>
                </a:schemeClr>
              </a:solidFill>
              <a:round/>
            </a:ln>
            <a:effectLst/>
          </c:spPr>
          <c:marker>
            <c:symbol val="circle"/>
            <c:size val="5"/>
            <c:spPr>
              <a:solidFill>
                <a:schemeClr val="accent3"/>
              </a:solidFill>
              <a:ln w="9525">
                <a:solidFill>
                  <a:schemeClr val="accent3"/>
                </a:solidFill>
              </a:ln>
              <a:effectLst/>
            </c:spPr>
          </c:marker>
          <c:dLbls>
            <c:delete val="1"/>
          </c:dLbls>
          <c:cat>
            <c:strRef>
              <c:f>[PPT数据.xlsx]电网投资!$O$15:$O$25</c:f>
              <c:strCache>
                <c:ptCount val="11"/>
                <c:pt idx="0">
                  <c:v>2月</c:v>
                </c:pt>
                <c:pt idx="1">
                  <c:v>3月</c:v>
                </c:pt>
                <c:pt idx="2">
                  <c:v>4月</c:v>
                </c:pt>
                <c:pt idx="3">
                  <c:v>5月</c:v>
                </c:pt>
                <c:pt idx="4">
                  <c:v>6月</c:v>
                </c:pt>
                <c:pt idx="5">
                  <c:v>7月</c:v>
                </c:pt>
                <c:pt idx="6">
                  <c:v>8月</c:v>
                </c:pt>
                <c:pt idx="7">
                  <c:v>9月</c:v>
                </c:pt>
                <c:pt idx="8">
                  <c:v>10月</c:v>
                </c:pt>
                <c:pt idx="9">
                  <c:v>11月</c:v>
                </c:pt>
                <c:pt idx="10">
                  <c:v>12月</c:v>
                </c:pt>
              </c:strCache>
            </c:strRef>
          </c:cat>
          <c:val>
            <c:numRef>
              <c:f>[PPT数据.xlsx]电网投资!$R$15:$R$25</c:f>
              <c:numCache>
                <c:formatCode>General</c:formatCode>
                <c:ptCount val="11"/>
                <c:pt idx="0">
                  <c:v>244</c:v>
                </c:pt>
                <c:pt idx="1">
                  <c:v>258</c:v>
                </c:pt>
                <c:pt idx="2">
                  <c:v>301</c:v>
                </c:pt>
                <c:pt idx="3">
                  <c:v>354</c:v>
                </c:pt>
                <c:pt idx="4">
                  <c:v>487</c:v>
                </c:pt>
                <c:pt idx="5">
                  <c:v>377</c:v>
                </c:pt>
                <c:pt idx="6">
                  <c:v>357</c:v>
                </c:pt>
                <c:pt idx="7">
                  <c:v>575</c:v>
                </c:pt>
                <c:pt idx="8">
                  <c:v>462</c:v>
                </c:pt>
                <c:pt idx="9">
                  <c:v>701</c:v>
                </c:pt>
                <c:pt idx="10">
                  <c:v>357</c:v>
                </c:pt>
              </c:numCache>
            </c:numRef>
          </c:val>
          <c:smooth val="0"/>
        </c:ser>
        <c:ser>
          <c:idx val="3"/>
          <c:order val="3"/>
          <c:tx>
            <c:strRef>
              <c:f>[PPT数据.xlsx]电网投资!$S$14</c:f>
              <c:strCache>
                <c:ptCount val="1"/>
                <c:pt idx="0">
                  <c:v>2020年</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elete val="1"/>
          </c:dLbls>
          <c:cat>
            <c:strRef>
              <c:f>[PPT数据.xlsx]电网投资!$O$15:$O$25</c:f>
              <c:strCache>
                <c:ptCount val="11"/>
                <c:pt idx="0">
                  <c:v>2月</c:v>
                </c:pt>
                <c:pt idx="1">
                  <c:v>3月</c:v>
                </c:pt>
                <c:pt idx="2">
                  <c:v>4月</c:v>
                </c:pt>
                <c:pt idx="3">
                  <c:v>5月</c:v>
                </c:pt>
                <c:pt idx="4">
                  <c:v>6月</c:v>
                </c:pt>
                <c:pt idx="5">
                  <c:v>7月</c:v>
                </c:pt>
                <c:pt idx="6">
                  <c:v>8月</c:v>
                </c:pt>
                <c:pt idx="7">
                  <c:v>9月</c:v>
                </c:pt>
                <c:pt idx="8">
                  <c:v>10月</c:v>
                </c:pt>
                <c:pt idx="9">
                  <c:v>11月</c:v>
                </c:pt>
                <c:pt idx="10">
                  <c:v>12月</c:v>
                </c:pt>
              </c:strCache>
            </c:strRef>
          </c:cat>
          <c:val>
            <c:numRef>
              <c:f>[PPT数据.xlsx]电网投资!$S$15:$S$25</c:f>
              <c:numCache>
                <c:formatCode>General</c:formatCode>
                <c:ptCount val="11"/>
                <c:pt idx="0">
                  <c:v>138</c:v>
                </c:pt>
              </c:numCache>
            </c:numRef>
          </c:val>
          <c:smooth val="0"/>
        </c:ser>
        <c:dLbls>
          <c:showLegendKey val="0"/>
          <c:showVal val="0"/>
          <c:showCatName val="0"/>
          <c:showSerName val="0"/>
          <c:showPercent val="0"/>
          <c:showBubbleSize val="0"/>
        </c:dLbls>
        <c:marker val="1"/>
        <c:smooth val="0"/>
        <c:axId val="309364950"/>
        <c:axId val="878049072"/>
      </c:lineChart>
      <c:catAx>
        <c:axId val="309364950"/>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亿元</a:t>
                </a:r>
                <a:endPar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428888888888889"/>
              <c:y val="0.1375"/>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78049072"/>
        <c:crosses val="autoZero"/>
        <c:auto val="1"/>
        <c:lblAlgn val="ctr"/>
        <c:lblOffset val="100"/>
        <c:noMultiLvlLbl val="0"/>
      </c:catAx>
      <c:valAx>
        <c:axId val="878049072"/>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09364950"/>
        <c:crosses val="autoZero"/>
        <c:crossBetween val="between"/>
        <c:majorUnit val="200"/>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3"/>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2008-2020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月房地产竣工面积</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975"/>
          <c:y val="0.0347222222222222"/>
        </c:manualLayout>
      </c:layout>
      <c:overlay val="0"/>
      <c:spPr>
        <a:noFill/>
        <a:ln>
          <a:noFill/>
        </a:ln>
        <a:effectLst/>
      </c:spPr>
    </c:title>
    <c:autoTitleDeleted val="0"/>
    <c:plotArea>
      <c:layout/>
      <c:barChart>
        <c:barDir val="col"/>
        <c:grouping val="clustered"/>
        <c:varyColors val="0"/>
        <c:ser>
          <c:idx val="0"/>
          <c:order val="0"/>
          <c:tx>
            <c:strRef>
              <c:f>[PPT数据.xlsx]房地产!$A$37</c:f>
              <c:strCache>
                <c:ptCount val="1"/>
                <c:pt idx="0">
                  <c:v>房地产竣工面积（万平方米）</c:v>
                </c:pt>
              </c:strCache>
            </c:strRef>
          </c:tx>
          <c:spPr>
            <a:solidFill>
              <a:schemeClr val="accent1"/>
            </a:solidFill>
            <a:ln>
              <a:noFill/>
            </a:ln>
            <a:effectLst/>
          </c:spPr>
          <c:invertIfNegative val="0"/>
          <c:dLbls>
            <c:delete val="1"/>
          </c:dLbls>
          <c:cat>
            <c:strRef>
              <c:f>[PPT数据.xlsx]房地产!$B$36:$N$36</c:f>
              <c:strCache>
                <c:ptCount val="13"/>
                <c:pt idx="0">
                  <c:v>2008年</c:v>
                </c:pt>
                <c:pt idx="1">
                  <c:v>2009年</c:v>
                </c:pt>
                <c:pt idx="2">
                  <c:v>2010年</c:v>
                </c:pt>
                <c:pt idx="3">
                  <c:v>2011年</c:v>
                </c:pt>
                <c:pt idx="4">
                  <c:v>2012年</c:v>
                </c:pt>
                <c:pt idx="5">
                  <c:v>2013年</c:v>
                </c:pt>
                <c:pt idx="6">
                  <c:v>2014年</c:v>
                </c:pt>
                <c:pt idx="7">
                  <c:v>2015年</c:v>
                </c:pt>
                <c:pt idx="8">
                  <c:v>2016年</c:v>
                </c:pt>
                <c:pt idx="9">
                  <c:v>2017年</c:v>
                </c:pt>
                <c:pt idx="10">
                  <c:v>2018年</c:v>
                </c:pt>
                <c:pt idx="11">
                  <c:v>2019年</c:v>
                </c:pt>
                <c:pt idx="12">
                  <c:v>2020年1-2月</c:v>
                </c:pt>
              </c:strCache>
            </c:strRef>
          </c:cat>
          <c:val>
            <c:numRef>
              <c:f>[PPT数据.xlsx]房地产!$B$37:$N$37</c:f>
              <c:numCache>
                <c:formatCode>General</c:formatCode>
                <c:ptCount val="13"/>
                <c:pt idx="0">
                  <c:v>58502.01</c:v>
                </c:pt>
                <c:pt idx="1">
                  <c:v>70218.76</c:v>
                </c:pt>
                <c:pt idx="2">
                  <c:v>75960.97</c:v>
                </c:pt>
                <c:pt idx="3">
                  <c:v>89244.25</c:v>
                </c:pt>
                <c:pt idx="4">
                  <c:v>99424.96</c:v>
                </c:pt>
                <c:pt idx="5">
                  <c:v>101434.99</c:v>
                </c:pt>
                <c:pt idx="6">
                  <c:v>107459.05</c:v>
                </c:pt>
                <c:pt idx="7">
                  <c:v>100039.1</c:v>
                </c:pt>
                <c:pt idx="8">
                  <c:v>106128</c:v>
                </c:pt>
                <c:pt idx="9">
                  <c:v>101486.41</c:v>
                </c:pt>
                <c:pt idx="10">
                  <c:v>93550.11</c:v>
                </c:pt>
                <c:pt idx="11">
                  <c:v>95941.53</c:v>
                </c:pt>
                <c:pt idx="12">
                  <c:v>9635.54</c:v>
                </c:pt>
              </c:numCache>
            </c:numRef>
          </c:val>
        </c:ser>
        <c:dLbls>
          <c:showLegendKey val="0"/>
          <c:showVal val="0"/>
          <c:showCatName val="0"/>
          <c:showSerName val="0"/>
          <c:showPercent val="0"/>
          <c:showBubbleSize val="0"/>
        </c:dLbls>
        <c:gapWidth val="219"/>
        <c:overlap val="-27"/>
        <c:axId val="180123908"/>
        <c:axId val="18871687"/>
      </c:barChart>
      <c:lineChart>
        <c:grouping val="standard"/>
        <c:varyColors val="0"/>
        <c:ser>
          <c:idx val="1"/>
          <c:order val="1"/>
          <c:tx>
            <c:strRef>
              <c:f>[PPT数据.xlsx]房地产!$A$38</c:f>
              <c:strCache>
                <c:ptCount val="1"/>
                <c:pt idx="0">
                  <c:v>同比增长（%）</c:v>
                </c:pt>
              </c:strCache>
            </c:strRef>
          </c:tx>
          <c:spPr>
            <a:ln w="28575" cap="rnd">
              <a:solidFill>
                <a:schemeClr val="accent2"/>
              </a:solidFill>
              <a:round/>
            </a:ln>
            <a:effectLst/>
          </c:spPr>
          <c:marker>
            <c:symbol val="none"/>
          </c:marker>
          <c:dLbls>
            <c:delete val="1"/>
          </c:dLbls>
          <c:cat>
            <c:strRef>
              <c:f>[PPT数据.xlsx]房地产!$B$36:$N$36</c:f>
              <c:strCache>
                <c:ptCount val="13"/>
                <c:pt idx="0">
                  <c:v>2008年</c:v>
                </c:pt>
                <c:pt idx="1">
                  <c:v>2009年</c:v>
                </c:pt>
                <c:pt idx="2">
                  <c:v>2010年</c:v>
                </c:pt>
                <c:pt idx="3">
                  <c:v>2011年</c:v>
                </c:pt>
                <c:pt idx="4">
                  <c:v>2012年</c:v>
                </c:pt>
                <c:pt idx="5">
                  <c:v>2013年</c:v>
                </c:pt>
                <c:pt idx="6">
                  <c:v>2014年</c:v>
                </c:pt>
                <c:pt idx="7">
                  <c:v>2015年</c:v>
                </c:pt>
                <c:pt idx="8">
                  <c:v>2016年</c:v>
                </c:pt>
                <c:pt idx="9">
                  <c:v>2017年</c:v>
                </c:pt>
                <c:pt idx="10">
                  <c:v>2018年</c:v>
                </c:pt>
                <c:pt idx="11">
                  <c:v>2019年</c:v>
                </c:pt>
                <c:pt idx="12">
                  <c:v>2020年1-2月</c:v>
                </c:pt>
              </c:strCache>
            </c:strRef>
          </c:cat>
          <c:val>
            <c:numRef>
              <c:f>[PPT数据.xlsx]房地产!$B$38:$N$38</c:f>
              <c:numCache>
                <c:formatCode>0.0%</c:formatCode>
                <c:ptCount val="13"/>
                <c:pt idx="0">
                  <c:v>-0.035</c:v>
                </c:pt>
                <c:pt idx="1">
                  <c:v>0.055</c:v>
                </c:pt>
                <c:pt idx="2">
                  <c:v>0.045</c:v>
                </c:pt>
                <c:pt idx="3">
                  <c:v>0.133</c:v>
                </c:pt>
                <c:pt idx="4">
                  <c:v>0.073</c:v>
                </c:pt>
                <c:pt idx="5">
                  <c:v>0.02</c:v>
                </c:pt>
                <c:pt idx="6">
                  <c:v>0.059</c:v>
                </c:pt>
                <c:pt idx="7">
                  <c:v>-0.069</c:v>
                </c:pt>
                <c:pt idx="8">
                  <c:v>0.061</c:v>
                </c:pt>
                <c:pt idx="9">
                  <c:v>-0.044</c:v>
                </c:pt>
                <c:pt idx="10">
                  <c:v>-0.078</c:v>
                </c:pt>
                <c:pt idx="11">
                  <c:v>0.026</c:v>
                </c:pt>
                <c:pt idx="12">
                  <c:v>-0.229</c:v>
                </c:pt>
              </c:numCache>
            </c:numRef>
          </c:val>
          <c:smooth val="0"/>
        </c:ser>
        <c:dLbls>
          <c:showLegendKey val="0"/>
          <c:showVal val="0"/>
          <c:showCatName val="0"/>
          <c:showSerName val="0"/>
          <c:showPercent val="0"/>
          <c:showBubbleSize val="0"/>
        </c:dLbls>
        <c:marker val="0"/>
        <c:smooth val="0"/>
        <c:axId val="152764147"/>
        <c:axId val="281990606"/>
      </c:lineChart>
      <c:catAx>
        <c:axId val="1801239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8871687"/>
        <c:crosses val="autoZero"/>
        <c:auto val="1"/>
        <c:lblAlgn val="ctr"/>
        <c:lblOffset val="100"/>
        <c:noMultiLvlLbl val="0"/>
      </c:catAx>
      <c:valAx>
        <c:axId val="1887168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80123908"/>
        <c:crosses val="autoZero"/>
        <c:crossBetween val="between"/>
        <c:dispUnits>
          <c:builtInUnit val="tenThousands"/>
          <c:dispUnitsLbl>
            <c:layout/>
            <c:spPr>
              <a:noFill/>
              <a:ln>
                <a:noFill/>
              </a:ln>
              <a:effectLst/>
            </c:spPr>
            <c:txPr>
              <a:bodyPr rot="-5400000" spcFirstLastPara="0" vertOverflow="ellipsis" vert="horz" wrap="square" anchor="ctr" anchorCtr="1">
                <a:spAutoFit/>
              </a:bodyPr>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ispUnitsLbl>
        </c:dispUnits>
      </c:valAx>
      <c:catAx>
        <c:axId val="152764147"/>
        <c:scaling>
          <c:orientation val="minMax"/>
        </c:scaling>
        <c:delete val="1"/>
        <c:axPos val="b"/>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81990606"/>
        <c:crosses val="autoZero"/>
        <c:auto val="1"/>
        <c:lblAlgn val="ctr"/>
        <c:lblOffset val="100"/>
        <c:noMultiLvlLbl val="0"/>
      </c:catAx>
      <c:valAx>
        <c:axId val="281990606"/>
        <c:scaling>
          <c:orientation val="minMax"/>
        </c:scaling>
        <c:delete val="0"/>
        <c:axPos val="r"/>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52764147"/>
        <c:crosses val="max"/>
        <c:crossBetween val="between"/>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2008-20</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月房地产销售面积</a:t>
            </a:r>
            <a:endPar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307168732748624"/>
          <c:y val="0.0381944444444444"/>
        </c:manualLayout>
      </c:layout>
      <c:overlay val="0"/>
      <c:spPr>
        <a:noFill/>
        <a:ln>
          <a:noFill/>
        </a:ln>
        <a:effectLst/>
      </c:spPr>
    </c:title>
    <c:autoTitleDeleted val="0"/>
    <c:plotArea>
      <c:layout/>
      <c:barChart>
        <c:barDir val="col"/>
        <c:grouping val="clustered"/>
        <c:varyColors val="0"/>
        <c:ser>
          <c:idx val="0"/>
          <c:order val="0"/>
          <c:tx>
            <c:strRef>
              <c:f>[PPT数据.xlsx]房地产!$A$42</c:f>
              <c:strCache>
                <c:ptCount val="1"/>
                <c:pt idx="0">
                  <c:v>商品住宅销售面积（万平方米）</c:v>
                </c:pt>
              </c:strCache>
            </c:strRef>
          </c:tx>
          <c:spPr>
            <a:solidFill>
              <a:schemeClr val="accent1"/>
            </a:solidFill>
            <a:ln>
              <a:noFill/>
            </a:ln>
            <a:effectLst/>
          </c:spPr>
          <c:invertIfNegative val="0"/>
          <c:dLbls>
            <c:delete val="1"/>
          </c:dLbls>
          <c:cat>
            <c:strRef>
              <c:f>[PPT数据.xlsx]房地产!$B$41:$M$41</c:f>
              <c:strCache>
                <c:ptCount val="12"/>
                <c:pt idx="0">
                  <c:v>2008年</c:v>
                </c:pt>
                <c:pt idx="1">
                  <c:v>2009年</c:v>
                </c:pt>
                <c:pt idx="2">
                  <c:v>2010年</c:v>
                </c:pt>
                <c:pt idx="3">
                  <c:v>2011年</c:v>
                </c:pt>
                <c:pt idx="4">
                  <c:v>2012年</c:v>
                </c:pt>
                <c:pt idx="5">
                  <c:v>2013年</c:v>
                </c:pt>
                <c:pt idx="6">
                  <c:v>2014年</c:v>
                </c:pt>
                <c:pt idx="7">
                  <c:v>2015年</c:v>
                </c:pt>
                <c:pt idx="8">
                  <c:v>2016年</c:v>
                </c:pt>
                <c:pt idx="9">
                  <c:v>2017年</c:v>
                </c:pt>
                <c:pt idx="10">
                  <c:v>2018年</c:v>
                </c:pt>
                <c:pt idx="11">
                  <c:v>2019年</c:v>
                </c:pt>
              </c:strCache>
            </c:strRef>
          </c:cat>
          <c:val>
            <c:numRef>
              <c:f>[PPT数据.xlsx]房地产!$B$42:$M$42</c:f>
              <c:numCache>
                <c:formatCode>General</c:formatCode>
                <c:ptCount val="12"/>
                <c:pt idx="0">
                  <c:v>55886.47</c:v>
                </c:pt>
                <c:pt idx="1">
                  <c:v>85294.42</c:v>
                </c:pt>
                <c:pt idx="2">
                  <c:v>93051.56</c:v>
                </c:pt>
                <c:pt idx="3">
                  <c:v>97030.26</c:v>
                </c:pt>
                <c:pt idx="4">
                  <c:v>98467.51</c:v>
                </c:pt>
                <c:pt idx="5">
                  <c:v>115722.69</c:v>
                </c:pt>
                <c:pt idx="6">
                  <c:v>105181.79</c:v>
                </c:pt>
                <c:pt idx="7">
                  <c:v>112405.68</c:v>
                </c:pt>
                <c:pt idx="8">
                  <c:v>137540</c:v>
                </c:pt>
                <c:pt idx="9">
                  <c:v>144788.77</c:v>
                </c:pt>
                <c:pt idx="10">
                  <c:v>147929.42</c:v>
                </c:pt>
                <c:pt idx="11">
                  <c:v>150144.32</c:v>
                </c:pt>
              </c:numCache>
            </c:numRef>
          </c:val>
        </c:ser>
        <c:dLbls>
          <c:showLegendKey val="0"/>
          <c:showVal val="0"/>
          <c:showCatName val="0"/>
          <c:showSerName val="0"/>
          <c:showPercent val="0"/>
          <c:showBubbleSize val="0"/>
        </c:dLbls>
        <c:gapWidth val="219"/>
        <c:overlap val="-27"/>
        <c:axId val="892793299"/>
        <c:axId val="578573893"/>
      </c:barChart>
      <c:lineChart>
        <c:grouping val="standard"/>
        <c:varyColors val="0"/>
        <c:ser>
          <c:idx val="1"/>
          <c:order val="1"/>
          <c:tx>
            <c:strRef>
              <c:f>[PPT数据.xlsx]房地产!$A$43</c:f>
              <c:strCache>
                <c:ptCount val="1"/>
                <c:pt idx="0">
                  <c:v>同比增长（%）</c:v>
                </c:pt>
              </c:strCache>
            </c:strRef>
          </c:tx>
          <c:spPr>
            <a:ln w="28575" cap="rnd">
              <a:solidFill>
                <a:schemeClr val="accent2"/>
              </a:solidFill>
              <a:round/>
            </a:ln>
            <a:effectLst/>
          </c:spPr>
          <c:marker>
            <c:symbol val="none"/>
          </c:marker>
          <c:dLbls>
            <c:delete val="1"/>
          </c:dLbls>
          <c:cat>
            <c:strRef>
              <c:f>[PPT数据.xlsx]房地产!$B$41:$M$41</c:f>
              <c:strCache>
                <c:ptCount val="12"/>
                <c:pt idx="0">
                  <c:v>2008年</c:v>
                </c:pt>
                <c:pt idx="1">
                  <c:v>2009年</c:v>
                </c:pt>
                <c:pt idx="2">
                  <c:v>2010年</c:v>
                </c:pt>
                <c:pt idx="3">
                  <c:v>2011年</c:v>
                </c:pt>
                <c:pt idx="4">
                  <c:v>2012年</c:v>
                </c:pt>
                <c:pt idx="5">
                  <c:v>2013年</c:v>
                </c:pt>
                <c:pt idx="6">
                  <c:v>2014年</c:v>
                </c:pt>
                <c:pt idx="7">
                  <c:v>2015年</c:v>
                </c:pt>
                <c:pt idx="8">
                  <c:v>2016年</c:v>
                </c:pt>
                <c:pt idx="9">
                  <c:v>2017年</c:v>
                </c:pt>
                <c:pt idx="10">
                  <c:v>2018年</c:v>
                </c:pt>
                <c:pt idx="11">
                  <c:v>2019年</c:v>
                </c:pt>
              </c:strCache>
            </c:strRef>
          </c:cat>
          <c:val>
            <c:numRef>
              <c:f>[PPT数据.xlsx]房地产!$B$43:$M$43</c:f>
              <c:numCache>
                <c:formatCode>0.0%</c:formatCode>
                <c:ptCount val="12"/>
                <c:pt idx="0">
                  <c:v>-0.203</c:v>
                </c:pt>
                <c:pt idx="1">
                  <c:v>0.439</c:v>
                </c:pt>
                <c:pt idx="2">
                  <c:v>0.08</c:v>
                </c:pt>
                <c:pt idx="3">
                  <c:v>0.039</c:v>
                </c:pt>
                <c:pt idx="4">
                  <c:v>0.02</c:v>
                </c:pt>
                <c:pt idx="5">
                  <c:v>0.175</c:v>
                </c:pt>
                <c:pt idx="6">
                  <c:v>-0.091</c:v>
                </c:pt>
                <c:pt idx="7">
                  <c:v>0.069</c:v>
                </c:pt>
                <c:pt idx="8">
                  <c:v>0.224</c:v>
                </c:pt>
                <c:pt idx="9">
                  <c:v>0.053</c:v>
                </c:pt>
                <c:pt idx="10">
                  <c:v>0.022</c:v>
                </c:pt>
                <c:pt idx="11">
                  <c:v>0.015</c:v>
                </c:pt>
              </c:numCache>
            </c:numRef>
          </c:val>
          <c:smooth val="0"/>
        </c:ser>
        <c:dLbls>
          <c:showLegendKey val="0"/>
          <c:showVal val="0"/>
          <c:showCatName val="0"/>
          <c:showSerName val="0"/>
          <c:showPercent val="0"/>
          <c:showBubbleSize val="0"/>
        </c:dLbls>
        <c:marker val="0"/>
        <c:smooth val="0"/>
        <c:axId val="457700982"/>
        <c:axId val="330476864"/>
      </c:lineChart>
      <c:catAx>
        <c:axId val="89279329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78573893"/>
        <c:crosses val="autoZero"/>
        <c:auto val="1"/>
        <c:lblAlgn val="ctr"/>
        <c:lblOffset val="100"/>
        <c:noMultiLvlLbl val="0"/>
      </c:catAx>
      <c:valAx>
        <c:axId val="578573893"/>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92793299"/>
        <c:crosses val="autoZero"/>
        <c:crossBetween val="between"/>
        <c:majorUnit val="40000"/>
        <c:dispUnits>
          <c:builtInUnit val="tenThousands"/>
          <c:dispUnitsLbl>
            <c:layout/>
            <c:spPr>
              <a:noFill/>
              <a:ln>
                <a:noFill/>
              </a:ln>
              <a:effectLst/>
            </c:spPr>
            <c:txPr>
              <a:bodyPr rot="-5400000" spcFirstLastPara="0" vertOverflow="ellipsis" vert="horz" wrap="square" anchor="ctr" anchorCtr="1">
                <a:spAutoFit/>
              </a:bodyPr>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ispUnitsLbl>
        </c:dispUnits>
      </c:valAx>
      <c:catAx>
        <c:axId val="457700982"/>
        <c:scaling>
          <c:orientation val="minMax"/>
        </c:scaling>
        <c:delete val="1"/>
        <c:axPos val="b"/>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30476864"/>
        <c:crosses val="autoZero"/>
        <c:auto val="1"/>
        <c:lblAlgn val="ctr"/>
        <c:lblOffset val="100"/>
        <c:noMultiLvlLbl val="0"/>
      </c:catAx>
      <c:valAx>
        <c:axId val="330476864"/>
        <c:scaling>
          <c:orientation val="minMax"/>
        </c:scaling>
        <c:delete val="0"/>
        <c:axPos val="r"/>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57700982"/>
        <c:crosses val="max"/>
        <c:crossBetween val="between"/>
        <c:majorUnit val="0.1"/>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800" b="0" i="0" u="none" strike="noStrike" kern="1200" spc="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国内主要铜杆厂设备情况</a:t>
            </a:r>
            <a:endParaRPr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[PPT数据.xlsx]设备!$A$2:$A$6</c:f>
              <c:strCache>
                <c:ptCount val="5"/>
                <c:pt idx="0">
                  <c:v>美国南线</c:v>
                </c:pt>
                <c:pt idx="1">
                  <c:v>西马克</c:v>
                </c:pt>
                <c:pt idx="2">
                  <c:v>蜀虹</c:v>
                </c:pt>
                <c:pt idx="3">
                  <c:v>上引</c:v>
                </c:pt>
                <c:pt idx="4">
                  <c:v>其他</c:v>
                </c:pt>
              </c:strCache>
            </c:strRef>
          </c:cat>
          <c:val>
            <c:numRef>
              <c:f>[PPT数据.xlsx]设备!$B$2:$B$6</c:f>
              <c:numCache>
                <c:formatCode>General</c:formatCode>
                <c:ptCount val="5"/>
                <c:pt idx="0">
                  <c:v>33</c:v>
                </c:pt>
                <c:pt idx="1">
                  <c:v>22</c:v>
                </c:pt>
                <c:pt idx="2">
                  <c:v>11</c:v>
                </c:pt>
                <c:pt idx="3">
                  <c:v>6</c:v>
                </c:pt>
                <c:pt idx="4">
                  <c:v>3</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3"/>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4"/>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2018-2020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年国内精炼铜产量</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120222222222222"/>
          <c:y val="0.25816091954023"/>
          <c:w val="0.792055555555555"/>
          <c:h val="0.54583908045977"/>
        </c:manualLayout>
      </c:layout>
      <c:barChart>
        <c:barDir val="col"/>
        <c:grouping val="clustered"/>
        <c:varyColors val="0"/>
        <c:ser>
          <c:idx val="0"/>
          <c:order val="0"/>
          <c:tx>
            <c:strRef>
              <c:f>[PPT数据.xlsx]精铜产量!$B$1</c:f>
              <c:strCache>
                <c:ptCount val="1"/>
                <c:pt idx="0">
                  <c:v>铜产量（左轴）</c:v>
                </c:pt>
              </c:strCache>
            </c:strRef>
          </c:tx>
          <c:spPr>
            <a:solidFill>
              <a:schemeClr val="accent1"/>
            </a:solidFill>
            <a:ln>
              <a:noFill/>
            </a:ln>
            <a:effectLst/>
          </c:spPr>
          <c:invertIfNegative val="0"/>
          <c:dLbls>
            <c:delete val="1"/>
          </c:dLbls>
          <c:cat>
            <c:numRef>
              <c:f>[PPT数据.xlsx]精铜产量!$A$2:$A$28</c:f>
              <c:numCache>
                <c:formatCode>yyyy\/mm</c:formatCode>
                <c:ptCount val="27"/>
                <c:pt idx="0" c:formatCode="yyyy\/mm">
                  <c:v>43101</c:v>
                </c:pt>
                <c:pt idx="1" c:formatCode="yyyy\/mm">
                  <c:v>43132</c:v>
                </c:pt>
                <c:pt idx="2" c:formatCode="yyyy\/mm">
                  <c:v>43160</c:v>
                </c:pt>
                <c:pt idx="3" c:formatCode="yyyy\/mm">
                  <c:v>43191</c:v>
                </c:pt>
                <c:pt idx="4" c:formatCode="yyyy\/mm">
                  <c:v>43221</c:v>
                </c:pt>
                <c:pt idx="5" c:formatCode="yyyy\/mm">
                  <c:v>43252</c:v>
                </c:pt>
                <c:pt idx="6" c:formatCode="yyyy\/mm">
                  <c:v>43282</c:v>
                </c:pt>
                <c:pt idx="7" c:formatCode="yyyy\/mm">
                  <c:v>43313</c:v>
                </c:pt>
                <c:pt idx="8" c:formatCode="yyyy\/mm">
                  <c:v>43344</c:v>
                </c:pt>
                <c:pt idx="9" c:formatCode="yyyy\/mm">
                  <c:v>43374</c:v>
                </c:pt>
                <c:pt idx="10" c:formatCode="yyyy\/mm">
                  <c:v>43405</c:v>
                </c:pt>
                <c:pt idx="11" c:formatCode="yyyy\/mm">
                  <c:v>43435</c:v>
                </c:pt>
                <c:pt idx="12" c:formatCode="yyyy\/mm">
                  <c:v>43466</c:v>
                </c:pt>
                <c:pt idx="13" c:formatCode="yyyy\/mm">
                  <c:v>43497</c:v>
                </c:pt>
                <c:pt idx="14" c:formatCode="yyyy\/mm">
                  <c:v>43525</c:v>
                </c:pt>
                <c:pt idx="15" c:formatCode="yyyy\/mm">
                  <c:v>43556</c:v>
                </c:pt>
                <c:pt idx="16" c:formatCode="yyyy\/mm">
                  <c:v>43586</c:v>
                </c:pt>
                <c:pt idx="17" c:formatCode="yyyy\/mm">
                  <c:v>43617</c:v>
                </c:pt>
                <c:pt idx="18" c:formatCode="yyyy\/mm">
                  <c:v>43647</c:v>
                </c:pt>
                <c:pt idx="19" c:formatCode="yyyy\/mm">
                  <c:v>43678</c:v>
                </c:pt>
                <c:pt idx="20" c:formatCode="yyyy\/mm">
                  <c:v>43709</c:v>
                </c:pt>
                <c:pt idx="21" c:formatCode="yyyy\/mm">
                  <c:v>43739</c:v>
                </c:pt>
                <c:pt idx="22" c:formatCode="yyyy\/mm">
                  <c:v>43770</c:v>
                </c:pt>
                <c:pt idx="23" c:formatCode="yyyy\/mm">
                  <c:v>43800</c:v>
                </c:pt>
                <c:pt idx="24" c:formatCode="yyyy\/mm">
                  <c:v>43831</c:v>
                </c:pt>
                <c:pt idx="25" c:formatCode="yyyy\/mm">
                  <c:v>43862</c:v>
                </c:pt>
                <c:pt idx="26" c:formatCode="yyyy\/mm">
                  <c:v>43891</c:v>
                </c:pt>
              </c:numCache>
            </c:numRef>
          </c:cat>
          <c:val>
            <c:numRef>
              <c:f>[PPT数据.xlsx]精铜产量!$B$2:$B$28</c:f>
              <c:numCache>
                <c:formatCode>General</c:formatCode>
                <c:ptCount val="27"/>
                <c:pt idx="0">
                  <c:v>760947.368421053</c:v>
                </c:pt>
                <c:pt idx="1">
                  <c:v>687442.105263158</c:v>
                </c:pt>
                <c:pt idx="2">
                  <c:v>747894.736842105</c:v>
                </c:pt>
                <c:pt idx="3">
                  <c:v>749473.684210526</c:v>
                </c:pt>
                <c:pt idx="4">
                  <c:v>738221.052631579</c:v>
                </c:pt>
                <c:pt idx="5">
                  <c:v>692526.315789474</c:v>
                </c:pt>
                <c:pt idx="6">
                  <c:v>713431.578947368</c:v>
                </c:pt>
                <c:pt idx="7">
                  <c:v>737368.4</c:v>
                </c:pt>
                <c:pt idx="8">
                  <c:v>705368.4</c:v>
                </c:pt>
                <c:pt idx="9">
                  <c:v>750631</c:v>
                </c:pt>
                <c:pt idx="10">
                  <c:v>728368</c:v>
                </c:pt>
                <c:pt idx="11">
                  <c:v>736600</c:v>
                </c:pt>
                <c:pt idx="12" c:formatCode="0_ ">
                  <c:v>708736.842105263</c:v>
                </c:pt>
                <c:pt idx="13" c:formatCode="0_ ">
                  <c:v>668736.842105263</c:v>
                </c:pt>
                <c:pt idx="14" c:formatCode="0_ ">
                  <c:v>744526.315789474</c:v>
                </c:pt>
                <c:pt idx="15" c:formatCode="0_ ">
                  <c:v>690577.777777778</c:v>
                </c:pt>
                <c:pt idx="16" c:formatCode="0_ ">
                  <c:v>672444.444444444</c:v>
                </c:pt>
                <c:pt idx="17" c:formatCode="0_ ">
                  <c:v>735688.888888889</c:v>
                </c:pt>
                <c:pt idx="18" c:formatCode="0_ ">
                  <c:v>749838.187702265</c:v>
                </c:pt>
                <c:pt idx="19" c:formatCode="0_ ">
                  <c:v>742473.11827957</c:v>
                </c:pt>
                <c:pt idx="20" c:formatCode="0_ ">
                  <c:v>722903.225806452</c:v>
                </c:pt>
                <c:pt idx="21" c:formatCode="0_ ">
                  <c:v>758723.404255319</c:v>
                </c:pt>
                <c:pt idx="22" c:formatCode="0_ ">
                  <c:v>776638.29787234</c:v>
                </c:pt>
                <c:pt idx="23" c:formatCode="0_ ">
                  <c:v>747702.127659574</c:v>
                </c:pt>
                <c:pt idx="24">
                  <c:v>719149</c:v>
                </c:pt>
                <c:pt idx="25">
                  <c:v>659468</c:v>
                </c:pt>
                <c:pt idx="26">
                  <c:v>752597</c:v>
                </c:pt>
              </c:numCache>
            </c:numRef>
          </c:val>
        </c:ser>
        <c:dLbls>
          <c:showLegendKey val="0"/>
          <c:showVal val="0"/>
          <c:showCatName val="0"/>
          <c:showSerName val="0"/>
          <c:showPercent val="0"/>
          <c:showBubbleSize val="0"/>
        </c:dLbls>
        <c:gapWidth val="219"/>
        <c:overlap val="-27"/>
        <c:axId val="396162687"/>
        <c:axId val="203978683"/>
      </c:barChart>
      <c:lineChart>
        <c:grouping val="standard"/>
        <c:varyColors val="0"/>
        <c:ser>
          <c:idx val="1"/>
          <c:order val="1"/>
          <c:tx>
            <c:strRef>
              <c:f>[PPT数据.xlsx]精铜产量!$C$1</c:f>
              <c:strCache>
                <c:ptCount val="1"/>
                <c:pt idx="0">
                  <c:v>同比(右轴)</c:v>
                </c:pt>
              </c:strCache>
            </c:strRef>
          </c:tx>
          <c:spPr>
            <a:ln w="28575" cap="rnd">
              <a:solidFill>
                <a:schemeClr val="accent2"/>
              </a:solidFill>
              <a:round/>
            </a:ln>
            <a:effectLst/>
          </c:spPr>
          <c:marker>
            <c:symbol val="none"/>
          </c:marker>
          <c:dLbls>
            <c:delete val="1"/>
          </c:dLbls>
          <c:cat>
            <c:numRef>
              <c:f>[PPT数据.xlsx]精铜产量!$A$2:$A$28</c:f>
              <c:numCache>
                <c:formatCode>yyyy\/mm</c:formatCode>
                <c:ptCount val="27"/>
                <c:pt idx="0" c:formatCode="yyyy\/mm">
                  <c:v>43101</c:v>
                </c:pt>
                <c:pt idx="1" c:formatCode="yyyy\/mm">
                  <c:v>43132</c:v>
                </c:pt>
                <c:pt idx="2" c:formatCode="yyyy\/mm">
                  <c:v>43160</c:v>
                </c:pt>
                <c:pt idx="3" c:formatCode="yyyy\/mm">
                  <c:v>43191</c:v>
                </c:pt>
                <c:pt idx="4" c:formatCode="yyyy\/mm">
                  <c:v>43221</c:v>
                </c:pt>
                <c:pt idx="5" c:formatCode="yyyy\/mm">
                  <c:v>43252</c:v>
                </c:pt>
                <c:pt idx="6" c:formatCode="yyyy\/mm">
                  <c:v>43282</c:v>
                </c:pt>
                <c:pt idx="7" c:formatCode="yyyy\/mm">
                  <c:v>43313</c:v>
                </c:pt>
                <c:pt idx="8" c:formatCode="yyyy\/mm">
                  <c:v>43344</c:v>
                </c:pt>
                <c:pt idx="9" c:formatCode="yyyy\/mm">
                  <c:v>43374</c:v>
                </c:pt>
                <c:pt idx="10" c:formatCode="yyyy\/mm">
                  <c:v>43405</c:v>
                </c:pt>
                <c:pt idx="11" c:formatCode="yyyy\/mm">
                  <c:v>43435</c:v>
                </c:pt>
                <c:pt idx="12" c:formatCode="yyyy\/mm">
                  <c:v>43466</c:v>
                </c:pt>
                <c:pt idx="13" c:formatCode="yyyy\/mm">
                  <c:v>43497</c:v>
                </c:pt>
                <c:pt idx="14" c:formatCode="yyyy\/mm">
                  <c:v>43525</c:v>
                </c:pt>
                <c:pt idx="15" c:formatCode="yyyy\/mm">
                  <c:v>43556</c:v>
                </c:pt>
                <c:pt idx="16" c:formatCode="yyyy\/mm">
                  <c:v>43586</c:v>
                </c:pt>
                <c:pt idx="17" c:formatCode="yyyy\/mm">
                  <c:v>43617</c:v>
                </c:pt>
                <c:pt idx="18" c:formatCode="yyyy\/mm">
                  <c:v>43647</c:v>
                </c:pt>
                <c:pt idx="19" c:formatCode="yyyy\/mm">
                  <c:v>43678</c:v>
                </c:pt>
                <c:pt idx="20" c:formatCode="yyyy\/mm">
                  <c:v>43709</c:v>
                </c:pt>
                <c:pt idx="21" c:formatCode="yyyy\/mm">
                  <c:v>43739</c:v>
                </c:pt>
                <c:pt idx="22" c:formatCode="yyyy\/mm">
                  <c:v>43770</c:v>
                </c:pt>
                <c:pt idx="23" c:formatCode="yyyy\/mm">
                  <c:v>43800</c:v>
                </c:pt>
                <c:pt idx="24" c:formatCode="yyyy\/mm">
                  <c:v>43831</c:v>
                </c:pt>
                <c:pt idx="25" c:formatCode="yyyy\/mm">
                  <c:v>43862</c:v>
                </c:pt>
                <c:pt idx="26" c:formatCode="yyyy\/mm">
                  <c:v>43891</c:v>
                </c:pt>
              </c:numCache>
            </c:numRef>
          </c:cat>
          <c:val>
            <c:numRef>
              <c:f>[PPT数据.xlsx]精铜产量!$C$2:$C$28</c:f>
              <c:numCache>
                <c:formatCode>0.0%</c:formatCode>
                <c:ptCount val="27"/>
                <c:pt idx="0">
                  <c:v>0.237312794180574</c:v>
                </c:pt>
                <c:pt idx="1">
                  <c:v>0.0774954627949185</c:v>
                </c:pt>
                <c:pt idx="2">
                  <c:v>0.212147061332423</c:v>
                </c:pt>
                <c:pt idx="3">
                  <c:v>0.249122807017543</c:v>
                </c:pt>
                <c:pt idx="4">
                  <c:v>0.244892162953759</c:v>
                </c:pt>
                <c:pt idx="5">
                  <c:v>0.106272069951237</c:v>
                </c:pt>
                <c:pt idx="6">
                  <c:v>0.110649997193714</c:v>
                </c:pt>
                <c:pt idx="7">
                  <c:v>0.161449684895624</c:v>
                </c:pt>
                <c:pt idx="8">
                  <c:v>0.075820857278817</c:v>
                </c:pt>
                <c:pt idx="9">
                  <c:v>0.120865058258386</c:v>
                </c:pt>
                <c:pt idx="10">
                  <c:v>0.0538493814656732</c:v>
                </c:pt>
                <c:pt idx="11">
                  <c:v>0.0354958881000914</c:v>
                </c:pt>
                <c:pt idx="12">
                  <c:v>-0.068612532853784</c:v>
                </c:pt>
                <c:pt idx="13">
                  <c:v>-0.0272099468663393</c:v>
                </c:pt>
                <c:pt idx="14">
                  <c:v>-0.00450387051372195</c:v>
                </c:pt>
                <c:pt idx="15">
                  <c:v>-0.0785830212234699</c:v>
                </c:pt>
                <c:pt idx="16">
                  <c:v>-0.0891015068625547</c:v>
                </c:pt>
                <c:pt idx="17">
                  <c:v>0.0623262569454996</c:v>
                </c:pt>
                <c:pt idx="18">
                  <c:v>0.0510302737210107</c:v>
                </c:pt>
                <c:pt idx="19">
                  <c:v>0.00692288722919234</c:v>
                </c:pt>
                <c:pt idx="20">
                  <c:v>0.0248591031388023</c:v>
                </c:pt>
                <c:pt idx="21">
                  <c:v>0.0107808020922651</c:v>
                </c:pt>
                <c:pt idx="22">
                  <c:v>0.0662718541620993</c:v>
                </c:pt>
                <c:pt idx="23">
                  <c:v>0.0150721255220934</c:v>
                </c:pt>
                <c:pt idx="24">
                  <c:v>0.0146911480766376</c:v>
                </c:pt>
                <c:pt idx="25">
                  <c:v>-0.0138602235164487</c:v>
                </c:pt>
                <c:pt idx="26">
                  <c:v>0.0108400254488896</c:v>
                </c:pt>
              </c:numCache>
            </c:numRef>
          </c:val>
          <c:smooth val="0"/>
        </c:ser>
        <c:ser>
          <c:idx val="2"/>
          <c:order val="2"/>
          <c:tx>
            <c:strRef>
              <c:f>[PPT数据.xlsx]精铜产量!$D$1</c:f>
              <c:strCache>
                <c:ptCount val="1"/>
                <c:pt idx="0">
                  <c:v>环比(右轴)</c:v>
                </c:pt>
              </c:strCache>
            </c:strRef>
          </c:tx>
          <c:spPr>
            <a:ln w="28575" cap="rnd">
              <a:solidFill>
                <a:schemeClr val="accent3"/>
              </a:solidFill>
              <a:round/>
            </a:ln>
            <a:effectLst/>
          </c:spPr>
          <c:marker>
            <c:symbol val="none"/>
          </c:marker>
          <c:dLbls>
            <c:delete val="1"/>
          </c:dLbls>
          <c:cat>
            <c:numRef>
              <c:f>[PPT数据.xlsx]精铜产量!$A$2:$A$28</c:f>
              <c:numCache>
                <c:formatCode>yyyy\/mm</c:formatCode>
                <c:ptCount val="27"/>
                <c:pt idx="0" c:formatCode="yyyy\/mm">
                  <c:v>43101</c:v>
                </c:pt>
                <c:pt idx="1" c:formatCode="yyyy\/mm">
                  <c:v>43132</c:v>
                </c:pt>
                <c:pt idx="2" c:formatCode="yyyy\/mm">
                  <c:v>43160</c:v>
                </c:pt>
                <c:pt idx="3" c:formatCode="yyyy\/mm">
                  <c:v>43191</c:v>
                </c:pt>
                <c:pt idx="4" c:formatCode="yyyy\/mm">
                  <c:v>43221</c:v>
                </c:pt>
                <c:pt idx="5" c:formatCode="yyyy\/mm">
                  <c:v>43252</c:v>
                </c:pt>
                <c:pt idx="6" c:formatCode="yyyy\/mm">
                  <c:v>43282</c:v>
                </c:pt>
                <c:pt idx="7" c:formatCode="yyyy\/mm">
                  <c:v>43313</c:v>
                </c:pt>
                <c:pt idx="8" c:formatCode="yyyy\/mm">
                  <c:v>43344</c:v>
                </c:pt>
                <c:pt idx="9" c:formatCode="yyyy\/mm">
                  <c:v>43374</c:v>
                </c:pt>
                <c:pt idx="10" c:formatCode="yyyy\/mm">
                  <c:v>43405</c:v>
                </c:pt>
                <c:pt idx="11" c:formatCode="yyyy\/mm">
                  <c:v>43435</c:v>
                </c:pt>
                <c:pt idx="12" c:formatCode="yyyy\/mm">
                  <c:v>43466</c:v>
                </c:pt>
                <c:pt idx="13" c:formatCode="yyyy\/mm">
                  <c:v>43497</c:v>
                </c:pt>
                <c:pt idx="14" c:formatCode="yyyy\/mm">
                  <c:v>43525</c:v>
                </c:pt>
                <c:pt idx="15" c:formatCode="yyyy\/mm">
                  <c:v>43556</c:v>
                </c:pt>
                <c:pt idx="16" c:formatCode="yyyy\/mm">
                  <c:v>43586</c:v>
                </c:pt>
                <c:pt idx="17" c:formatCode="yyyy\/mm">
                  <c:v>43617</c:v>
                </c:pt>
                <c:pt idx="18" c:formatCode="yyyy\/mm">
                  <c:v>43647</c:v>
                </c:pt>
                <c:pt idx="19" c:formatCode="yyyy\/mm">
                  <c:v>43678</c:v>
                </c:pt>
                <c:pt idx="20" c:formatCode="yyyy\/mm">
                  <c:v>43709</c:v>
                </c:pt>
                <c:pt idx="21" c:formatCode="yyyy\/mm">
                  <c:v>43739</c:v>
                </c:pt>
                <c:pt idx="22" c:formatCode="yyyy\/mm">
                  <c:v>43770</c:v>
                </c:pt>
                <c:pt idx="23" c:formatCode="yyyy\/mm">
                  <c:v>43800</c:v>
                </c:pt>
                <c:pt idx="24" c:formatCode="yyyy\/mm">
                  <c:v>43831</c:v>
                </c:pt>
                <c:pt idx="25" c:formatCode="yyyy\/mm">
                  <c:v>43862</c:v>
                </c:pt>
                <c:pt idx="26" c:formatCode="yyyy\/mm">
                  <c:v>43891</c:v>
                </c:pt>
              </c:numCache>
            </c:numRef>
          </c:cat>
          <c:val>
            <c:numRef>
              <c:f>[PPT数据.xlsx]精铜产量!$D$2:$D$28</c:f>
              <c:numCache>
                <c:formatCode>0.0%</c:formatCode>
                <c:ptCount val="27"/>
                <c:pt idx="0">
                  <c:v>0.0697228768131764</c:v>
                </c:pt>
                <c:pt idx="1">
                  <c:v>-0.0965970397012039</c:v>
                </c:pt>
                <c:pt idx="2">
                  <c:v>0.0879385058263275</c:v>
                </c:pt>
                <c:pt idx="3">
                  <c:v>0.00211118930330732</c:v>
                </c:pt>
                <c:pt idx="4">
                  <c:v>-0.0150140449438197</c:v>
                </c:pt>
                <c:pt idx="5">
                  <c:v>-0.0618984471916837</c:v>
                </c:pt>
                <c:pt idx="6">
                  <c:v>0.0301869585043307</c:v>
                </c:pt>
                <c:pt idx="7">
                  <c:v>0.0335516702077439</c:v>
                </c:pt>
                <c:pt idx="8">
                  <c:v>-0.0433975744010728</c:v>
                </c:pt>
                <c:pt idx="9">
                  <c:v>0.0641687379247496</c:v>
                </c:pt>
                <c:pt idx="10">
                  <c:v>-0.0296590468552458</c:v>
                </c:pt>
                <c:pt idx="11">
                  <c:v>0.0113019792192957</c:v>
                </c:pt>
                <c:pt idx="12">
                  <c:v>-0.0378267144919047</c:v>
                </c:pt>
                <c:pt idx="13">
                  <c:v>-0.0564384375464132</c:v>
                </c:pt>
                <c:pt idx="14">
                  <c:v>0.113332283960334</c:v>
                </c:pt>
                <c:pt idx="15">
                  <c:v>-0.0724602164726583</c:v>
                </c:pt>
                <c:pt idx="16">
                  <c:v>-0.0262582056892788</c:v>
                </c:pt>
                <c:pt idx="17">
                  <c:v>0.0940515532055527</c:v>
                </c:pt>
                <c:pt idx="18">
                  <c:v>0.0192327205522238</c:v>
                </c:pt>
                <c:pt idx="19">
                  <c:v>-0.00982221170311932</c:v>
                </c:pt>
                <c:pt idx="20">
                  <c:v>-0.0263577118030409</c:v>
                </c:pt>
                <c:pt idx="21">
                  <c:v>0.0495504476534975</c:v>
                </c:pt>
                <c:pt idx="22">
                  <c:v>0.0236118900729104</c:v>
                </c:pt>
                <c:pt idx="23">
                  <c:v>-0.0372582324256205</c:v>
                </c:pt>
                <c:pt idx="24">
                  <c:v>-0.0381878379147453</c:v>
                </c:pt>
                <c:pt idx="25">
                  <c:v>-0.0829883654152338</c:v>
                </c:pt>
                <c:pt idx="26">
                  <c:v>0.141218376024311</c:v>
                </c:pt>
              </c:numCache>
            </c:numRef>
          </c:val>
          <c:smooth val="0"/>
        </c:ser>
        <c:dLbls>
          <c:showLegendKey val="0"/>
          <c:showVal val="0"/>
          <c:showCatName val="0"/>
          <c:showSerName val="0"/>
          <c:showPercent val="0"/>
          <c:showBubbleSize val="0"/>
        </c:dLbls>
        <c:marker val="0"/>
        <c:smooth val="0"/>
        <c:axId val="41170893"/>
        <c:axId val="274959783"/>
      </c:lineChart>
      <c:dateAx>
        <c:axId val="396162687"/>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单位：吨</a:t>
                </a:r>
                <a:endPar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202777777777777"/>
              <c:y val="0.0986206896551724"/>
            </c:manualLayout>
          </c:layout>
          <c:overlay val="0"/>
          <c:spPr>
            <a:noFill/>
            <a:ln>
              <a:noFill/>
            </a:ln>
            <a:effectLst/>
          </c:sp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03978683"/>
        <c:crosses val="autoZero"/>
        <c:auto val="1"/>
        <c:lblOffset val="100"/>
        <c:baseTimeUnit val="months"/>
      </c:dateAx>
      <c:valAx>
        <c:axId val="203978683"/>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96162687"/>
        <c:crosses val="autoZero"/>
        <c:crossBetween val="between"/>
        <c:majorUnit val="50000"/>
        <c:dispUnits>
          <c:builtInUnit val="tenThousands"/>
          <c:dispUnitsLbl>
            <c:layout/>
            <c:spPr>
              <a:noFill/>
              <a:ln>
                <a:noFill/>
              </a:ln>
              <a:effectLst/>
            </c:spPr>
            <c:txPr>
              <a:bodyPr rot="-5400000" spcFirstLastPara="0" vertOverflow="ellipsis" vert="horz" wrap="square" anchor="ctr" anchorCtr="1">
                <a:spAutoFit/>
              </a:bodyPr>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ispUnitsLbl>
        </c:dispUnits>
      </c:valAx>
      <c:dateAx>
        <c:axId val="41170893"/>
        <c:scaling>
          <c:orientation val="minMax"/>
        </c:scaling>
        <c:delete val="1"/>
        <c:axPos val="b"/>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74959783"/>
        <c:crosses val="autoZero"/>
        <c:auto val="1"/>
        <c:lblOffset val="100"/>
        <c:baseTimeUnit val="months"/>
      </c:dateAx>
      <c:valAx>
        <c:axId val="274959783"/>
        <c:scaling>
          <c:orientation val="minMax"/>
        </c:scaling>
        <c:delete val="0"/>
        <c:axPos val="r"/>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1170893"/>
        <c:crosses val="max"/>
        <c:crossBetween val="between"/>
        <c:majorUnit val="0.1"/>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2018-2020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年国内精炼铜进口量</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132896962989223"/>
          <c:y val="0.260538223386521"/>
          <c:w val="0.772115531498503"/>
          <c:h val="0.509835675160753"/>
        </c:manualLayout>
      </c:layout>
      <c:barChart>
        <c:barDir val="col"/>
        <c:grouping val="clustered"/>
        <c:varyColors val="0"/>
        <c:ser>
          <c:idx val="0"/>
          <c:order val="0"/>
          <c:tx>
            <c:strRef>
              <c:f>[PPT数据.xlsx]精铜进口!$B$1</c:f>
              <c:strCache>
                <c:ptCount val="1"/>
                <c:pt idx="0">
                  <c:v>进口量(左轴)</c:v>
                </c:pt>
              </c:strCache>
            </c:strRef>
          </c:tx>
          <c:spPr>
            <a:solidFill>
              <a:schemeClr val="accent1"/>
            </a:solidFill>
            <a:ln>
              <a:noFill/>
            </a:ln>
            <a:effectLst/>
          </c:spPr>
          <c:invertIfNegative val="0"/>
          <c:dLbls>
            <c:delete val="1"/>
          </c:dLbls>
          <c:cat>
            <c:numRef>
              <c:f>[PPT数据.xlsx]精铜进口!$A$2:$A$27</c:f>
              <c:numCache>
                <c:formatCode>yyyy\/mm</c:formatCode>
                <c:ptCount val="26"/>
                <c:pt idx="0" c:formatCode="yyyy\/mm">
                  <c:v>43101</c:v>
                </c:pt>
                <c:pt idx="1" c:formatCode="yyyy\/mm">
                  <c:v>43132</c:v>
                </c:pt>
                <c:pt idx="2" c:formatCode="yyyy\/mm">
                  <c:v>43160</c:v>
                </c:pt>
                <c:pt idx="3" c:formatCode="yyyy\/mm">
                  <c:v>43191</c:v>
                </c:pt>
                <c:pt idx="4" c:formatCode="yyyy\/mm">
                  <c:v>43221</c:v>
                </c:pt>
                <c:pt idx="5" c:formatCode="yyyy\/mm">
                  <c:v>43252</c:v>
                </c:pt>
                <c:pt idx="6" c:formatCode="yyyy\/mm">
                  <c:v>43282</c:v>
                </c:pt>
                <c:pt idx="7" c:formatCode="yyyy\/mm">
                  <c:v>43313</c:v>
                </c:pt>
                <c:pt idx="8" c:formatCode="yyyy\/mm">
                  <c:v>43344</c:v>
                </c:pt>
                <c:pt idx="9" c:formatCode="yyyy\/mm">
                  <c:v>43374</c:v>
                </c:pt>
                <c:pt idx="10" c:formatCode="yyyy\/mm">
                  <c:v>43405</c:v>
                </c:pt>
                <c:pt idx="11" c:formatCode="yyyy\/mm">
                  <c:v>43435</c:v>
                </c:pt>
                <c:pt idx="12" c:formatCode="yyyy\/mm">
                  <c:v>43466</c:v>
                </c:pt>
                <c:pt idx="13" c:formatCode="yyyy\/mm">
                  <c:v>43497</c:v>
                </c:pt>
                <c:pt idx="14" c:formatCode="yyyy\/mm">
                  <c:v>43525</c:v>
                </c:pt>
                <c:pt idx="15" c:formatCode="yyyy\/mm">
                  <c:v>43556</c:v>
                </c:pt>
                <c:pt idx="16" c:formatCode="yyyy\/mm">
                  <c:v>43586</c:v>
                </c:pt>
                <c:pt idx="17" c:formatCode="yyyy\/mm">
                  <c:v>43617</c:v>
                </c:pt>
                <c:pt idx="18" c:formatCode="yyyy\/mm">
                  <c:v>43647</c:v>
                </c:pt>
                <c:pt idx="19" c:formatCode="yyyy\/mm">
                  <c:v>43678</c:v>
                </c:pt>
                <c:pt idx="20" c:formatCode="yyyy\/mm">
                  <c:v>43709</c:v>
                </c:pt>
                <c:pt idx="21" c:formatCode="yyyy\/mm">
                  <c:v>43739</c:v>
                </c:pt>
                <c:pt idx="22" c:formatCode="yyyy\/mm">
                  <c:v>43770</c:v>
                </c:pt>
                <c:pt idx="23" c:formatCode="yyyy\/mm">
                  <c:v>43800</c:v>
                </c:pt>
                <c:pt idx="24" c:formatCode="yyyy\/mm">
                  <c:v>43831</c:v>
                </c:pt>
                <c:pt idx="25" c:formatCode="yyyy\/mm">
                  <c:v>43862</c:v>
                </c:pt>
              </c:numCache>
            </c:numRef>
          </c:cat>
          <c:val>
            <c:numRef>
              <c:f>[PPT数据.xlsx]精铜进口!$B$2:$B$27</c:f>
              <c:numCache>
                <c:formatCode>General</c:formatCode>
                <c:ptCount val="26"/>
                <c:pt idx="0">
                  <c:v>314525</c:v>
                </c:pt>
                <c:pt idx="1">
                  <c:v>229611</c:v>
                </c:pt>
                <c:pt idx="2">
                  <c:v>309003</c:v>
                </c:pt>
                <c:pt idx="3">
                  <c:v>318136</c:v>
                </c:pt>
                <c:pt idx="4">
                  <c:v>345011</c:v>
                </c:pt>
                <c:pt idx="5">
                  <c:v>310188</c:v>
                </c:pt>
                <c:pt idx="6">
                  <c:v>322388</c:v>
                </c:pt>
                <c:pt idx="7">
                  <c:v>287679</c:v>
                </c:pt>
                <c:pt idx="8">
                  <c:v>357993</c:v>
                </c:pt>
                <c:pt idx="9">
                  <c:v>308588</c:v>
                </c:pt>
                <c:pt idx="10">
                  <c:v>321251</c:v>
                </c:pt>
                <c:pt idx="11">
                  <c:v>328567</c:v>
                </c:pt>
                <c:pt idx="12">
                  <c:v>336706</c:v>
                </c:pt>
                <c:pt idx="13">
                  <c:v>218049</c:v>
                </c:pt>
                <c:pt idx="14">
                  <c:v>284608</c:v>
                </c:pt>
                <c:pt idx="15">
                  <c:v>294705</c:v>
                </c:pt>
                <c:pt idx="16">
                  <c:v>249084</c:v>
                </c:pt>
                <c:pt idx="17">
                  <c:v>217035</c:v>
                </c:pt>
                <c:pt idx="18">
                  <c:v>297400</c:v>
                </c:pt>
                <c:pt idx="19">
                  <c:v>295147</c:v>
                </c:pt>
                <c:pt idx="20">
                  <c:v>320488</c:v>
                </c:pt>
                <c:pt idx="21">
                  <c:v>316939</c:v>
                </c:pt>
                <c:pt idx="22">
                  <c:v>362048</c:v>
                </c:pt>
                <c:pt idx="23">
                  <c:v>358126</c:v>
                </c:pt>
                <c:pt idx="24" c:formatCode="0_ ">
                  <c:v>355063.551839665</c:v>
                </c:pt>
                <c:pt idx="25" c:formatCode="0_ ">
                  <c:v>229937.260160335</c:v>
                </c:pt>
              </c:numCache>
            </c:numRef>
          </c:val>
        </c:ser>
        <c:dLbls>
          <c:showLegendKey val="0"/>
          <c:showVal val="0"/>
          <c:showCatName val="0"/>
          <c:showSerName val="0"/>
          <c:showPercent val="0"/>
          <c:showBubbleSize val="0"/>
        </c:dLbls>
        <c:gapWidth val="219"/>
        <c:overlap val="-27"/>
        <c:axId val="191829423"/>
        <c:axId val="336644423"/>
      </c:barChart>
      <c:lineChart>
        <c:grouping val="standard"/>
        <c:varyColors val="0"/>
        <c:ser>
          <c:idx val="1"/>
          <c:order val="1"/>
          <c:tx>
            <c:strRef>
              <c:f>[PPT数据.xlsx]精铜进口!$C$1</c:f>
              <c:strCache>
                <c:ptCount val="1"/>
                <c:pt idx="0">
                  <c:v>同比（右轴）</c:v>
                </c:pt>
              </c:strCache>
            </c:strRef>
          </c:tx>
          <c:spPr>
            <a:ln w="28575" cap="rnd">
              <a:solidFill>
                <a:schemeClr val="accent2"/>
              </a:solidFill>
              <a:round/>
            </a:ln>
            <a:effectLst/>
          </c:spPr>
          <c:marker>
            <c:symbol val="none"/>
          </c:marker>
          <c:dLbls>
            <c:delete val="1"/>
          </c:dLbls>
          <c:cat>
            <c:numRef>
              <c:f>[PPT数据.xlsx]精铜进口!$A$2:$A$27</c:f>
              <c:numCache>
                <c:formatCode>yyyy\/mm</c:formatCode>
                <c:ptCount val="26"/>
                <c:pt idx="0" c:formatCode="yyyy\/mm">
                  <c:v>43101</c:v>
                </c:pt>
                <c:pt idx="1" c:formatCode="yyyy\/mm">
                  <c:v>43132</c:v>
                </c:pt>
                <c:pt idx="2" c:formatCode="yyyy\/mm">
                  <c:v>43160</c:v>
                </c:pt>
                <c:pt idx="3" c:formatCode="yyyy\/mm">
                  <c:v>43191</c:v>
                </c:pt>
                <c:pt idx="4" c:formatCode="yyyy\/mm">
                  <c:v>43221</c:v>
                </c:pt>
                <c:pt idx="5" c:formatCode="yyyy\/mm">
                  <c:v>43252</c:v>
                </c:pt>
                <c:pt idx="6" c:formatCode="yyyy\/mm">
                  <c:v>43282</c:v>
                </c:pt>
                <c:pt idx="7" c:formatCode="yyyy\/mm">
                  <c:v>43313</c:v>
                </c:pt>
                <c:pt idx="8" c:formatCode="yyyy\/mm">
                  <c:v>43344</c:v>
                </c:pt>
                <c:pt idx="9" c:formatCode="yyyy\/mm">
                  <c:v>43374</c:v>
                </c:pt>
                <c:pt idx="10" c:formatCode="yyyy\/mm">
                  <c:v>43405</c:v>
                </c:pt>
                <c:pt idx="11" c:formatCode="yyyy\/mm">
                  <c:v>43435</c:v>
                </c:pt>
                <c:pt idx="12" c:formatCode="yyyy\/mm">
                  <c:v>43466</c:v>
                </c:pt>
                <c:pt idx="13" c:formatCode="yyyy\/mm">
                  <c:v>43497</c:v>
                </c:pt>
                <c:pt idx="14" c:formatCode="yyyy\/mm">
                  <c:v>43525</c:v>
                </c:pt>
                <c:pt idx="15" c:formatCode="yyyy\/mm">
                  <c:v>43556</c:v>
                </c:pt>
                <c:pt idx="16" c:formatCode="yyyy\/mm">
                  <c:v>43586</c:v>
                </c:pt>
                <c:pt idx="17" c:formatCode="yyyy\/mm">
                  <c:v>43617</c:v>
                </c:pt>
                <c:pt idx="18" c:formatCode="yyyy\/mm">
                  <c:v>43647</c:v>
                </c:pt>
                <c:pt idx="19" c:formatCode="yyyy\/mm">
                  <c:v>43678</c:v>
                </c:pt>
                <c:pt idx="20" c:formatCode="yyyy\/mm">
                  <c:v>43709</c:v>
                </c:pt>
                <c:pt idx="21" c:formatCode="yyyy\/mm">
                  <c:v>43739</c:v>
                </c:pt>
                <c:pt idx="22" c:formatCode="yyyy\/mm">
                  <c:v>43770</c:v>
                </c:pt>
                <c:pt idx="23" c:formatCode="yyyy\/mm">
                  <c:v>43800</c:v>
                </c:pt>
                <c:pt idx="24" c:formatCode="yyyy\/mm">
                  <c:v>43831</c:v>
                </c:pt>
                <c:pt idx="25" c:formatCode="yyyy\/mm">
                  <c:v>43862</c:v>
                </c:pt>
              </c:numCache>
            </c:numRef>
          </c:cat>
          <c:val>
            <c:numRef>
              <c:f>[PPT数据.xlsx]精铜进口!$C$2:$C$27</c:f>
              <c:numCache>
                <c:formatCode>0.00%</c:formatCode>
                <c:ptCount val="26"/>
                <c:pt idx="0">
                  <c:v>0.130408999424957</c:v>
                </c:pt>
                <c:pt idx="1">
                  <c:v>-0.0181521962233169</c:v>
                </c:pt>
                <c:pt idx="2">
                  <c:v>0.0569010866479459</c:v>
                </c:pt>
                <c:pt idx="3">
                  <c:v>0.569917836610822</c:v>
                </c:pt>
                <c:pt idx="4">
                  <c:v>0.301667968293134</c:v>
                </c:pt>
                <c:pt idx="5">
                  <c:v>0.142732939390814</c:v>
                </c:pt>
                <c:pt idx="6">
                  <c:v>0.137299448262238</c:v>
                </c:pt>
                <c:pt idx="7">
                  <c:v>0.129605924483257</c:v>
                </c:pt>
                <c:pt idx="8">
                  <c:v>0.23275826446281</c:v>
                </c:pt>
                <c:pt idx="9">
                  <c:v>0.446915455777337</c:v>
                </c:pt>
                <c:pt idx="10">
                  <c:v>-0.0240515481456278</c:v>
                </c:pt>
                <c:pt idx="11">
                  <c:v>0.000697452015910434</c:v>
                </c:pt>
                <c:pt idx="12">
                  <c:v>0.0705222160400604</c:v>
                </c:pt>
                <c:pt idx="13">
                  <c:v>-0.0503547303918366</c:v>
                </c:pt>
                <c:pt idx="14">
                  <c:v>-0.078947453584593</c:v>
                </c:pt>
                <c:pt idx="15">
                  <c:v>-0.0736508914426535</c:v>
                </c:pt>
                <c:pt idx="16">
                  <c:v>-0.278040410305758</c:v>
                </c:pt>
                <c:pt idx="17">
                  <c:v>-0.300311424039615</c:v>
                </c:pt>
                <c:pt idx="18">
                  <c:v>-0.077509088427609</c:v>
                </c:pt>
                <c:pt idx="19">
                  <c:v>0.0259594895699721</c:v>
                </c:pt>
                <c:pt idx="20">
                  <c:v>-0.104764618302593</c:v>
                </c:pt>
                <c:pt idx="21">
                  <c:v>0.0270619725977679</c:v>
                </c:pt>
                <c:pt idx="22">
                  <c:v>0.126994157216631</c:v>
                </c:pt>
                <c:pt idx="23">
                  <c:v>0.0899633864630349</c:v>
                </c:pt>
                <c:pt idx="24">
                  <c:v>0.0545210119203845</c:v>
                </c:pt>
                <c:pt idx="25">
                  <c:v>0.0545210487566326</c:v>
                </c:pt>
              </c:numCache>
            </c:numRef>
          </c:val>
          <c:smooth val="0"/>
        </c:ser>
        <c:ser>
          <c:idx val="2"/>
          <c:order val="2"/>
          <c:tx>
            <c:strRef>
              <c:f>[PPT数据.xlsx]精铜进口!$D$1</c:f>
              <c:strCache>
                <c:ptCount val="1"/>
                <c:pt idx="0">
                  <c:v>环比（右轴)</c:v>
                </c:pt>
              </c:strCache>
            </c:strRef>
          </c:tx>
          <c:spPr>
            <a:ln w="28575" cap="rnd">
              <a:solidFill>
                <a:schemeClr val="accent3"/>
              </a:solidFill>
              <a:round/>
            </a:ln>
            <a:effectLst/>
          </c:spPr>
          <c:marker>
            <c:symbol val="none"/>
          </c:marker>
          <c:dLbls>
            <c:delete val="1"/>
          </c:dLbls>
          <c:cat>
            <c:numRef>
              <c:f>[PPT数据.xlsx]精铜进口!$A$2:$A$27</c:f>
              <c:numCache>
                <c:formatCode>yyyy\/mm</c:formatCode>
                <c:ptCount val="26"/>
                <c:pt idx="0" c:formatCode="yyyy\/mm">
                  <c:v>43101</c:v>
                </c:pt>
                <c:pt idx="1" c:formatCode="yyyy\/mm">
                  <c:v>43132</c:v>
                </c:pt>
                <c:pt idx="2" c:formatCode="yyyy\/mm">
                  <c:v>43160</c:v>
                </c:pt>
                <c:pt idx="3" c:formatCode="yyyy\/mm">
                  <c:v>43191</c:v>
                </c:pt>
                <c:pt idx="4" c:formatCode="yyyy\/mm">
                  <c:v>43221</c:v>
                </c:pt>
                <c:pt idx="5" c:formatCode="yyyy\/mm">
                  <c:v>43252</c:v>
                </c:pt>
                <c:pt idx="6" c:formatCode="yyyy\/mm">
                  <c:v>43282</c:v>
                </c:pt>
                <c:pt idx="7" c:formatCode="yyyy\/mm">
                  <c:v>43313</c:v>
                </c:pt>
                <c:pt idx="8" c:formatCode="yyyy\/mm">
                  <c:v>43344</c:v>
                </c:pt>
                <c:pt idx="9" c:formatCode="yyyy\/mm">
                  <c:v>43374</c:v>
                </c:pt>
                <c:pt idx="10" c:formatCode="yyyy\/mm">
                  <c:v>43405</c:v>
                </c:pt>
                <c:pt idx="11" c:formatCode="yyyy\/mm">
                  <c:v>43435</c:v>
                </c:pt>
                <c:pt idx="12" c:formatCode="yyyy\/mm">
                  <c:v>43466</c:v>
                </c:pt>
                <c:pt idx="13" c:formatCode="yyyy\/mm">
                  <c:v>43497</c:v>
                </c:pt>
                <c:pt idx="14" c:formatCode="yyyy\/mm">
                  <c:v>43525</c:v>
                </c:pt>
                <c:pt idx="15" c:formatCode="yyyy\/mm">
                  <c:v>43556</c:v>
                </c:pt>
                <c:pt idx="16" c:formatCode="yyyy\/mm">
                  <c:v>43586</c:v>
                </c:pt>
                <c:pt idx="17" c:formatCode="yyyy\/mm">
                  <c:v>43617</c:v>
                </c:pt>
                <c:pt idx="18" c:formatCode="yyyy\/mm">
                  <c:v>43647</c:v>
                </c:pt>
                <c:pt idx="19" c:formatCode="yyyy\/mm">
                  <c:v>43678</c:v>
                </c:pt>
                <c:pt idx="20" c:formatCode="yyyy\/mm">
                  <c:v>43709</c:v>
                </c:pt>
                <c:pt idx="21" c:formatCode="yyyy\/mm">
                  <c:v>43739</c:v>
                </c:pt>
                <c:pt idx="22" c:formatCode="yyyy\/mm">
                  <c:v>43770</c:v>
                </c:pt>
                <c:pt idx="23" c:formatCode="yyyy\/mm">
                  <c:v>43800</c:v>
                </c:pt>
                <c:pt idx="24" c:formatCode="yyyy\/mm">
                  <c:v>43831</c:v>
                </c:pt>
                <c:pt idx="25" c:formatCode="yyyy\/mm">
                  <c:v>43862</c:v>
                </c:pt>
              </c:numCache>
            </c:numRef>
          </c:cat>
          <c:val>
            <c:numRef>
              <c:f>[PPT数据.xlsx]精铜进口!$D$2:$D$27</c:f>
              <c:numCache>
                <c:formatCode>0.00%</c:formatCode>
                <c:ptCount val="26"/>
                <c:pt idx="0">
                  <c:v>-0.0420694528199599</c:v>
                </c:pt>
                <c:pt idx="1">
                  <c:v>-0.269975359669343</c:v>
                </c:pt>
                <c:pt idx="2">
                  <c:v>0.345767406613795</c:v>
                </c:pt>
                <c:pt idx="3">
                  <c:v>0.0295563473493785</c:v>
                </c:pt>
                <c:pt idx="4">
                  <c:v>0.0844764503231323</c:v>
                </c:pt>
                <c:pt idx="5">
                  <c:v>-0.100933013729997</c:v>
                </c:pt>
                <c:pt idx="6">
                  <c:v>0.0393309863695565</c:v>
                </c:pt>
                <c:pt idx="7">
                  <c:v>-0.10766219586337</c:v>
                </c:pt>
                <c:pt idx="8">
                  <c:v>0.244418257849895</c:v>
                </c:pt>
                <c:pt idx="9">
                  <c:v>-0.138005491727492</c:v>
                </c:pt>
                <c:pt idx="10">
                  <c:v>0.0410352962526087</c:v>
                </c:pt>
                <c:pt idx="11">
                  <c:v>0.0227734699658522</c:v>
                </c:pt>
                <c:pt idx="12">
                  <c:v>0.0247712034379594</c:v>
                </c:pt>
                <c:pt idx="13">
                  <c:v>-0.352405362541802</c:v>
                </c:pt>
                <c:pt idx="14">
                  <c:v>0.305247902994281</c:v>
                </c:pt>
                <c:pt idx="15">
                  <c:v>0.0354768664268046</c:v>
                </c:pt>
                <c:pt idx="16">
                  <c:v>-0.154802259887006</c:v>
                </c:pt>
                <c:pt idx="17">
                  <c:v>-0.128667437490967</c:v>
                </c:pt>
                <c:pt idx="18">
                  <c:v>0.370285898587785</c:v>
                </c:pt>
                <c:pt idx="19">
                  <c:v>-0.00757565568258238</c:v>
                </c:pt>
                <c:pt idx="20">
                  <c:v>0.0858589109833405</c:v>
                </c:pt>
                <c:pt idx="21">
                  <c:v>-0.0110737375502359</c:v>
                </c:pt>
                <c:pt idx="22">
                  <c:v>0.142327072401945</c:v>
                </c:pt>
                <c:pt idx="23">
                  <c:v>-0.0108328177479229</c:v>
                </c:pt>
                <c:pt idx="24">
                  <c:v>-0.00855131478958527</c:v>
                </c:pt>
                <c:pt idx="25">
                  <c:v>-0.352405339920198</c:v>
                </c:pt>
              </c:numCache>
            </c:numRef>
          </c:val>
          <c:smooth val="0"/>
        </c:ser>
        <c:dLbls>
          <c:showLegendKey val="0"/>
          <c:showVal val="0"/>
          <c:showCatName val="0"/>
          <c:showSerName val="0"/>
          <c:showPercent val="0"/>
          <c:showBubbleSize val="0"/>
        </c:dLbls>
        <c:marker val="0"/>
        <c:smooth val="0"/>
        <c:axId val="721362062"/>
        <c:axId val="427448206"/>
      </c:lineChart>
      <c:dateAx>
        <c:axId val="191829423"/>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单位：吨</a:t>
                </a:r>
                <a:endPar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0868055555555549"/>
              <c:y val="0.12233676975945"/>
            </c:manualLayout>
          </c:layout>
          <c:overlay val="0"/>
          <c:spPr>
            <a:noFill/>
            <a:ln>
              <a:noFill/>
            </a:ln>
            <a:effectLst/>
          </c:sp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36644423"/>
        <c:crosses val="autoZero"/>
        <c:auto val="1"/>
        <c:lblOffset val="100"/>
        <c:baseTimeUnit val="months"/>
      </c:dateAx>
      <c:valAx>
        <c:axId val="336644423"/>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91829423"/>
        <c:crosses val="autoZero"/>
        <c:crossBetween val="between"/>
        <c:majorUnit val="100000"/>
        <c:dispUnits>
          <c:builtInUnit val="tenThousands"/>
          <c:dispUnitsLbl>
            <c:layout/>
            <c:spPr>
              <a:noFill/>
              <a:ln>
                <a:noFill/>
              </a:ln>
              <a:effectLst/>
            </c:spPr>
            <c:txPr>
              <a:bodyPr rot="-5400000" spcFirstLastPara="0" vertOverflow="ellipsis" vert="horz" wrap="square" anchor="ctr" anchorCtr="1">
                <a:spAutoFit/>
              </a:bodyPr>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ispUnitsLbl>
        </c:dispUnits>
      </c:valAx>
      <c:dateAx>
        <c:axId val="721362062"/>
        <c:scaling>
          <c:orientation val="minMax"/>
        </c:scaling>
        <c:delete val="1"/>
        <c:axPos val="b"/>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27448206"/>
        <c:crosses val="autoZero"/>
        <c:auto val="1"/>
        <c:lblOffset val="100"/>
        <c:baseTimeUnit val="months"/>
      </c:dateAx>
      <c:valAx>
        <c:axId val="427448206"/>
        <c:scaling>
          <c:orientation val="minMax"/>
        </c:scaling>
        <c:delete val="0"/>
        <c:axPos val="r"/>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21362062"/>
        <c:crosses val="max"/>
        <c:crossBetween val="between"/>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2019-2020</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年国内主流地区</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8mm</a:t>
            </a:r>
            <a:r>
              <a:rPr altLang="en-US"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精铜制杆加工费</a:t>
            </a:r>
            <a:endPar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874444444444444"/>
          <c:y val="0.259490740740741"/>
          <c:w val="0.882"/>
          <c:h val="0.541527777777778"/>
        </c:manualLayout>
      </c:layout>
      <c:lineChart>
        <c:grouping val="standard"/>
        <c:varyColors val="0"/>
        <c:ser>
          <c:idx val="0"/>
          <c:order val="0"/>
          <c:tx>
            <c:strRef>
              <c:f>[PPT数据.xlsx]加工费!$B$1</c:f>
              <c:strCache>
                <c:ptCount val="1"/>
                <c:pt idx="0">
                  <c:v>江苏</c:v>
                </c:pt>
              </c:strCache>
            </c:strRef>
          </c:tx>
          <c:spPr>
            <a:ln w="28575" cap="rnd">
              <a:solidFill>
                <a:schemeClr val="accent1"/>
              </a:solidFill>
              <a:round/>
            </a:ln>
            <a:effectLst/>
          </c:spPr>
          <c:marker>
            <c:symbol val="none"/>
          </c:marker>
          <c:dLbls>
            <c:delete val="1"/>
          </c:dLbls>
          <c:cat>
            <c:numRef>
              <c:f>[PPT数据.xlsx]加工费!$A$53:$A$115</c:f>
              <c:numCache>
                <c:formatCode>yyyy/mm/dd</c:formatCode>
                <c:ptCount val="63"/>
                <c:pt idx="0" c:formatCode="yyyy/mm/dd">
                  <c:v>43469</c:v>
                </c:pt>
                <c:pt idx="1" c:formatCode="yyyy/mm/dd">
                  <c:v>43476</c:v>
                </c:pt>
                <c:pt idx="2" c:formatCode="yyyy/mm/dd">
                  <c:v>43483</c:v>
                </c:pt>
                <c:pt idx="3" c:formatCode="yyyy/mm/dd">
                  <c:v>43490</c:v>
                </c:pt>
                <c:pt idx="4" c:formatCode="yyyy/mm/dd">
                  <c:v>43497</c:v>
                </c:pt>
                <c:pt idx="5" c:formatCode="yyyy/mm/dd">
                  <c:v>43511</c:v>
                </c:pt>
                <c:pt idx="6" c:formatCode="yyyy/mm/dd">
                  <c:v>43518</c:v>
                </c:pt>
                <c:pt idx="7" c:formatCode="yyyy/mm/dd">
                  <c:v>43525</c:v>
                </c:pt>
                <c:pt idx="8" c:formatCode="yyyy/mm/dd">
                  <c:v>43532</c:v>
                </c:pt>
                <c:pt idx="9" c:formatCode="yyyy/mm/dd">
                  <c:v>43539</c:v>
                </c:pt>
                <c:pt idx="10" c:formatCode="yyyy/mm/dd">
                  <c:v>43546</c:v>
                </c:pt>
                <c:pt idx="11" c:formatCode="yyyy/mm/dd">
                  <c:v>43553</c:v>
                </c:pt>
                <c:pt idx="12" c:formatCode="yyyy/mm/dd">
                  <c:v>43559</c:v>
                </c:pt>
                <c:pt idx="13" c:formatCode="yyyy/mm/dd">
                  <c:v>43567</c:v>
                </c:pt>
                <c:pt idx="14" c:formatCode="yyyy/mm/dd">
                  <c:v>43574</c:v>
                </c:pt>
                <c:pt idx="15" c:formatCode="yyyy/mm/dd">
                  <c:v>43581</c:v>
                </c:pt>
                <c:pt idx="16" c:formatCode="yyyy/mm/dd">
                  <c:v>43590</c:v>
                </c:pt>
                <c:pt idx="17" c:formatCode="yyyy/mm/dd">
                  <c:v>43595</c:v>
                </c:pt>
                <c:pt idx="18" c:formatCode="yyyy/mm/dd">
                  <c:v>43602</c:v>
                </c:pt>
                <c:pt idx="19" c:formatCode="yyyy/mm/dd">
                  <c:v>43609</c:v>
                </c:pt>
                <c:pt idx="20" c:formatCode="yyyy/mm/dd">
                  <c:v>43616</c:v>
                </c:pt>
                <c:pt idx="21" c:formatCode="yyyy/mm/dd">
                  <c:v>43622</c:v>
                </c:pt>
                <c:pt idx="22" c:formatCode="yyyy/mm/dd">
                  <c:v>43630</c:v>
                </c:pt>
                <c:pt idx="23" c:formatCode="yyyy/mm/dd">
                  <c:v>43637</c:v>
                </c:pt>
                <c:pt idx="24" c:formatCode="yyyy/mm/dd">
                  <c:v>43644</c:v>
                </c:pt>
                <c:pt idx="25" c:formatCode="yyyy/mm/dd">
                  <c:v>43651</c:v>
                </c:pt>
                <c:pt idx="26" c:formatCode="yyyy/mm/dd">
                  <c:v>43658</c:v>
                </c:pt>
                <c:pt idx="27" c:formatCode="yyyy/mm/dd">
                  <c:v>43665</c:v>
                </c:pt>
                <c:pt idx="28" c:formatCode="yyyy/mm/dd">
                  <c:v>43672</c:v>
                </c:pt>
                <c:pt idx="29" c:formatCode="yyyy/mm/dd">
                  <c:v>43679</c:v>
                </c:pt>
                <c:pt idx="30" c:formatCode="yyyy/mm/dd">
                  <c:v>43686</c:v>
                </c:pt>
                <c:pt idx="31" c:formatCode="yyyy/mm/dd">
                  <c:v>43693</c:v>
                </c:pt>
                <c:pt idx="32" c:formatCode="yyyy/mm/dd">
                  <c:v>43700</c:v>
                </c:pt>
                <c:pt idx="33" c:formatCode="yyyy/mm/dd">
                  <c:v>43707</c:v>
                </c:pt>
                <c:pt idx="34" c:formatCode="yyyy/mm/dd">
                  <c:v>43714</c:v>
                </c:pt>
                <c:pt idx="35" c:formatCode="yyyy/mm/dd">
                  <c:v>43720</c:v>
                </c:pt>
                <c:pt idx="36" c:formatCode="yyyy/mm/dd">
                  <c:v>43728</c:v>
                </c:pt>
                <c:pt idx="37" c:formatCode="yyyy/mm/dd">
                  <c:v>43735</c:v>
                </c:pt>
                <c:pt idx="38" c:formatCode="yyyy/mm/dd">
                  <c:v>43749</c:v>
                </c:pt>
                <c:pt idx="39" c:formatCode="yyyy/mm/dd">
                  <c:v>43756</c:v>
                </c:pt>
                <c:pt idx="40" c:formatCode="yyyy/mm/dd">
                  <c:v>43763</c:v>
                </c:pt>
                <c:pt idx="41" c:formatCode="yyyy/mm/dd">
                  <c:v>43770</c:v>
                </c:pt>
                <c:pt idx="42" c:formatCode="yyyy/mm/dd">
                  <c:v>43777</c:v>
                </c:pt>
                <c:pt idx="43" c:formatCode="yyyy/mm/dd">
                  <c:v>43784</c:v>
                </c:pt>
                <c:pt idx="44" c:formatCode="yyyy/mm/dd">
                  <c:v>43791</c:v>
                </c:pt>
                <c:pt idx="45" c:formatCode="yyyy/mm/dd">
                  <c:v>43798</c:v>
                </c:pt>
                <c:pt idx="46" c:formatCode="yyyy/mm/dd">
                  <c:v>43805</c:v>
                </c:pt>
                <c:pt idx="47" c:formatCode="yyyy/mm/dd">
                  <c:v>43812</c:v>
                </c:pt>
                <c:pt idx="48" c:formatCode="yyyy/mm/dd">
                  <c:v>43819</c:v>
                </c:pt>
                <c:pt idx="49" c:formatCode="yyyy/mm/dd">
                  <c:v>43826</c:v>
                </c:pt>
                <c:pt idx="50" c:formatCode="yyyy/mm/dd">
                  <c:v>43833</c:v>
                </c:pt>
                <c:pt idx="51" c:formatCode="yyyy/mm/dd">
                  <c:v>43840</c:v>
                </c:pt>
                <c:pt idx="52" c:formatCode="yyyy/mm/dd">
                  <c:v>43847</c:v>
                </c:pt>
                <c:pt idx="53" c:formatCode="yyyy/mm/dd">
                  <c:v>43868</c:v>
                </c:pt>
                <c:pt idx="54" c:formatCode="yyyy/mm/dd">
                  <c:v>43875</c:v>
                </c:pt>
                <c:pt idx="55" c:formatCode="yyyy/mm/dd">
                  <c:v>43882</c:v>
                </c:pt>
                <c:pt idx="56" c:formatCode="yyyy/mm/dd">
                  <c:v>43889</c:v>
                </c:pt>
                <c:pt idx="57" c:formatCode="yyyy/mm/dd">
                  <c:v>43896</c:v>
                </c:pt>
                <c:pt idx="58" c:formatCode="yyyy/mm/dd">
                  <c:v>43903</c:v>
                </c:pt>
                <c:pt idx="59" c:formatCode="yyyy/mm/dd">
                  <c:v>43910</c:v>
                </c:pt>
                <c:pt idx="60" c:formatCode="yyyy/mm/dd">
                  <c:v>43917</c:v>
                </c:pt>
                <c:pt idx="61" c:formatCode="yyyy/mm/dd">
                  <c:v>43924</c:v>
                </c:pt>
                <c:pt idx="62" c:formatCode="yyyy/mm/dd">
                  <c:v>43931</c:v>
                </c:pt>
              </c:numCache>
            </c:numRef>
          </c:cat>
          <c:val>
            <c:numRef>
              <c:f>[PPT数据.xlsx]加工费!$B$53:$B$115</c:f>
              <c:numCache>
                <c:formatCode>General</c:formatCode>
                <c:ptCount val="63"/>
                <c:pt idx="0">
                  <c:v>650</c:v>
                </c:pt>
                <c:pt idx="1">
                  <c:v>650</c:v>
                </c:pt>
                <c:pt idx="2">
                  <c:v>650</c:v>
                </c:pt>
                <c:pt idx="3">
                  <c:v>650</c:v>
                </c:pt>
                <c:pt idx="4">
                  <c:v>650</c:v>
                </c:pt>
                <c:pt idx="5">
                  <c:v>650</c:v>
                </c:pt>
                <c:pt idx="6">
                  <c:v>650</c:v>
                </c:pt>
                <c:pt idx="7">
                  <c:v>650</c:v>
                </c:pt>
                <c:pt idx="8">
                  <c:v>650</c:v>
                </c:pt>
                <c:pt idx="9">
                  <c:v>650</c:v>
                </c:pt>
                <c:pt idx="10">
                  <c:v>1650</c:v>
                </c:pt>
                <c:pt idx="11">
                  <c:v>1650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550</c:v>
                </c:pt>
                <c:pt idx="28">
                  <c:v>550</c:v>
                </c:pt>
                <c:pt idx="29">
                  <c:v>550</c:v>
                </c:pt>
                <c:pt idx="30">
                  <c:v>550</c:v>
                </c:pt>
                <c:pt idx="31">
                  <c:v>550</c:v>
                </c:pt>
                <c:pt idx="32">
                  <c:v>550</c:v>
                </c:pt>
                <c:pt idx="33">
                  <c:v>550</c:v>
                </c:pt>
                <c:pt idx="34">
                  <c:v>550</c:v>
                </c:pt>
                <c:pt idx="35">
                  <c:v>550</c:v>
                </c:pt>
                <c:pt idx="36">
                  <c:v>550</c:v>
                </c:pt>
                <c:pt idx="37">
                  <c:v>550</c:v>
                </c:pt>
                <c:pt idx="38">
                  <c:v>550</c:v>
                </c:pt>
                <c:pt idx="39">
                  <c:v>550</c:v>
                </c:pt>
                <c:pt idx="40">
                  <c:v>550</c:v>
                </c:pt>
                <c:pt idx="41">
                  <c:v>550</c:v>
                </c:pt>
                <c:pt idx="42">
                  <c:v>550</c:v>
                </c:pt>
                <c:pt idx="43">
                  <c:v>550</c:v>
                </c:pt>
                <c:pt idx="44">
                  <c:v>550</c:v>
                </c:pt>
                <c:pt idx="45">
                  <c:v>550</c:v>
                </c:pt>
                <c:pt idx="46">
                  <c:v>550</c:v>
                </c:pt>
                <c:pt idx="47">
                  <c:v>550</c:v>
                </c:pt>
                <c:pt idx="48">
                  <c:v>550</c:v>
                </c:pt>
                <c:pt idx="49">
                  <c:v>550</c:v>
                </c:pt>
                <c:pt idx="50">
                  <c:v>550</c:v>
                </c:pt>
                <c:pt idx="51">
                  <c:v>550</c:v>
                </c:pt>
                <c:pt idx="52">
                  <c:v>550</c:v>
                </c:pt>
                <c:pt idx="53">
                  <c:v>550</c:v>
                </c:pt>
                <c:pt idx="54">
                  <c:v>550</c:v>
                </c:pt>
                <c:pt idx="55">
                  <c:v>550</c:v>
                </c:pt>
                <c:pt idx="56">
                  <c:v>550</c:v>
                </c:pt>
                <c:pt idx="57">
                  <c:v>550</c:v>
                </c:pt>
                <c:pt idx="58">
                  <c:v>550</c:v>
                </c:pt>
                <c:pt idx="59">
                  <c:v>550</c:v>
                </c:pt>
                <c:pt idx="60">
                  <c:v>550</c:v>
                </c:pt>
                <c:pt idx="61">
                  <c:v>550</c:v>
                </c:pt>
                <c:pt idx="62">
                  <c:v>550</c:v>
                </c:pt>
              </c:numCache>
            </c:numRef>
          </c:val>
          <c:smooth val="0"/>
        </c:ser>
        <c:ser>
          <c:idx val="1"/>
          <c:order val="1"/>
          <c:tx>
            <c:strRef>
              <c:f>[PPT数据.xlsx]加工费!$C$1</c:f>
              <c:strCache>
                <c:ptCount val="1"/>
                <c:pt idx="0">
                  <c:v>广东</c:v>
                </c:pt>
              </c:strCache>
            </c:strRef>
          </c:tx>
          <c:spPr>
            <a:ln w="28575" cap="rnd">
              <a:solidFill>
                <a:schemeClr val="accent2"/>
              </a:solidFill>
              <a:round/>
            </a:ln>
            <a:effectLst/>
          </c:spPr>
          <c:marker>
            <c:symbol val="none"/>
          </c:marker>
          <c:dLbls>
            <c:delete val="1"/>
          </c:dLbls>
          <c:cat>
            <c:numRef>
              <c:f>[PPT数据.xlsx]加工费!$A$53:$A$115</c:f>
              <c:numCache>
                <c:formatCode>yyyy/mm/dd</c:formatCode>
                <c:ptCount val="63"/>
                <c:pt idx="0" c:formatCode="yyyy/mm/dd">
                  <c:v>43469</c:v>
                </c:pt>
                <c:pt idx="1" c:formatCode="yyyy/mm/dd">
                  <c:v>43476</c:v>
                </c:pt>
                <c:pt idx="2" c:formatCode="yyyy/mm/dd">
                  <c:v>43483</c:v>
                </c:pt>
                <c:pt idx="3" c:formatCode="yyyy/mm/dd">
                  <c:v>43490</c:v>
                </c:pt>
                <c:pt idx="4" c:formatCode="yyyy/mm/dd">
                  <c:v>43497</c:v>
                </c:pt>
                <c:pt idx="5" c:formatCode="yyyy/mm/dd">
                  <c:v>43511</c:v>
                </c:pt>
                <c:pt idx="6" c:formatCode="yyyy/mm/dd">
                  <c:v>43518</c:v>
                </c:pt>
                <c:pt idx="7" c:formatCode="yyyy/mm/dd">
                  <c:v>43525</c:v>
                </c:pt>
                <c:pt idx="8" c:formatCode="yyyy/mm/dd">
                  <c:v>43532</c:v>
                </c:pt>
                <c:pt idx="9" c:formatCode="yyyy/mm/dd">
                  <c:v>43539</c:v>
                </c:pt>
                <c:pt idx="10" c:formatCode="yyyy/mm/dd">
                  <c:v>43546</c:v>
                </c:pt>
                <c:pt idx="11" c:formatCode="yyyy/mm/dd">
                  <c:v>43553</c:v>
                </c:pt>
                <c:pt idx="12" c:formatCode="yyyy/mm/dd">
                  <c:v>43559</c:v>
                </c:pt>
                <c:pt idx="13" c:formatCode="yyyy/mm/dd">
                  <c:v>43567</c:v>
                </c:pt>
                <c:pt idx="14" c:formatCode="yyyy/mm/dd">
                  <c:v>43574</c:v>
                </c:pt>
                <c:pt idx="15" c:formatCode="yyyy/mm/dd">
                  <c:v>43581</c:v>
                </c:pt>
                <c:pt idx="16" c:formatCode="yyyy/mm/dd">
                  <c:v>43590</c:v>
                </c:pt>
                <c:pt idx="17" c:formatCode="yyyy/mm/dd">
                  <c:v>43595</c:v>
                </c:pt>
                <c:pt idx="18" c:formatCode="yyyy/mm/dd">
                  <c:v>43602</c:v>
                </c:pt>
                <c:pt idx="19" c:formatCode="yyyy/mm/dd">
                  <c:v>43609</c:v>
                </c:pt>
                <c:pt idx="20" c:formatCode="yyyy/mm/dd">
                  <c:v>43616</c:v>
                </c:pt>
                <c:pt idx="21" c:formatCode="yyyy/mm/dd">
                  <c:v>43622</c:v>
                </c:pt>
                <c:pt idx="22" c:formatCode="yyyy/mm/dd">
                  <c:v>43630</c:v>
                </c:pt>
                <c:pt idx="23" c:formatCode="yyyy/mm/dd">
                  <c:v>43637</c:v>
                </c:pt>
                <c:pt idx="24" c:formatCode="yyyy/mm/dd">
                  <c:v>43644</c:v>
                </c:pt>
                <c:pt idx="25" c:formatCode="yyyy/mm/dd">
                  <c:v>43651</c:v>
                </c:pt>
                <c:pt idx="26" c:formatCode="yyyy/mm/dd">
                  <c:v>43658</c:v>
                </c:pt>
                <c:pt idx="27" c:formatCode="yyyy/mm/dd">
                  <c:v>43665</c:v>
                </c:pt>
                <c:pt idx="28" c:formatCode="yyyy/mm/dd">
                  <c:v>43672</c:v>
                </c:pt>
                <c:pt idx="29" c:formatCode="yyyy/mm/dd">
                  <c:v>43679</c:v>
                </c:pt>
                <c:pt idx="30" c:formatCode="yyyy/mm/dd">
                  <c:v>43686</c:v>
                </c:pt>
                <c:pt idx="31" c:formatCode="yyyy/mm/dd">
                  <c:v>43693</c:v>
                </c:pt>
                <c:pt idx="32" c:formatCode="yyyy/mm/dd">
                  <c:v>43700</c:v>
                </c:pt>
                <c:pt idx="33" c:formatCode="yyyy/mm/dd">
                  <c:v>43707</c:v>
                </c:pt>
                <c:pt idx="34" c:formatCode="yyyy/mm/dd">
                  <c:v>43714</c:v>
                </c:pt>
                <c:pt idx="35" c:formatCode="yyyy/mm/dd">
                  <c:v>43720</c:v>
                </c:pt>
                <c:pt idx="36" c:formatCode="yyyy/mm/dd">
                  <c:v>43728</c:v>
                </c:pt>
                <c:pt idx="37" c:formatCode="yyyy/mm/dd">
                  <c:v>43735</c:v>
                </c:pt>
                <c:pt idx="38" c:formatCode="yyyy/mm/dd">
                  <c:v>43749</c:v>
                </c:pt>
                <c:pt idx="39" c:formatCode="yyyy/mm/dd">
                  <c:v>43756</c:v>
                </c:pt>
                <c:pt idx="40" c:formatCode="yyyy/mm/dd">
                  <c:v>43763</c:v>
                </c:pt>
                <c:pt idx="41" c:formatCode="yyyy/mm/dd">
                  <c:v>43770</c:v>
                </c:pt>
                <c:pt idx="42" c:formatCode="yyyy/mm/dd">
                  <c:v>43777</c:v>
                </c:pt>
                <c:pt idx="43" c:formatCode="yyyy/mm/dd">
                  <c:v>43784</c:v>
                </c:pt>
                <c:pt idx="44" c:formatCode="yyyy/mm/dd">
                  <c:v>43791</c:v>
                </c:pt>
                <c:pt idx="45" c:formatCode="yyyy/mm/dd">
                  <c:v>43798</c:v>
                </c:pt>
                <c:pt idx="46" c:formatCode="yyyy/mm/dd">
                  <c:v>43805</c:v>
                </c:pt>
                <c:pt idx="47" c:formatCode="yyyy/mm/dd">
                  <c:v>43812</c:v>
                </c:pt>
                <c:pt idx="48" c:formatCode="yyyy/mm/dd">
                  <c:v>43819</c:v>
                </c:pt>
                <c:pt idx="49" c:formatCode="yyyy/mm/dd">
                  <c:v>43826</c:v>
                </c:pt>
                <c:pt idx="50" c:formatCode="yyyy/mm/dd">
                  <c:v>43833</c:v>
                </c:pt>
                <c:pt idx="51" c:formatCode="yyyy/mm/dd">
                  <c:v>43840</c:v>
                </c:pt>
                <c:pt idx="52" c:formatCode="yyyy/mm/dd">
                  <c:v>43847</c:v>
                </c:pt>
                <c:pt idx="53" c:formatCode="yyyy/mm/dd">
                  <c:v>43868</c:v>
                </c:pt>
                <c:pt idx="54" c:formatCode="yyyy/mm/dd">
                  <c:v>43875</c:v>
                </c:pt>
                <c:pt idx="55" c:formatCode="yyyy/mm/dd">
                  <c:v>43882</c:v>
                </c:pt>
                <c:pt idx="56" c:formatCode="yyyy/mm/dd">
                  <c:v>43889</c:v>
                </c:pt>
                <c:pt idx="57" c:formatCode="yyyy/mm/dd">
                  <c:v>43896</c:v>
                </c:pt>
                <c:pt idx="58" c:formatCode="yyyy/mm/dd">
                  <c:v>43903</c:v>
                </c:pt>
                <c:pt idx="59" c:formatCode="yyyy/mm/dd">
                  <c:v>43910</c:v>
                </c:pt>
                <c:pt idx="60" c:formatCode="yyyy/mm/dd">
                  <c:v>43917</c:v>
                </c:pt>
                <c:pt idx="61" c:formatCode="yyyy/mm/dd">
                  <c:v>43924</c:v>
                </c:pt>
                <c:pt idx="62" c:formatCode="yyyy/mm/dd">
                  <c:v>43931</c:v>
                </c:pt>
              </c:numCache>
            </c:numRef>
          </c:cat>
          <c:val>
            <c:numRef>
              <c:f>[PPT数据.xlsx]加工费!$C$53:$C$115</c:f>
              <c:numCache>
                <c:formatCode>General</c:formatCode>
                <c:ptCount val="63"/>
                <c:pt idx="0">
                  <c:v>700</c:v>
                </c:pt>
                <c:pt idx="1">
                  <c:v>750</c:v>
                </c:pt>
                <c:pt idx="2">
                  <c:v>750</c:v>
                </c:pt>
                <c:pt idx="3">
                  <c:v>750</c:v>
                </c:pt>
                <c:pt idx="4">
                  <c:v>750</c:v>
                </c:pt>
                <c:pt idx="5">
                  <c:v>700</c:v>
                </c:pt>
                <c:pt idx="6">
                  <c:v>700</c:v>
                </c:pt>
                <c:pt idx="7">
                  <c:v>600</c:v>
                </c:pt>
                <c:pt idx="8">
                  <c:v>600</c:v>
                </c:pt>
                <c:pt idx="9">
                  <c:v>950</c:v>
                </c:pt>
                <c:pt idx="10">
                  <c:v>1700</c:v>
                </c:pt>
                <c:pt idx="11">
                  <c:v>1500</c:v>
                </c:pt>
                <c:pt idx="12">
                  <c:v>700</c:v>
                </c:pt>
                <c:pt idx="13">
                  <c:v>700</c:v>
                </c:pt>
                <c:pt idx="14">
                  <c:v>700</c:v>
                </c:pt>
                <c:pt idx="15">
                  <c:v>650</c:v>
                </c:pt>
                <c:pt idx="16">
                  <c:v>650</c:v>
                </c:pt>
                <c:pt idx="17">
                  <c:v>700</c:v>
                </c:pt>
                <c:pt idx="18">
                  <c:v>700</c:v>
                </c:pt>
                <c:pt idx="19">
                  <c:v>650</c:v>
                </c:pt>
                <c:pt idx="20">
                  <c:v>650</c:v>
                </c:pt>
                <c:pt idx="21">
                  <c:v>650</c:v>
                </c:pt>
                <c:pt idx="22">
                  <c:v>650</c:v>
                </c:pt>
                <c:pt idx="23">
                  <c:v>650</c:v>
                </c:pt>
                <c:pt idx="24">
                  <c:v>650</c:v>
                </c:pt>
                <c:pt idx="25">
                  <c:v>600</c:v>
                </c:pt>
                <c:pt idx="26">
                  <c:v>600</c:v>
                </c:pt>
                <c:pt idx="27">
                  <c:v>600</c:v>
                </c:pt>
                <c:pt idx="28">
                  <c:v>600</c:v>
                </c:pt>
                <c:pt idx="29">
                  <c:v>650</c:v>
                </c:pt>
                <c:pt idx="30">
                  <c:v>650</c:v>
                </c:pt>
                <c:pt idx="31">
                  <c:v>650</c:v>
                </c:pt>
                <c:pt idx="32">
                  <c:v>650</c:v>
                </c:pt>
                <c:pt idx="33">
                  <c:v>650</c:v>
                </c:pt>
                <c:pt idx="34">
                  <c:v>650</c:v>
                </c:pt>
                <c:pt idx="35">
                  <c:v>650</c:v>
                </c:pt>
                <c:pt idx="36">
                  <c:v>650</c:v>
                </c:pt>
                <c:pt idx="37">
                  <c:v>650</c:v>
                </c:pt>
                <c:pt idx="38">
                  <c:v>650</c:v>
                </c:pt>
                <c:pt idx="39">
                  <c:v>650</c:v>
                </c:pt>
                <c:pt idx="40">
                  <c:v>650</c:v>
                </c:pt>
                <c:pt idx="41">
                  <c:v>650</c:v>
                </c:pt>
                <c:pt idx="42">
                  <c:v>650</c:v>
                </c:pt>
                <c:pt idx="43">
                  <c:v>650</c:v>
                </c:pt>
                <c:pt idx="44">
                  <c:v>650</c:v>
                </c:pt>
                <c:pt idx="45">
                  <c:v>650</c:v>
                </c:pt>
                <c:pt idx="46">
                  <c:v>650</c:v>
                </c:pt>
                <c:pt idx="47">
                  <c:v>650</c:v>
                </c:pt>
                <c:pt idx="48">
                  <c:v>650</c:v>
                </c:pt>
                <c:pt idx="49">
                  <c:v>650</c:v>
                </c:pt>
                <c:pt idx="50">
                  <c:v>650</c:v>
                </c:pt>
                <c:pt idx="51">
                  <c:v>700</c:v>
                </c:pt>
                <c:pt idx="52">
                  <c:v>700</c:v>
                </c:pt>
                <c:pt idx="53">
                  <c:v>700</c:v>
                </c:pt>
                <c:pt idx="54">
                  <c:v>700</c:v>
                </c:pt>
                <c:pt idx="55">
                  <c:v>700</c:v>
                </c:pt>
                <c:pt idx="56">
                  <c:v>600</c:v>
                </c:pt>
                <c:pt idx="57">
                  <c:v>650</c:v>
                </c:pt>
                <c:pt idx="58">
                  <c:v>600</c:v>
                </c:pt>
                <c:pt idx="59">
                  <c:v>700</c:v>
                </c:pt>
                <c:pt idx="60">
                  <c:v>600</c:v>
                </c:pt>
                <c:pt idx="61">
                  <c:v>600</c:v>
                </c:pt>
                <c:pt idx="62">
                  <c:v>650</c:v>
                </c:pt>
              </c:numCache>
            </c:numRef>
          </c:val>
          <c:smooth val="0"/>
        </c:ser>
        <c:ser>
          <c:idx val="2"/>
          <c:order val="2"/>
          <c:tx>
            <c:strRef>
              <c:f>[PPT数据.xlsx]加工费!$D$1</c:f>
              <c:strCache>
                <c:ptCount val="1"/>
                <c:pt idx="0">
                  <c:v>天津</c:v>
                </c:pt>
              </c:strCache>
            </c:strRef>
          </c:tx>
          <c:spPr>
            <a:ln w="28575" cap="rnd">
              <a:solidFill>
                <a:schemeClr val="accent3"/>
              </a:solidFill>
              <a:round/>
            </a:ln>
            <a:effectLst/>
          </c:spPr>
          <c:marker>
            <c:symbol val="none"/>
          </c:marker>
          <c:dLbls>
            <c:delete val="1"/>
          </c:dLbls>
          <c:cat>
            <c:numRef>
              <c:f>[PPT数据.xlsx]加工费!$A$53:$A$115</c:f>
              <c:numCache>
                <c:formatCode>yyyy/mm/dd</c:formatCode>
                <c:ptCount val="63"/>
                <c:pt idx="0" c:formatCode="yyyy/mm/dd">
                  <c:v>43469</c:v>
                </c:pt>
                <c:pt idx="1" c:formatCode="yyyy/mm/dd">
                  <c:v>43476</c:v>
                </c:pt>
                <c:pt idx="2" c:formatCode="yyyy/mm/dd">
                  <c:v>43483</c:v>
                </c:pt>
                <c:pt idx="3" c:formatCode="yyyy/mm/dd">
                  <c:v>43490</c:v>
                </c:pt>
                <c:pt idx="4" c:formatCode="yyyy/mm/dd">
                  <c:v>43497</c:v>
                </c:pt>
                <c:pt idx="5" c:formatCode="yyyy/mm/dd">
                  <c:v>43511</c:v>
                </c:pt>
                <c:pt idx="6" c:formatCode="yyyy/mm/dd">
                  <c:v>43518</c:v>
                </c:pt>
                <c:pt idx="7" c:formatCode="yyyy/mm/dd">
                  <c:v>43525</c:v>
                </c:pt>
                <c:pt idx="8" c:formatCode="yyyy/mm/dd">
                  <c:v>43532</c:v>
                </c:pt>
                <c:pt idx="9" c:formatCode="yyyy/mm/dd">
                  <c:v>43539</c:v>
                </c:pt>
                <c:pt idx="10" c:formatCode="yyyy/mm/dd">
                  <c:v>43546</c:v>
                </c:pt>
                <c:pt idx="11" c:formatCode="yyyy/mm/dd">
                  <c:v>43553</c:v>
                </c:pt>
                <c:pt idx="12" c:formatCode="yyyy/mm/dd">
                  <c:v>43559</c:v>
                </c:pt>
                <c:pt idx="13" c:formatCode="yyyy/mm/dd">
                  <c:v>43567</c:v>
                </c:pt>
                <c:pt idx="14" c:formatCode="yyyy/mm/dd">
                  <c:v>43574</c:v>
                </c:pt>
                <c:pt idx="15" c:formatCode="yyyy/mm/dd">
                  <c:v>43581</c:v>
                </c:pt>
                <c:pt idx="16" c:formatCode="yyyy/mm/dd">
                  <c:v>43590</c:v>
                </c:pt>
                <c:pt idx="17" c:formatCode="yyyy/mm/dd">
                  <c:v>43595</c:v>
                </c:pt>
                <c:pt idx="18" c:formatCode="yyyy/mm/dd">
                  <c:v>43602</c:v>
                </c:pt>
                <c:pt idx="19" c:formatCode="yyyy/mm/dd">
                  <c:v>43609</c:v>
                </c:pt>
                <c:pt idx="20" c:formatCode="yyyy/mm/dd">
                  <c:v>43616</c:v>
                </c:pt>
                <c:pt idx="21" c:formatCode="yyyy/mm/dd">
                  <c:v>43622</c:v>
                </c:pt>
                <c:pt idx="22" c:formatCode="yyyy/mm/dd">
                  <c:v>43630</c:v>
                </c:pt>
                <c:pt idx="23" c:formatCode="yyyy/mm/dd">
                  <c:v>43637</c:v>
                </c:pt>
                <c:pt idx="24" c:formatCode="yyyy/mm/dd">
                  <c:v>43644</c:v>
                </c:pt>
                <c:pt idx="25" c:formatCode="yyyy/mm/dd">
                  <c:v>43651</c:v>
                </c:pt>
                <c:pt idx="26" c:formatCode="yyyy/mm/dd">
                  <c:v>43658</c:v>
                </c:pt>
                <c:pt idx="27" c:formatCode="yyyy/mm/dd">
                  <c:v>43665</c:v>
                </c:pt>
                <c:pt idx="28" c:formatCode="yyyy/mm/dd">
                  <c:v>43672</c:v>
                </c:pt>
                <c:pt idx="29" c:formatCode="yyyy/mm/dd">
                  <c:v>43679</c:v>
                </c:pt>
                <c:pt idx="30" c:formatCode="yyyy/mm/dd">
                  <c:v>43686</c:v>
                </c:pt>
                <c:pt idx="31" c:formatCode="yyyy/mm/dd">
                  <c:v>43693</c:v>
                </c:pt>
                <c:pt idx="32" c:formatCode="yyyy/mm/dd">
                  <c:v>43700</c:v>
                </c:pt>
                <c:pt idx="33" c:formatCode="yyyy/mm/dd">
                  <c:v>43707</c:v>
                </c:pt>
                <c:pt idx="34" c:formatCode="yyyy/mm/dd">
                  <c:v>43714</c:v>
                </c:pt>
                <c:pt idx="35" c:formatCode="yyyy/mm/dd">
                  <c:v>43720</c:v>
                </c:pt>
                <c:pt idx="36" c:formatCode="yyyy/mm/dd">
                  <c:v>43728</c:v>
                </c:pt>
                <c:pt idx="37" c:formatCode="yyyy/mm/dd">
                  <c:v>43735</c:v>
                </c:pt>
                <c:pt idx="38" c:formatCode="yyyy/mm/dd">
                  <c:v>43749</c:v>
                </c:pt>
                <c:pt idx="39" c:formatCode="yyyy/mm/dd">
                  <c:v>43756</c:v>
                </c:pt>
                <c:pt idx="40" c:formatCode="yyyy/mm/dd">
                  <c:v>43763</c:v>
                </c:pt>
                <c:pt idx="41" c:formatCode="yyyy/mm/dd">
                  <c:v>43770</c:v>
                </c:pt>
                <c:pt idx="42" c:formatCode="yyyy/mm/dd">
                  <c:v>43777</c:v>
                </c:pt>
                <c:pt idx="43" c:formatCode="yyyy/mm/dd">
                  <c:v>43784</c:v>
                </c:pt>
                <c:pt idx="44" c:formatCode="yyyy/mm/dd">
                  <c:v>43791</c:v>
                </c:pt>
                <c:pt idx="45" c:formatCode="yyyy/mm/dd">
                  <c:v>43798</c:v>
                </c:pt>
                <c:pt idx="46" c:formatCode="yyyy/mm/dd">
                  <c:v>43805</c:v>
                </c:pt>
                <c:pt idx="47" c:formatCode="yyyy/mm/dd">
                  <c:v>43812</c:v>
                </c:pt>
                <c:pt idx="48" c:formatCode="yyyy/mm/dd">
                  <c:v>43819</c:v>
                </c:pt>
                <c:pt idx="49" c:formatCode="yyyy/mm/dd">
                  <c:v>43826</c:v>
                </c:pt>
                <c:pt idx="50" c:formatCode="yyyy/mm/dd">
                  <c:v>43833</c:v>
                </c:pt>
                <c:pt idx="51" c:formatCode="yyyy/mm/dd">
                  <c:v>43840</c:v>
                </c:pt>
                <c:pt idx="52" c:formatCode="yyyy/mm/dd">
                  <c:v>43847</c:v>
                </c:pt>
                <c:pt idx="53" c:formatCode="yyyy/mm/dd">
                  <c:v>43868</c:v>
                </c:pt>
                <c:pt idx="54" c:formatCode="yyyy/mm/dd">
                  <c:v>43875</c:v>
                </c:pt>
                <c:pt idx="55" c:formatCode="yyyy/mm/dd">
                  <c:v>43882</c:v>
                </c:pt>
                <c:pt idx="56" c:formatCode="yyyy/mm/dd">
                  <c:v>43889</c:v>
                </c:pt>
                <c:pt idx="57" c:formatCode="yyyy/mm/dd">
                  <c:v>43896</c:v>
                </c:pt>
                <c:pt idx="58" c:formatCode="yyyy/mm/dd">
                  <c:v>43903</c:v>
                </c:pt>
                <c:pt idx="59" c:formatCode="yyyy/mm/dd">
                  <c:v>43910</c:v>
                </c:pt>
                <c:pt idx="60" c:formatCode="yyyy/mm/dd">
                  <c:v>43917</c:v>
                </c:pt>
                <c:pt idx="61" c:formatCode="yyyy/mm/dd">
                  <c:v>43924</c:v>
                </c:pt>
                <c:pt idx="62" c:formatCode="yyyy/mm/dd">
                  <c:v>43931</c:v>
                </c:pt>
              </c:numCache>
            </c:numRef>
          </c:cat>
          <c:val>
            <c:numRef>
              <c:f>[PPT数据.xlsx]加工费!$D$53:$D$115</c:f>
              <c:numCache>
                <c:formatCode>General</c:formatCode>
                <c:ptCount val="63"/>
                <c:pt idx="0">
                  <c:v>900</c:v>
                </c:pt>
                <c:pt idx="1">
                  <c:v>700</c:v>
                </c:pt>
                <c:pt idx="2">
                  <c:v>700</c:v>
                </c:pt>
                <c:pt idx="3">
                  <c:v>650</c:v>
                </c:pt>
                <c:pt idx="4">
                  <c:v>600</c:v>
                </c:pt>
                <c:pt idx="5">
                  <c:v>600</c:v>
                </c:pt>
                <c:pt idx="6">
                  <c:v>600</c:v>
                </c:pt>
                <c:pt idx="7">
                  <c:v>550</c:v>
                </c:pt>
                <c:pt idx="8">
                  <c:v>550</c:v>
                </c:pt>
                <c:pt idx="9">
                  <c:v>800</c:v>
                </c:pt>
                <c:pt idx="10">
                  <c:v>1500</c:v>
                </c:pt>
                <c:pt idx="11">
                  <c:v>1550</c:v>
                </c:pt>
                <c:pt idx="12">
                  <c:v>650</c:v>
                </c:pt>
                <c:pt idx="13">
                  <c:v>650</c:v>
                </c:pt>
                <c:pt idx="14">
                  <c:v>600</c:v>
                </c:pt>
                <c:pt idx="15">
                  <c:v>600</c:v>
                </c:pt>
                <c:pt idx="16">
                  <c:v>600</c:v>
                </c:pt>
                <c:pt idx="17">
                  <c:v>700</c:v>
                </c:pt>
                <c:pt idx="18">
                  <c:v>800</c:v>
                </c:pt>
                <c:pt idx="19">
                  <c:v>850</c:v>
                </c:pt>
                <c:pt idx="20">
                  <c:v>950</c:v>
                </c:pt>
                <c:pt idx="21">
                  <c:v>900</c:v>
                </c:pt>
                <c:pt idx="22">
                  <c:v>750</c:v>
                </c:pt>
                <c:pt idx="23">
                  <c:v>600</c:v>
                </c:pt>
                <c:pt idx="24">
                  <c:v>600</c:v>
                </c:pt>
                <c:pt idx="25">
                  <c:v>650</c:v>
                </c:pt>
                <c:pt idx="26">
                  <c:v>650</c:v>
                </c:pt>
                <c:pt idx="27">
                  <c:v>600</c:v>
                </c:pt>
                <c:pt idx="28">
                  <c:v>650</c:v>
                </c:pt>
                <c:pt idx="29">
                  <c:v>750</c:v>
                </c:pt>
                <c:pt idx="30">
                  <c:v>850</c:v>
                </c:pt>
                <c:pt idx="31">
                  <c:v>700</c:v>
                </c:pt>
                <c:pt idx="32">
                  <c:v>750</c:v>
                </c:pt>
                <c:pt idx="33">
                  <c:v>700</c:v>
                </c:pt>
                <c:pt idx="34">
                  <c:v>700</c:v>
                </c:pt>
                <c:pt idx="35">
                  <c:v>650</c:v>
                </c:pt>
                <c:pt idx="36">
                  <c:v>750</c:v>
                </c:pt>
                <c:pt idx="37">
                  <c:v>800</c:v>
                </c:pt>
                <c:pt idx="38">
                  <c:v>800</c:v>
                </c:pt>
                <c:pt idx="39">
                  <c:v>650</c:v>
                </c:pt>
                <c:pt idx="40">
                  <c:v>600</c:v>
                </c:pt>
                <c:pt idx="41">
                  <c:v>650</c:v>
                </c:pt>
                <c:pt idx="42">
                  <c:v>600</c:v>
                </c:pt>
                <c:pt idx="43">
                  <c:v>700</c:v>
                </c:pt>
                <c:pt idx="44">
                  <c:v>650</c:v>
                </c:pt>
                <c:pt idx="45">
                  <c:v>600</c:v>
                </c:pt>
                <c:pt idx="46">
                  <c:v>600</c:v>
                </c:pt>
                <c:pt idx="47">
                  <c:v>600</c:v>
                </c:pt>
                <c:pt idx="48">
                  <c:v>550</c:v>
                </c:pt>
                <c:pt idx="49">
                  <c:v>550</c:v>
                </c:pt>
                <c:pt idx="50">
                  <c:v>550</c:v>
                </c:pt>
                <c:pt idx="51">
                  <c:v>550</c:v>
                </c:pt>
                <c:pt idx="52">
                  <c:v>550</c:v>
                </c:pt>
                <c:pt idx="53">
                  <c:v>800</c:v>
                </c:pt>
                <c:pt idx="54">
                  <c:v>800</c:v>
                </c:pt>
                <c:pt idx="55">
                  <c:v>800</c:v>
                </c:pt>
                <c:pt idx="56">
                  <c:v>650</c:v>
                </c:pt>
                <c:pt idx="57">
                  <c:v>650</c:v>
                </c:pt>
                <c:pt idx="58">
                  <c:v>750</c:v>
                </c:pt>
                <c:pt idx="59">
                  <c:v>900</c:v>
                </c:pt>
                <c:pt idx="60">
                  <c:v>850</c:v>
                </c:pt>
                <c:pt idx="61">
                  <c:v>800</c:v>
                </c:pt>
                <c:pt idx="62">
                  <c:v>1000</c:v>
                </c:pt>
              </c:numCache>
            </c:numRef>
          </c:val>
          <c:smooth val="0"/>
        </c:ser>
        <c:ser>
          <c:idx val="3"/>
          <c:order val="3"/>
          <c:tx>
            <c:strRef>
              <c:f>[PPT数据.xlsx]加工费!$E$1</c:f>
              <c:strCache>
                <c:ptCount val="1"/>
                <c:pt idx="0">
                  <c:v>江西</c:v>
                </c:pt>
              </c:strCache>
            </c:strRef>
          </c:tx>
          <c:spPr>
            <a:ln w="28575" cap="rnd">
              <a:solidFill>
                <a:schemeClr val="accent4"/>
              </a:solidFill>
              <a:round/>
            </a:ln>
            <a:effectLst/>
          </c:spPr>
          <c:marker>
            <c:symbol val="none"/>
          </c:marker>
          <c:dLbls>
            <c:delete val="1"/>
          </c:dLbls>
          <c:cat>
            <c:numRef>
              <c:f>[PPT数据.xlsx]加工费!$A$53:$A$115</c:f>
              <c:numCache>
                <c:formatCode>yyyy/mm/dd</c:formatCode>
                <c:ptCount val="63"/>
                <c:pt idx="0" c:formatCode="yyyy/mm/dd">
                  <c:v>43469</c:v>
                </c:pt>
                <c:pt idx="1" c:formatCode="yyyy/mm/dd">
                  <c:v>43476</c:v>
                </c:pt>
                <c:pt idx="2" c:formatCode="yyyy/mm/dd">
                  <c:v>43483</c:v>
                </c:pt>
                <c:pt idx="3" c:formatCode="yyyy/mm/dd">
                  <c:v>43490</c:v>
                </c:pt>
                <c:pt idx="4" c:formatCode="yyyy/mm/dd">
                  <c:v>43497</c:v>
                </c:pt>
                <c:pt idx="5" c:formatCode="yyyy/mm/dd">
                  <c:v>43511</c:v>
                </c:pt>
                <c:pt idx="6" c:formatCode="yyyy/mm/dd">
                  <c:v>43518</c:v>
                </c:pt>
                <c:pt idx="7" c:formatCode="yyyy/mm/dd">
                  <c:v>43525</c:v>
                </c:pt>
                <c:pt idx="8" c:formatCode="yyyy/mm/dd">
                  <c:v>43532</c:v>
                </c:pt>
                <c:pt idx="9" c:formatCode="yyyy/mm/dd">
                  <c:v>43539</c:v>
                </c:pt>
                <c:pt idx="10" c:formatCode="yyyy/mm/dd">
                  <c:v>43546</c:v>
                </c:pt>
                <c:pt idx="11" c:formatCode="yyyy/mm/dd">
                  <c:v>43553</c:v>
                </c:pt>
                <c:pt idx="12" c:formatCode="yyyy/mm/dd">
                  <c:v>43559</c:v>
                </c:pt>
                <c:pt idx="13" c:formatCode="yyyy/mm/dd">
                  <c:v>43567</c:v>
                </c:pt>
                <c:pt idx="14" c:formatCode="yyyy/mm/dd">
                  <c:v>43574</c:v>
                </c:pt>
                <c:pt idx="15" c:formatCode="yyyy/mm/dd">
                  <c:v>43581</c:v>
                </c:pt>
                <c:pt idx="16" c:formatCode="yyyy/mm/dd">
                  <c:v>43590</c:v>
                </c:pt>
                <c:pt idx="17" c:formatCode="yyyy/mm/dd">
                  <c:v>43595</c:v>
                </c:pt>
                <c:pt idx="18" c:formatCode="yyyy/mm/dd">
                  <c:v>43602</c:v>
                </c:pt>
                <c:pt idx="19" c:formatCode="yyyy/mm/dd">
                  <c:v>43609</c:v>
                </c:pt>
                <c:pt idx="20" c:formatCode="yyyy/mm/dd">
                  <c:v>43616</c:v>
                </c:pt>
                <c:pt idx="21" c:formatCode="yyyy/mm/dd">
                  <c:v>43622</c:v>
                </c:pt>
                <c:pt idx="22" c:formatCode="yyyy/mm/dd">
                  <c:v>43630</c:v>
                </c:pt>
                <c:pt idx="23" c:formatCode="yyyy/mm/dd">
                  <c:v>43637</c:v>
                </c:pt>
                <c:pt idx="24" c:formatCode="yyyy/mm/dd">
                  <c:v>43644</c:v>
                </c:pt>
                <c:pt idx="25" c:formatCode="yyyy/mm/dd">
                  <c:v>43651</c:v>
                </c:pt>
                <c:pt idx="26" c:formatCode="yyyy/mm/dd">
                  <c:v>43658</c:v>
                </c:pt>
                <c:pt idx="27" c:formatCode="yyyy/mm/dd">
                  <c:v>43665</c:v>
                </c:pt>
                <c:pt idx="28" c:formatCode="yyyy/mm/dd">
                  <c:v>43672</c:v>
                </c:pt>
                <c:pt idx="29" c:formatCode="yyyy/mm/dd">
                  <c:v>43679</c:v>
                </c:pt>
                <c:pt idx="30" c:formatCode="yyyy/mm/dd">
                  <c:v>43686</c:v>
                </c:pt>
                <c:pt idx="31" c:formatCode="yyyy/mm/dd">
                  <c:v>43693</c:v>
                </c:pt>
                <c:pt idx="32" c:formatCode="yyyy/mm/dd">
                  <c:v>43700</c:v>
                </c:pt>
                <c:pt idx="33" c:formatCode="yyyy/mm/dd">
                  <c:v>43707</c:v>
                </c:pt>
                <c:pt idx="34" c:formatCode="yyyy/mm/dd">
                  <c:v>43714</c:v>
                </c:pt>
                <c:pt idx="35" c:formatCode="yyyy/mm/dd">
                  <c:v>43720</c:v>
                </c:pt>
                <c:pt idx="36" c:formatCode="yyyy/mm/dd">
                  <c:v>43728</c:v>
                </c:pt>
                <c:pt idx="37" c:formatCode="yyyy/mm/dd">
                  <c:v>43735</c:v>
                </c:pt>
                <c:pt idx="38" c:formatCode="yyyy/mm/dd">
                  <c:v>43749</c:v>
                </c:pt>
                <c:pt idx="39" c:formatCode="yyyy/mm/dd">
                  <c:v>43756</c:v>
                </c:pt>
                <c:pt idx="40" c:formatCode="yyyy/mm/dd">
                  <c:v>43763</c:v>
                </c:pt>
                <c:pt idx="41" c:formatCode="yyyy/mm/dd">
                  <c:v>43770</c:v>
                </c:pt>
                <c:pt idx="42" c:formatCode="yyyy/mm/dd">
                  <c:v>43777</c:v>
                </c:pt>
                <c:pt idx="43" c:formatCode="yyyy/mm/dd">
                  <c:v>43784</c:v>
                </c:pt>
                <c:pt idx="44" c:formatCode="yyyy/mm/dd">
                  <c:v>43791</c:v>
                </c:pt>
                <c:pt idx="45" c:formatCode="yyyy/mm/dd">
                  <c:v>43798</c:v>
                </c:pt>
                <c:pt idx="46" c:formatCode="yyyy/mm/dd">
                  <c:v>43805</c:v>
                </c:pt>
                <c:pt idx="47" c:formatCode="yyyy/mm/dd">
                  <c:v>43812</c:v>
                </c:pt>
                <c:pt idx="48" c:formatCode="yyyy/mm/dd">
                  <c:v>43819</c:v>
                </c:pt>
                <c:pt idx="49" c:formatCode="yyyy/mm/dd">
                  <c:v>43826</c:v>
                </c:pt>
                <c:pt idx="50" c:formatCode="yyyy/mm/dd">
                  <c:v>43833</c:v>
                </c:pt>
                <c:pt idx="51" c:formatCode="yyyy/mm/dd">
                  <c:v>43840</c:v>
                </c:pt>
                <c:pt idx="52" c:formatCode="yyyy/mm/dd">
                  <c:v>43847</c:v>
                </c:pt>
                <c:pt idx="53" c:formatCode="yyyy/mm/dd">
                  <c:v>43868</c:v>
                </c:pt>
                <c:pt idx="54" c:formatCode="yyyy/mm/dd">
                  <c:v>43875</c:v>
                </c:pt>
                <c:pt idx="55" c:formatCode="yyyy/mm/dd">
                  <c:v>43882</c:v>
                </c:pt>
                <c:pt idx="56" c:formatCode="yyyy/mm/dd">
                  <c:v>43889</c:v>
                </c:pt>
                <c:pt idx="57" c:formatCode="yyyy/mm/dd">
                  <c:v>43896</c:v>
                </c:pt>
                <c:pt idx="58" c:formatCode="yyyy/mm/dd">
                  <c:v>43903</c:v>
                </c:pt>
                <c:pt idx="59" c:formatCode="yyyy/mm/dd">
                  <c:v>43910</c:v>
                </c:pt>
                <c:pt idx="60" c:formatCode="yyyy/mm/dd">
                  <c:v>43917</c:v>
                </c:pt>
                <c:pt idx="61" c:formatCode="yyyy/mm/dd">
                  <c:v>43924</c:v>
                </c:pt>
                <c:pt idx="62" c:formatCode="yyyy/mm/dd">
                  <c:v>43931</c:v>
                </c:pt>
              </c:numCache>
            </c:numRef>
          </c:cat>
          <c:val>
            <c:numRef>
              <c:f>[PPT数据.xlsx]加工费!$E$53:$E$115</c:f>
              <c:numCache>
                <c:formatCode>General</c:formatCode>
                <c:ptCount val="63"/>
                <c:pt idx="0">
                  <c:v>600</c:v>
                </c:pt>
                <c:pt idx="1">
                  <c:v>600</c:v>
                </c:pt>
                <c:pt idx="2">
                  <c:v>600</c:v>
                </c:pt>
                <c:pt idx="3">
                  <c:v>600</c:v>
                </c:pt>
                <c:pt idx="4">
                  <c:v>600</c:v>
                </c:pt>
                <c:pt idx="5">
                  <c:v>600</c:v>
                </c:pt>
                <c:pt idx="6">
                  <c:v>600</c:v>
                </c:pt>
                <c:pt idx="7">
                  <c:v>600</c:v>
                </c:pt>
                <c:pt idx="8">
                  <c:v>600</c:v>
                </c:pt>
                <c:pt idx="9">
                  <c:v>600</c:v>
                </c:pt>
                <c:pt idx="10">
                  <c:v>1450</c:v>
                </c:pt>
                <c:pt idx="11">
                  <c:v>1450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550</c:v>
                </c:pt>
                <c:pt idx="26">
                  <c:v>550</c:v>
                </c:pt>
                <c:pt idx="27">
                  <c:v>550</c:v>
                </c:pt>
                <c:pt idx="28">
                  <c:v>550</c:v>
                </c:pt>
                <c:pt idx="29">
                  <c:v>550</c:v>
                </c:pt>
                <c:pt idx="30">
                  <c:v>550</c:v>
                </c:pt>
                <c:pt idx="31">
                  <c:v>550</c:v>
                </c:pt>
                <c:pt idx="32">
                  <c:v>550</c:v>
                </c:pt>
                <c:pt idx="33">
                  <c:v>550</c:v>
                </c:pt>
                <c:pt idx="34">
                  <c:v>550</c:v>
                </c:pt>
                <c:pt idx="35">
                  <c:v>550</c:v>
                </c:pt>
                <c:pt idx="36">
                  <c:v>550</c:v>
                </c:pt>
                <c:pt idx="37">
                  <c:v>550</c:v>
                </c:pt>
                <c:pt idx="38">
                  <c:v>550</c:v>
                </c:pt>
                <c:pt idx="39">
                  <c:v>550</c:v>
                </c:pt>
                <c:pt idx="40">
                  <c:v>550</c:v>
                </c:pt>
                <c:pt idx="41">
                  <c:v>550</c:v>
                </c:pt>
                <c:pt idx="42">
                  <c:v>550</c:v>
                </c:pt>
                <c:pt idx="43">
                  <c:v>550</c:v>
                </c:pt>
                <c:pt idx="44">
                  <c:v>550</c:v>
                </c:pt>
                <c:pt idx="45">
                  <c:v>550</c:v>
                </c:pt>
                <c:pt idx="46">
                  <c:v>550</c:v>
                </c:pt>
                <c:pt idx="47">
                  <c:v>550</c:v>
                </c:pt>
                <c:pt idx="48">
                  <c:v>550</c:v>
                </c:pt>
                <c:pt idx="49">
                  <c:v>550</c:v>
                </c:pt>
                <c:pt idx="50">
                  <c:v>550</c:v>
                </c:pt>
                <c:pt idx="51">
                  <c:v>550</c:v>
                </c:pt>
                <c:pt idx="52">
                  <c:v>550</c:v>
                </c:pt>
                <c:pt idx="53">
                  <c:v>550</c:v>
                </c:pt>
                <c:pt idx="54">
                  <c:v>550</c:v>
                </c:pt>
                <c:pt idx="55">
                  <c:v>550</c:v>
                </c:pt>
                <c:pt idx="56">
                  <c:v>550</c:v>
                </c:pt>
                <c:pt idx="57">
                  <c:v>550</c:v>
                </c:pt>
                <c:pt idx="58">
                  <c:v>550</c:v>
                </c:pt>
                <c:pt idx="59">
                  <c:v>550</c:v>
                </c:pt>
                <c:pt idx="60">
                  <c:v>550</c:v>
                </c:pt>
                <c:pt idx="61">
                  <c:v>550</c:v>
                </c:pt>
                <c:pt idx="62">
                  <c:v>550</c:v>
                </c:pt>
              </c:numCache>
            </c:numRef>
          </c:val>
          <c:smooth val="0"/>
        </c:ser>
        <c:dLbls>
          <c:showLegendKey val="0"/>
          <c:showVal val="0"/>
          <c:showCatName val="0"/>
          <c:showSerName val="0"/>
          <c:showPercent val="0"/>
          <c:showBubbleSize val="0"/>
        </c:dLbls>
        <c:marker val="0"/>
        <c:smooth val="0"/>
        <c:axId val="226342852"/>
        <c:axId val="588542284"/>
      </c:lineChart>
      <c:dateAx>
        <c:axId val="226342852"/>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单位：元</a:t>
                </a:r>
                <a:r>
                  <a:rPr lang="en-US" alt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吨</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449722222222222"/>
              <c:y val="0.140972222222222"/>
            </c:manualLayout>
          </c:layout>
          <c:overlay val="0"/>
          <c:spPr>
            <a:noFill/>
            <a:ln>
              <a:noFill/>
            </a:ln>
            <a:effectLst/>
          </c:spPr>
        </c:title>
        <c:numFmt formatCode="yy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88542284"/>
        <c:crosses val="autoZero"/>
        <c:auto val="1"/>
        <c:lblOffset val="100"/>
        <c:baseTimeUnit val="days"/>
      </c:dateAx>
      <c:valAx>
        <c:axId val="588542284"/>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26342852"/>
        <c:crosses val="autoZero"/>
        <c:crossBetween val="between"/>
        <c:majorUnit val="400"/>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3"/>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00" b="0" i="0" u="none" strike="noStrike" kern="1200" spc="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2018-2020</a:t>
            </a:r>
            <a:r>
              <a:rPr altLang="en-US" sz="10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年铜杆线生产企业产能利用率（分产能）</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680833333333333"/>
          <c:y val="0.247453703703704"/>
          <c:w val="0.901361111111111"/>
          <c:h val="0.56962962962963"/>
        </c:manualLayout>
      </c:layout>
      <c:lineChart>
        <c:grouping val="standard"/>
        <c:varyColors val="0"/>
        <c:ser>
          <c:idx val="0"/>
          <c:order val="0"/>
          <c:tx>
            <c:strRef>
              <c:f>[PPT数据.xlsx]开工率!$B$1</c:f>
              <c:strCache>
                <c:ptCount val="1"/>
                <c:pt idx="0">
                  <c:v>20&gt;K</c:v>
                </c:pt>
              </c:strCache>
            </c:strRef>
          </c:tx>
          <c:spPr>
            <a:ln w="28575" cap="rnd">
              <a:solidFill>
                <a:schemeClr val="accent1"/>
              </a:solidFill>
              <a:round/>
            </a:ln>
            <a:effectLst/>
          </c:spPr>
          <c:marker>
            <c:symbol val="none"/>
          </c:marker>
          <c:dLbls>
            <c:delete val="1"/>
          </c:dLbls>
          <c:cat>
            <c:numRef>
              <c:f>[PPT数据.xlsx]开工率!$A$38:$A$64</c:f>
              <c:numCache>
                <c:formatCode>yyyy\-mm\-dd</c:formatCode>
                <c:ptCount val="27"/>
                <c:pt idx="0" c:formatCode="yyyy\-mm\-dd">
                  <c:v>43101</c:v>
                </c:pt>
                <c:pt idx="1" c:formatCode="yyyy\-mm\-dd">
                  <c:v>43132</c:v>
                </c:pt>
                <c:pt idx="2" c:formatCode="yyyy\-mm\-dd">
                  <c:v>43160</c:v>
                </c:pt>
                <c:pt idx="3" c:formatCode="yyyy\-mm\-dd">
                  <c:v>43191</c:v>
                </c:pt>
                <c:pt idx="4" c:formatCode="yyyy\-mm\-dd">
                  <c:v>43221</c:v>
                </c:pt>
                <c:pt idx="5" c:formatCode="yyyy\-mm\-dd">
                  <c:v>43252</c:v>
                </c:pt>
                <c:pt idx="6" c:formatCode="yyyy\-mm\-dd">
                  <c:v>43282</c:v>
                </c:pt>
                <c:pt idx="7" c:formatCode="yyyy\-mm\-dd">
                  <c:v>43313</c:v>
                </c:pt>
                <c:pt idx="8" c:formatCode="yyyy\-mm\-dd">
                  <c:v>43344</c:v>
                </c:pt>
                <c:pt idx="9" c:formatCode="yyyy\-mm\-dd">
                  <c:v>43374</c:v>
                </c:pt>
                <c:pt idx="10" c:formatCode="yyyy\-mm\-dd">
                  <c:v>43405</c:v>
                </c:pt>
                <c:pt idx="11" c:formatCode="yyyy\-mm\-dd">
                  <c:v>43435</c:v>
                </c:pt>
                <c:pt idx="12" c:formatCode="yyyy\-mm\-dd">
                  <c:v>43466</c:v>
                </c:pt>
                <c:pt idx="13" c:formatCode="yyyy\-mm\-dd">
                  <c:v>43497</c:v>
                </c:pt>
                <c:pt idx="14" c:formatCode="yyyy\-mm\-dd">
                  <c:v>43525</c:v>
                </c:pt>
                <c:pt idx="15" c:formatCode="yyyy\-mm\-dd">
                  <c:v>43556</c:v>
                </c:pt>
                <c:pt idx="16" c:formatCode="yyyy\-mm\-dd">
                  <c:v>43586</c:v>
                </c:pt>
                <c:pt idx="17" c:formatCode="yyyy\-mm\-dd">
                  <c:v>43617</c:v>
                </c:pt>
                <c:pt idx="18" c:formatCode="yyyy\-mm\-dd">
                  <c:v>43647</c:v>
                </c:pt>
                <c:pt idx="19" c:formatCode="yyyy\-mm\-dd">
                  <c:v>43678</c:v>
                </c:pt>
                <c:pt idx="20" c:formatCode="yyyy\-mm\-dd">
                  <c:v>43709</c:v>
                </c:pt>
                <c:pt idx="21" c:formatCode="yyyy\-mm\-dd">
                  <c:v>43739</c:v>
                </c:pt>
                <c:pt idx="22" c:formatCode="yyyy\-mm\-dd">
                  <c:v>43770</c:v>
                </c:pt>
                <c:pt idx="23" c:formatCode="yyyy\-mm\-dd">
                  <c:v>43800</c:v>
                </c:pt>
                <c:pt idx="24" c:formatCode="yyyy\-mm\-dd">
                  <c:v>43831</c:v>
                </c:pt>
                <c:pt idx="25" c:formatCode="yyyy\-mm\-dd">
                  <c:v>43862</c:v>
                </c:pt>
                <c:pt idx="26" c:formatCode="yyyy\-mm\-dd">
                  <c:v>43891</c:v>
                </c:pt>
              </c:numCache>
            </c:numRef>
          </c:cat>
          <c:val>
            <c:numRef>
              <c:f>[PPT数据.xlsx]开工率!$B$38:$B$64</c:f>
              <c:numCache>
                <c:formatCode>0.00%</c:formatCode>
                <c:ptCount val="27"/>
                <c:pt idx="0">
                  <c:v>0.442</c:v>
                </c:pt>
                <c:pt idx="1">
                  <c:v>0.368</c:v>
                </c:pt>
                <c:pt idx="2">
                  <c:v>0.632</c:v>
                </c:pt>
                <c:pt idx="3">
                  <c:v>0.6509</c:v>
                </c:pt>
                <c:pt idx="4">
                  <c:v>0.6604</c:v>
                </c:pt>
                <c:pt idx="5">
                  <c:v>0.64</c:v>
                </c:pt>
                <c:pt idx="6">
                  <c:v>0.663</c:v>
                </c:pt>
                <c:pt idx="7">
                  <c:v>0.776</c:v>
                </c:pt>
                <c:pt idx="8">
                  <c:v>0.753</c:v>
                </c:pt>
                <c:pt idx="9">
                  <c:v>0.6648</c:v>
                </c:pt>
                <c:pt idx="10">
                  <c:v>0.633</c:v>
                </c:pt>
                <c:pt idx="11">
                  <c:v>0.587</c:v>
                </c:pt>
                <c:pt idx="12">
                  <c:v>0.6376</c:v>
                </c:pt>
                <c:pt idx="13">
                  <c:v>0.4518</c:v>
                </c:pt>
                <c:pt idx="14">
                  <c:v>0.7059</c:v>
                </c:pt>
                <c:pt idx="15">
                  <c:v>0.7335</c:v>
                </c:pt>
                <c:pt idx="16">
                  <c:v>0.7576</c:v>
                </c:pt>
                <c:pt idx="17">
                  <c:v>0.6885</c:v>
                </c:pt>
                <c:pt idx="18">
                  <c:v>0.6634</c:v>
                </c:pt>
                <c:pt idx="19">
                  <c:v>0.7856</c:v>
                </c:pt>
                <c:pt idx="20">
                  <c:v>0.8349</c:v>
                </c:pt>
                <c:pt idx="21">
                  <c:v>0.6933</c:v>
                </c:pt>
                <c:pt idx="22">
                  <c:v>0.6928</c:v>
                </c:pt>
                <c:pt idx="23">
                  <c:v>0.7615</c:v>
                </c:pt>
                <c:pt idx="24">
                  <c:v>0.5861</c:v>
                </c:pt>
                <c:pt idx="25">
                  <c:v>0.24</c:v>
                </c:pt>
                <c:pt idx="26">
                  <c:v>0.8371</c:v>
                </c:pt>
              </c:numCache>
            </c:numRef>
          </c:val>
          <c:smooth val="0"/>
        </c:ser>
        <c:ser>
          <c:idx val="1"/>
          <c:order val="1"/>
          <c:tx>
            <c:strRef>
              <c:f>[PPT数据.xlsx]开工率!$C$1</c:f>
              <c:strCache>
                <c:ptCount val="1"/>
                <c:pt idx="0">
                  <c:v>40&gt;K≥20</c:v>
                </c:pt>
              </c:strCache>
            </c:strRef>
          </c:tx>
          <c:spPr>
            <a:ln w="28575" cap="rnd">
              <a:solidFill>
                <a:schemeClr val="accent2"/>
              </a:solidFill>
              <a:round/>
            </a:ln>
            <a:effectLst/>
          </c:spPr>
          <c:marker>
            <c:symbol val="none"/>
          </c:marker>
          <c:dLbls>
            <c:delete val="1"/>
          </c:dLbls>
          <c:cat>
            <c:numRef>
              <c:f>[PPT数据.xlsx]开工率!$A$38:$A$64</c:f>
              <c:numCache>
                <c:formatCode>yyyy\-mm\-dd</c:formatCode>
                <c:ptCount val="27"/>
                <c:pt idx="0" c:formatCode="yyyy\-mm\-dd">
                  <c:v>43101</c:v>
                </c:pt>
                <c:pt idx="1" c:formatCode="yyyy\-mm\-dd">
                  <c:v>43132</c:v>
                </c:pt>
                <c:pt idx="2" c:formatCode="yyyy\-mm\-dd">
                  <c:v>43160</c:v>
                </c:pt>
                <c:pt idx="3" c:formatCode="yyyy\-mm\-dd">
                  <c:v>43191</c:v>
                </c:pt>
                <c:pt idx="4" c:formatCode="yyyy\-mm\-dd">
                  <c:v>43221</c:v>
                </c:pt>
                <c:pt idx="5" c:formatCode="yyyy\-mm\-dd">
                  <c:v>43252</c:v>
                </c:pt>
                <c:pt idx="6" c:formatCode="yyyy\-mm\-dd">
                  <c:v>43282</c:v>
                </c:pt>
                <c:pt idx="7" c:formatCode="yyyy\-mm\-dd">
                  <c:v>43313</c:v>
                </c:pt>
                <c:pt idx="8" c:formatCode="yyyy\-mm\-dd">
                  <c:v>43344</c:v>
                </c:pt>
                <c:pt idx="9" c:formatCode="yyyy\-mm\-dd">
                  <c:v>43374</c:v>
                </c:pt>
                <c:pt idx="10" c:formatCode="yyyy\-mm\-dd">
                  <c:v>43405</c:v>
                </c:pt>
                <c:pt idx="11" c:formatCode="yyyy\-mm\-dd">
                  <c:v>43435</c:v>
                </c:pt>
                <c:pt idx="12" c:formatCode="yyyy\-mm\-dd">
                  <c:v>43466</c:v>
                </c:pt>
                <c:pt idx="13" c:formatCode="yyyy\-mm\-dd">
                  <c:v>43497</c:v>
                </c:pt>
                <c:pt idx="14" c:formatCode="yyyy\-mm\-dd">
                  <c:v>43525</c:v>
                </c:pt>
                <c:pt idx="15" c:formatCode="yyyy\-mm\-dd">
                  <c:v>43556</c:v>
                </c:pt>
                <c:pt idx="16" c:formatCode="yyyy\-mm\-dd">
                  <c:v>43586</c:v>
                </c:pt>
                <c:pt idx="17" c:formatCode="yyyy\-mm\-dd">
                  <c:v>43617</c:v>
                </c:pt>
                <c:pt idx="18" c:formatCode="yyyy\-mm\-dd">
                  <c:v>43647</c:v>
                </c:pt>
                <c:pt idx="19" c:formatCode="yyyy\-mm\-dd">
                  <c:v>43678</c:v>
                </c:pt>
                <c:pt idx="20" c:formatCode="yyyy\-mm\-dd">
                  <c:v>43709</c:v>
                </c:pt>
                <c:pt idx="21" c:formatCode="yyyy\-mm\-dd">
                  <c:v>43739</c:v>
                </c:pt>
                <c:pt idx="22" c:formatCode="yyyy\-mm\-dd">
                  <c:v>43770</c:v>
                </c:pt>
                <c:pt idx="23" c:formatCode="yyyy\-mm\-dd">
                  <c:v>43800</c:v>
                </c:pt>
                <c:pt idx="24" c:formatCode="yyyy\-mm\-dd">
                  <c:v>43831</c:v>
                </c:pt>
                <c:pt idx="25" c:formatCode="yyyy\-mm\-dd">
                  <c:v>43862</c:v>
                </c:pt>
                <c:pt idx="26" c:formatCode="yyyy\-mm\-dd">
                  <c:v>43891</c:v>
                </c:pt>
              </c:numCache>
            </c:numRef>
          </c:cat>
          <c:val>
            <c:numRef>
              <c:f>[PPT数据.xlsx]开工率!$C$38:$C$64</c:f>
              <c:numCache>
                <c:formatCode>0.00%</c:formatCode>
                <c:ptCount val="27"/>
                <c:pt idx="0">
                  <c:v>0.604</c:v>
                </c:pt>
                <c:pt idx="1">
                  <c:v>0.5542</c:v>
                </c:pt>
                <c:pt idx="2">
                  <c:v>0.703</c:v>
                </c:pt>
                <c:pt idx="3">
                  <c:v>0.7738</c:v>
                </c:pt>
                <c:pt idx="4">
                  <c:v>0.7669</c:v>
                </c:pt>
                <c:pt idx="5">
                  <c:v>0.691</c:v>
                </c:pt>
                <c:pt idx="6">
                  <c:v>0.6704</c:v>
                </c:pt>
                <c:pt idx="7">
                  <c:v>0.678</c:v>
                </c:pt>
                <c:pt idx="8">
                  <c:v>0.642</c:v>
                </c:pt>
                <c:pt idx="9">
                  <c:v>0.5915</c:v>
                </c:pt>
                <c:pt idx="10">
                  <c:v>0.556</c:v>
                </c:pt>
                <c:pt idx="11">
                  <c:v>0.548</c:v>
                </c:pt>
                <c:pt idx="12">
                  <c:v>0.4986</c:v>
                </c:pt>
                <c:pt idx="13">
                  <c:v>0.3602</c:v>
                </c:pt>
                <c:pt idx="14">
                  <c:v>0.5774</c:v>
                </c:pt>
                <c:pt idx="15">
                  <c:v>0.5669</c:v>
                </c:pt>
                <c:pt idx="16">
                  <c:v>0.6014</c:v>
                </c:pt>
                <c:pt idx="17">
                  <c:v>0.5207</c:v>
                </c:pt>
                <c:pt idx="18">
                  <c:v>0.5348</c:v>
                </c:pt>
                <c:pt idx="19">
                  <c:v>0.6091</c:v>
                </c:pt>
                <c:pt idx="20">
                  <c:v>0.6108</c:v>
                </c:pt>
                <c:pt idx="21">
                  <c:v>0.6183</c:v>
                </c:pt>
                <c:pt idx="22">
                  <c:v>0.6538</c:v>
                </c:pt>
                <c:pt idx="23">
                  <c:v>0.6148</c:v>
                </c:pt>
                <c:pt idx="24">
                  <c:v>0.454</c:v>
                </c:pt>
                <c:pt idx="25">
                  <c:v>0.167</c:v>
                </c:pt>
                <c:pt idx="26">
                  <c:v>0.5291</c:v>
                </c:pt>
              </c:numCache>
            </c:numRef>
          </c:val>
          <c:smooth val="0"/>
        </c:ser>
        <c:ser>
          <c:idx val="2"/>
          <c:order val="2"/>
          <c:tx>
            <c:strRef>
              <c:f>[PPT数据.xlsx]开工率!$D$1</c:f>
              <c:strCache>
                <c:ptCount val="1"/>
                <c:pt idx="0">
                  <c:v>K≥40</c:v>
                </c:pt>
              </c:strCache>
            </c:strRef>
          </c:tx>
          <c:spPr>
            <a:ln w="28575" cap="rnd">
              <a:solidFill>
                <a:schemeClr val="accent3"/>
              </a:solidFill>
              <a:round/>
            </a:ln>
            <a:effectLst/>
          </c:spPr>
          <c:marker>
            <c:symbol val="none"/>
          </c:marker>
          <c:dLbls>
            <c:delete val="1"/>
          </c:dLbls>
          <c:cat>
            <c:numRef>
              <c:f>[PPT数据.xlsx]开工率!$A$38:$A$64</c:f>
              <c:numCache>
                <c:formatCode>yyyy\-mm\-dd</c:formatCode>
                <c:ptCount val="27"/>
                <c:pt idx="0" c:formatCode="yyyy\-mm\-dd">
                  <c:v>43101</c:v>
                </c:pt>
                <c:pt idx="1" c:formatCode="yyyy\-mm\-dd">
                  <c:v>43132</c:v>
                </c:pt>
                <c:pt idx="2" c:formatCode="yyyy\-mm\-dd">
                  <c:v>43160</c:v>
                </c:pt>
                <c:pt idx="3" c:formatCode="yyyy\-mm\-dd">
                  <c:v>43191</c:v>
                </c:pt>
                <c:pt idx="4" c:formatCode="yyyy\-mm\-dd">
                  <c:v>43221</c:v>
                </c:pt>
                <c:pt idx="5" c:formatCode="yyyy\-mm\-dd">
                  <c:v>43252</c:v>
                </c:pt>
                <c:pt idx="6" c:formatCode="yyyy\-mm\-dd">
                  <c:v>43282</c:v>
                </c:pt>
                <c:pt idx="7" c:formatCode="yyyy\-mm\-dd">
                  <c:v>43313</c:v>
                </c:pt>
                <c:pt idx="8" c:formatCode="yyyy\-mm\-dd">
                  <c:v>43344</c:v>
                </c:pt>
                <c:pt idx="9" c:formatCode="yyyy\-mm\-dd">
                  <c:v>43374</c:v>
                </c:pt>
                <c:pt idx="10" c:formatCode="yyyy\-mm\-dd">
                  <c:v>43405</c:v>
                </c:pt>
                <c:pt idx="11" c:formatCode="yyyy\-mm\-dd">
                  <c:v>43435</c:v>
                </c:pt>
                <c:pt idx="12" c:formatCode="yyyy\-mm\-dd">
                  <c:v>43466</c:v>
                </c:pt>
                <c:pt idx="13" c:formatCode="yyyy\-mm\-dd">
                  <c:v>43497</c:v>
                </c:pt>
                <c:pt idx="14" c:formatCode="yyyy\-mm\-dd">
                  <c:v>43525</c:v>
                </c:pt>
                <c:pt idx="15" c:formatCode="yyyy\-mm\-dd">
                  <c:v>43556</c:v>
                </c:pt>
                <c:pt idx="16" c:formatCode="yyyy\-mm\-dd">
                  <c:v>43586</c:v>
                </c:pt>
                <c:pt idx="17" c:formatCode="yyyy\-mm\-dd">
                  <c:v>43617</c:v>
                </c:pt>
                <c:pt idx="18" c:formatCode="yyyy\-mm\-dd">
                  <c:v>43647</c:v>
                </c:pt>
                <c:pt idx="19" c:formatCode="yyyy\-mm\-dd">
                  <c:v>43678</c:v>
                </c:pt>
                <c:pt idx="20" c:formatCode="yyyy\-mm\-dd">
                  <c:v>43709</c:v>
                </c:pt>
                <c:pt idx="21" c:formatCode="yyyy\-mm\-dd">
                  <c:v>43739</c:v>
                </c:pt>
                <c:pt idx="22" c:formatCode="yyyy\-mm\-dd">
                  <c:v>43770</c:v>
                </c:pt>
                <c:pt idx="23" c:formatCode="yyyy\-mm\-dd">
                  <c:v>43800</c:v>
                </c:pt>
                <c:pt idx="24" c:formatCode="yyyy\-mm\-dd">
                  <c:v>43831</c:v>
                </c:pt>
                <c:pt idx="25" c:formatCode="yyyy\-mm\-dd">
                  <c:v>43862</c:v>
                </c:pt>
                <c:pt idx="26" c:formatCode="yyyy\-mm\-dd">
                  <c:v>43891</c:v>
                </c:pt>
              </c:numCache>
            </c:numRef>
          </c:cat>
          <c:val>
            <c:numRef>
              <c:f>[PPT数据.xlsx]开工率!$D$38:$D$64</c:f>
              <c:numCache>
                <c:formatCode>0.00%</c:formatCode>
                <c:ptCount val="27"/>
                <c:pt idx="0">
                  <c:v>0.684</c:v>
                </c:pt>
                <c:pt idx="1">
                  <c:v>0.613</c:v>
                </c:pt>
                <c:pt idx="2">
                  <c:v>0.735</c:v>
                </c:pt>
                <c:pt idx="3">
                  <c:v>0.876</c:v>
                </c:pt>
                <c:pt idx="4">
                  <c:v>0.8902</c:v>
                </c:pt>
                <c:pt idx="5">
                  <c:v>0.873</c:v>
                </c:pt>
                <c:pt idx="6">
                  <c:v>0.783</c:v>
                </c:pt>
                <c:pt idx="7">
                  <c:v>0.815</c:v>
                </c:pt>
                <c:pt idx="8">
                  <c:v>0.783</c:v>
                </c:pt>
                <c:pt idx="9">
                  <c:v>0.7429</c:v>
                </c:pt>
                <c:pt idx="10">
                  <c:v>0.708</c:v>
                </c:pt>
                <c:pt idx="11">
                  <c:v>0.671</c:v>
                </c:pt>
                <c:pt idx="12">
                  <c:v>0.6876</c:v>
                </c:pt>
                <c:pt idx="13">
                  <c:v>0.4809</c:v>
                </c:pt>
                <c:pt idx="14">
                  <c:v>0.671</c:v>
                </c:pt>
                <c:pt idx="15">
                  <c:v>0.7158</c:v>
                </c:pt>
                <c:pt idx="16">
                  <c:v>0.7263</c:v>
                </c:pt>
                <c:pt idx="17">
                  <c:v>0.7311</c:v>
                </c:pt>
                <c:pt idx="18">
                  <c:v>0.7387</c:v>
                </c:pt>
                <c:pt idx="19">
                  <c:v>0.6866</c:v>
                </c:pt>
                <c:pt idx="20">
                  <c:v>0.6757</c:v>
                </c:pt>
                <c:pt idx="21">
                  <c:v>0.6123</c:v>
                </c:pt>
                <c:pt idx="22">
                  <c:v>0.6335</c:v>
                </c:pt>
                <c:pt idx="23">
                  <c:v>0.6454</c:v>
                </c:pt>
                <c:pt idx="24">
                  <c:v>0.4678</c:v>
                </c:pt>
                <c:pt idx="25">
                  <c:v>0.1563</c:v>
                </c:pt>
                <c:pt idx="26">
                  <c:v>0.5178</c:v>
                </c:pt>
              </c:numCache>
            </c:numRef>
          </c:val>
          <c:smooth val="0"/>
        </c:ser>
        <c:dLbls>
          <c:showLegendKey val="0"/>
          <c:showVal val="0"/>
          <c:showCatName val="0"/>
          <c:showSerName val="0"/>
          <c:showPercent val="0"/>
          <c:showBubbleSize val="0"/>
        </c:dLbls>
        <c:marker val="0"/>
        <c:smooth val="0"/>
        <c:axId val="436735438"/>
        <c:axId val="457451509"/>
      </c:lineChart>
      <c:dateAx>
        <c:axId val="436735438"/>
        <c:scaling>
          <c:orientation val="minMax"/>
        </c:scaling>
        <c:delete val="0"/>
        <c:axPos val="b"/>
        <c:numFmt formatCode="yy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57451509"/>
        <c:crosses val="autoZero"/>
        <c:auto val="1"/>
        <c:lblOffset val="100"/>
        <c:baseTimeUnit val="months"/>
      </c:dateAx>
      <c:valAx>
        <c:axId val="457451509"/>
        <c:scaling>
          <c:orientation val="minMax"/>
          <c:min val="0.1"/>
        </c:scaling>
        <c:delete val="0"/>
        <c:axPos val="l"/>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36735438"/>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a:t>
            </a:r>
            <a:r>
              <a:rPr lang="en-US" altLang="zh-CN"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7</a:t>
            </a:r>
            <a:r>
              <a:rPr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lang="en-US" altLang="zh-CN"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altLang="en-US"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铜杆企业产能利用率</a:t>
            </a:r>
            <a:endParaRPr sz="96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54657020911616"/>
          <c:y val="0.0240051419628884"/>
        </c:manualLayout>
      </c:layout>
      <c:overlay val="0"/>
      <c:spPr>
        <a:noFill/>
        <a:ln>
          <a:noFill/>
        </a:ln>
        <a:effectLst/>
      </c:spPr>
    </c:title>
    <c:autoTitleDeleted val="0"/>
    <c:plotArea>
      <c:layout>
        <c:manualLayout>
          <c:layoutTarget val="inner"/>
          <c:xMode val="edge"/>
          <c:yMode val="edge"/>
          <c:x val="0.082764254206829"/>
          <c:y val="0.201458752515091"/>
          <c:w val="0.88929913412841"/>
          <c:h val="0.66433601609658"/>
        </c:manualLayout>
      </c:layout>
      <c:lineChart>
        <c:grouping val="standard"/>
        <c:varyColors val="0"/>
        <c:ser>
          <c:idx val="0"/>
          <c:order val="0"/>
          <c:tx>
            <c:strRef>
              <c:f>'[4.10-凯丰数据-王鑫.xlsx]铜材企业产能利用率'!$D$4</c:f>
              <c:strCache>
                <c:ptCount val="1"/>
                <c:pt idx="0">
                  <c:v>2017年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'[4.10-凯丰数据-王鑫.xlsx]铜材企业产能利用率'!$A$5:$A$16</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'[4.10-凯丰数据-王鑫.xlsx]铜材企业产能利用率'!$D$5:$D$16</c:f>
              <c:numCache>
                <c:formatCode>0%</c:formatCode>
                <c:ptCount val="12"/>
                <c:pt idx="0">
                  <c:v>0.59</c:v>
                </c:pt>
                <c:pt idx="1">
                  <c:v>0.54</c:v>
                </c:pt>
                <c:pt idx="2">
                  <c:v>0.69</c:v>
                </c:pt>
                <c:pt idx="3">
                  <c:v>0.72</c:v>
                </c:pt>
                <c:pt idx="4">
                  <c:v>0.75</c:v>
                </c:pt>
                <c:pt idx="5">
                  <c:v>0.73</c:v>
                </c:pt>
                <c:pt idx="6" c:formatCode="0.00%">
                  <c:v>0.692</c:v>
                </c:pt>
                <c:pt idx="7" c:formatCode="0.00%">
                  <c:v>0.652</c:v>
                </c:pt>
                <c:pt idx="8" c:formatCode="0.00%">
                  <c:v>0.754</c:v>
                </c:pt>
                <c:pt idx="9" c:formatCode="0.00%">
                  <c:v>0.771</c:v>
                </c:pt>
                <c:pt idx="10" c:formatCode="0.00%">
                  <c:v>0.771</c:v>
                </c:pt>
                <c:pt idx="11">
                  <c:v>0.6</c:v>
                </c:pt>
              </c:numCache>
            </c:numRef>
          </c:val>
          <c:smooth val="0"/>
        </c:ser>
        <c:ser>
          <c:idx val="1"/>
          <c:order val="1"/>
          <c:tx>
            <c:strRef>
              <c:f>'[4.10-凯丰数据-王鑫.xlsx]铜材企业产能利用率'!$E$4</c:f>
              <c:strCache>
                <c:ptCount val="1"/>
                <c:pt idx="0">
                  <c:v>2018年</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'[4.10-凯丰数据-王鑫.xlsx]铜材企业产能利用率'!$A$5:$A$16</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'[4.10-凯丰数据-王鑫.xlsx]铜材企业产能利用率'!$E$5:$E$16</c:f>
              <c:numCache>
                <c:formatCode>0.00%</c:formatCode>
                <c:ptCount val="12"/>
                <c:pt idx="0">
                  <c:v>0.652</c:v>
                </c:pt>
                <c:pt idx="1">
                  <c:v>0.553</c:v>
                </c:pt>
                <c:pt idx="2">
                  <c:v>0.7046</c:v>
                </c:pt>
                <c:pt idx="3">
                  <c:v>0.7701</c:v>
                </c:pt>
                <c:pt idx="4">
                  <c:v>0.7762</c:v>
                </c:pt>
                <c:pt idx="5">
                  <c:v>0.729</c:v>
                </c:pt>
                <c:pt idx="6">
                  <c:v>0.7019</c:v>
                </c:pt>
                <c:pt idx="7">
                  <c:v>0.734</c:v>
                </c:pt>
                <c:pt idx="8">
                  <c:v>0.699</c:v>
                </c:pt>
                <c:pt idx="9">
                  <c:v>0.6486</c:v>
                </c:pt>
                <c:pt idx="10">
                  <c:v>0.612</c:v>
                </c:pt>
                <c:pt idx="11">
                  <c:v>0.588</c:v>
                </c:pt>
              </c:numCache>
            </c:numRef>
          </c:val>
          <c:smooth val="0"/>
        </c:ser>
        <c:ser>
          <c:idx val="2"/>
          <c:order val="2"/>
          <c:tx>
            <c:strRef>
              <c:f>'[4.10-凯丰数据-王鑫.xlsx]铜材企业产能利用率'!$F$4</c:f>
              <c:strCache>
                <c:ptCount val="1"/>
                <c:pt idx="0">
                  <c:v>2019年</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'[4.10-凯丰数据-王鑫.xlsx]铜材企业产能利用率'!$A$5:$A$16</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'[4.10-凯丰数据-王鑫.xlsx]铜材企业产能利用率'!$F$5:$F$16</c:f>
              <c:numCache>
                <c:formatCode>0.00%</c:formatCode>
                <c:ptCount val="12"/>
                <c:pt idx="0">
                  <c:v>0.5745</c:v>
                </c:pt>
                <c:pt idx="1">
                  <c:v>0.409</c:v>
                </c:pt>
                <c:pt idx="2">
                  <c:v>0.6274</c:v>
                </c:pt>
                <c:pt idx="3">
                  <c:v>0.6514</c:v>
                </c:pt>
                <c:pt idx="4">
                  <c:v>0.6719</c:v>
                </c:pt>
                <c:pt idx="5">
                  <c:v>0.6139</c:v>
                </c:pt>
                <c:pt idx="6">
                  <c:v>0.616</c:v>
                </c:pt>
                <c:pt idx="7">
                  <c:v>0.6661</c:v>
                </c:pt>
                <c:pt idx="8">
                  <c:v>0.6754</c:v>
                </c:pt>
                <c:pt idx="9">
                  <c:v>0.635</c:v>
                </c:pt>
                <c:pt idx="10">
                  <c:v>0.6469</c:v>
                </c:pt>
                <c:pt idx="11">
                  <c:v>0.6576</c:v>
                </c:pt>
              </c:numCache>
            </c:numRef>
          </c:val>
          <c:smooth val="0"/>
        </c:ser>
        <c:ser>
          <c:idx val="3"/>
          <c:order val="3"/>
          <c:tx>
            <c:strRef>
              <c:f>'[4.10-凯丰数据-王鑫.xlsx]铜材企业产能利用率'!$G$4</c:f>
              <c:strCache>
                <c:ptCount val="1"/>
                <c:pt idx="0">
                  <c:v>2020年</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elete val="1"/>
          </c:dLbls>
          <c:cat>
            <c:strRef>
              <c:f>'[4.10-凯丰数据-王鑫.xlsx]铜材企业产能利用率'!$A$5:$A$16</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'[4.10-凯丰数据-王鑫.xlsx]铜材企业产能利用率'!$G$5:$G$16</c:f>
              <c:numCache>
                <c:formatCode>0.00%</c:formatCode>
                <c:ptCount val="12"/>
                <c:pt idx="0">
                  <c:v>0.4864</c:v>
                </c:pt>
                <c:pt idx="1">
                  <c:v>0.1806</c:v>
                </c:pt>
                <c:pt idx="2">
                  <c:v>0.5945</c:v>
                </c:pt>
              </c:numCache>
            </c:numRef>
          </c:val>
          <c:smooth val="0"/>
        </c:ser>
        <c:dLbls>
          <c:showLegendKey val="0"/>
          <c:showVal val="0"/>
          <c:showCatName val="0"/>
          <c:showSerName val="0"/>
          <c:showPercent val="0"/>
          <c:showBubbleSize val="0"/>
        </c:dLbls>
        <c:marker val="1"/>
        <c:smooth val="0"/>
        <c:axId val="622823450"/>
        <c:axId val="616240184"/>
      </c:lineChart>
      <c:catAx>
        <c:axId val="62282345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16240184"/>
        <c:crosses val="autoZero"/>
        <c:auto val="1"/>
        <c:lblAlgn val="ctr"/>
        <c:lblOffset val="100"/>
        <c:noMultiLvlLbl val="0"/>
      </c:catAx>
      <c:valAx>
        <c:axId val="616240184"/>
        <c:scaling>
          <c:orientation val="minMax"/>
          <c:min val="0.1"/>
        </c:scaling>
        <c:delete val="0"/>
        <c:axPos val="l"/>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2282345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3"/>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146869871934506"/>
          <c:y val="0.0931934197779268"/>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12700" cap="flat" cmpd="sng" algn="ctr">
      <a:noFill/>
      <a:prstDash val="solid"/>
      <a:round/>
    </a:ln>
    <a:effectLst/>
  </c:spPr>
  <c:txPr>
    <a:bodyPr/>
    <a:lstStyle/>
    <a:p>
      <a:pPr>
        <a:defRPr 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2018-20</a:t>
            </a:r>
            <a:r>
              <a:rPr lang="en-US" altLang="zh-CN"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年铜现货价格与精废差走势对比图</a:t>
            </a:r>
            <a:endParaRPr sz="96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958694693517566"/>
          <c:y val="0.261657405170331"/>
          <c:w val="0.820167573129502"/>
          <c:h val="0.454650881855521"/>
        </c:manualLayout>
      </c:layout>
      <c:lineChart>
        <c:grouping val="standard"/>
        <c:varyColors val="0"/>
        <c:ser>
          <c:idx val="0"/>
          <c:order val="0"/>
          <c:tx>
            <c:strRef>
              <c:f>[PPT数据.xlsx]精废差!$B$1</c:f>
              <c:strCache>
                <c:ptCount val="1"/>
                <c:pt idx="0">
                  <c:v>铜现货价格（左轴）</c:v>
                </c:pt>
              </c:strCache>
            </c:strRef>
          </c:tx>
          <c:spPr>
            <a:ln w="19050" cap="rnd">
              <a:solidFill>
                <a:schemeClr val="accent1"/>
              </a:solidFill>
              <a:round/>
            </a:ln>
            <a:effectLst/>
          </c:spPr>
          <c:marker>
            <c:symbol val="none"/>
          </c:marker>
          <c:dLbls>
            <c:delete val="1"/>
          </c:dLbls>
          <c:cat>
            <c:numRef>
              <c:f>[PPT数据.xlsx]精废差!$A$2:$A$562</c:f>
              <c:numCache>
                <c:formatCode>yyyy/m/d;@</c:formatCode>
                <c:ptCount val="561"/>
                <c:pt idx="0" c:formatCode="yyyy/m/d;@">
                  <c:v>43102</c:v>
                </c:pt>
                <c:pt idx="1" c:formatCode="yyyy/m/d;@">
                  <c:v>43103</c:v>
                </c:pt>
                <c:pt idx="2" c:formatCode="yyyy/m/d;@">
                  <c:v>43104</c:v>
                </c:pt>
                <c:pt idx="3" c:formatCode="yyyy/m/d;@">
                  <c:v>43105</c:v>
                </c:pt>
                <c:pt idx="4" c:formatCode="yyyy/m/d;@">
                  <c:v>43108</c:v>
                </c:pt>
                <c:pt idx="5" c:formatCode="yyyy/m/d;@">
                  <c:v>43109</c:v>
                </c:pt>
                <c:pt idx="6" c:formatCode="yyyy/m/d;@">
                  <c:v>43110</c:v>
                </c:pt>
                <c:pt idx="7" c:formatCode="yyyy/m/d;@">
                  <c:v>43111</c:v>
                </c:pt>
                <c:pt idx="8" c:formatCode="yyyy/m/d;@">
                  <c:v>43112</c:v>
                </c:pt>
                <c:pt idx="9" c:formatCode="yyyy/m/d;@">
                  <c:v>43115</c:v>
                </c:pt>
                <c:pt idx="10" c:formatCode="yyyy/m/d;@">
                  <c:v>43116</c:v>
                </c:pt>
                <c:pt idx="11" c:formatCode="yyyy/m/d;@">
                  <c:v>43117</c:v>
                </c:pt>
                <c:pt idx="12" c:formatCode="yyyy/m/d;@">
                  <c:v>43118</c:v>
                </c:pt>
                <c:pt idx="13" c:formatCode="yyyy/m/d;@">
                  <c:v>43119</c:v>
                </c:pt>
                <c:pt idx="14" c:formatCode="yyyy/m/d;@">
                  <c:v>43122</c:v>
                </c:pt>
                <c:pt idx="15" c:formatCode="yyyy/m/d;@">
                  <c:v>43123</c:v>
                </c:pt>
                <c:pt idx="16" c:formatCode="yyyy/m/d;@">
                  <c:v>43124</c:v>
                </c:pt>
                <c:pt idx="17" c:formatCode="yyyy/m/d;@">
                  <c:v>43125</c:v>
                </c:pt>
                <c:pt idx="18" c:formatCode="yyyy/m/d;@">
                  <c:v>43126</c:v>
                </c:pt>
                <c:pt idx="19" c:formatCode="yyyy/m/d;@">
                  <c:v>43129</c:v>
                </c:pt>
                <c:pt idx="20" c:formatCode="yyyy/m/d;@">
                  <c:v>43130</c:v>
                </c:pt>
                <c:pt idx="21" c:formatCode="yyyy/m/d;@">
                  <c:v>43131</c:v>
                </c:pt>
                <c:pt idx="22" c:formatCode="yyyy/m/d;@">
                  <c:v>43132</c:v>
                </c:pt>
                <c:pt idx="23" c:formatCode="yyyy/m/d;@">
                  <c:v>43133</c:v>
                </c:pt>
                <c:pt idx="24" c:formatCode="yyyy/m/d;@">
                  <c:v>43136</c:v>
                </c:pt>
                <c:pt idx="25" c:formatCode="yyyy/m/d;@">
                  <c:v>43137</c:v>
                </c:pt>
                <c:pt idx="26" c:formatCode="yyyy/m/d;@">
                  <c:v>43138</c:v>
                </c:pt>
                <c:pt idx="27" c:formatCode="yyyy/m/d;@">
                  <c:v>43139</c:v>
                </c:pt>
                <c:pt idx="28" c:formatCode="yyyy/m/d;@">
                  <c:v>43140</c:v>
                </c:pt>
                <c:pt idx="29" c:formatCode="yyyy/m/d;@">
                  <c:v>43142</c:v>
                </c:pt>
                <c:pt idx="30" c:formatCode="yyyy/m/d;@">
                  <c:v>43143</c:v>
                </c:pt>
                <c:pt idx="31" c:formatCode="yyyy/m/d;@">
                  <c:v>43144</c:v>
                </c:pt>
                <c:pt idx="32" c:formatCode="yyyy/m/d;@">
                  <c:v>43145</c:v>
                </c:pt>
                <c:pt idx="33" c:formatCode="yyyy/m/d;@">
                  <c:v>43153</c:v>
                </c:pt>
                <c:pt idx="34" c:formatCode="yyyy/m/d;@">
                  <c:v>43154</c:v>
                </c:pt>
                <c:pt idx="35" c:formatCode="yyyy/m/d;@">
                  <c:v>43155</c:v>
                </c:pt>
                <c:pt idx="36" c:formatCode="yyyy/m/d;@">
                  <c:v>43157</c:v>
                </c:pt>
                <c:pt idx="37" c:formatCode="yyyy/m/d;@">
                  <c:v>43158</c:v>
                </c:pt>
                <c:pt idx="38" c:formatCode="yyyy/m/d;@">
                  <c:v>43159</c:v>
                </c:pt>
                <c:pt idx="39" c:formatCode="yyyy/m/d;@">
                  <c:v>43160</c:v>
                </c:pt>
                <c:pt idx="40" c:formatCode="yyyy/m/d;@">
                  <c:v>43161</c:v>
                </c:pt>
                <c:pt idx="41" c:formatCode="yyyy/m/d;@">
                  <c:v>43164</c:v>
                </c:pt>
                <c:pt idx="42" c:formatCode="yyyy/m/d;@">
                  <c:v>43165</c:v>
                </c:pt>
                <c:pt idx="43" c:formatCode="yyyy/m/d;@">
                  <c:v>43166</c:v>
                </c:pt>
                <c:pt idx="44" c:formatCode="yyyy/m/d;@">
                  <c:v>43167</c:v>
                </c:pt>
                <c:pt idx="45" c:formatCode="yyyy/m/d;@">
                  <c:v>43168</c:v>
                </c:pt>
                <c:pt idx="46" c:formatCode="yyyy/m/d;@">
                  <c:v>43171</c:v>
                </c:pt>
                <c:pt idx="47" c:formatCode="yyyy/m/d;@">
                  <c:v>43172</c:v>
                </c:pt>
                <c:pt idx="48" c:formatCode="yyyy/m/d;@">
                  <c:v>43173</c:v>
                </c:pt>
                <c:pt idx="49" c:formatCode="yyyy/m/d;@">
                  <c:v>43174</c:v>
                </c:pt>
                <c:pt idx="50" c:formatCode="yyyy/m/d;@">
                  <c:v>43175</c:v>
                </c:pt>
                <c:pt idx="51" c:formatCode="yyyy/m/d;@">
                  <c:v>43178</c:v>
                </c:pt>
                <c:pt idx="52" c:formatCode="yyyy/m/d;@">
                  <c:v>43179</c:v>
                </c:pt>
                <c:pt idx="53" c:formatCode="yyyy/m/d;@">
                  <c:v>43180</c:v>
                </c:pt>
                <c:pt idx="54" c:formatCode="yyyy/m/d;@">
                  <c:v>43181</c:v>
                </c:pt>
                <c:pt idx="55" c:formatCode="yyyy/m/d;@">
                  <c:v>43182</c:v>
                </c:pt>
                <c:pt idx="56" c:formatCode="yyyy/m/d;@">
                  <c:v>43185</c:v>
                </c:pt>
                <c:pt idx="57" c:formatCode="yyyy/m/d;@">
                  <c:v>43186</c:v>
                </c:pt>
                <c:pt idx="58" c:formatCode="yyyy/m/d;@">
                  <c:v>43187</c:v>
                </c:pt>
                <c:pt idx="59" c:formatCode="yyyy/m/d;@">
                  <c:v>43188</c:v>
                </c:pt>
                <c:pt idx="60" c:formatCode="yyyy/m/d;@">
                  <c:v>43189</c:v>
                </c:pt>
                <c:pt idx="61" c:formatCode="yyyy/m/d;@">
                  <c:v>43192</c:v>
                </c:pt>
                <c:pt idx="62" c:formatCode="yyyy/m/d;@">
                  <c:v>43193</c:v>
                </c:pt>
                <c:pt idx="63" c:formatCode="yyyy/m/d;@">
                  <c:v>43194</c:v>
                </c:pt>
                <c:pt idx="64" c:formatCode="yyyy/m/d;@">
                  <c:v>43198</c:v>
                </c:pt>
                <c:pt idx="65" c:formatCode="yyyy/m/d;@">
                  <c:v>43199</c:v>
                </c:pt>
                <c:pt idx="66" c:formatCode="yyyy/m/d;@">
                  <c:v>43200</c:v>
                </c:pt>
                <c:pt idx="67" c:formatCode="yyyy/m/d;@">
                  <c:v>43201</c:v>
                </c:pt>
                <c:pt idx="68" c:formatCode="yyyy/m/d;@">
                  <c:v>43202</c:v>
                </c:pt>
                <c:pt idx="69" c:formatCode="yyyy/m/d;@">
                  <c:v>43203</c:v>
                </c:pt>
                <c:pt idx="70" c:formatCode="yyyy/m/d;@">
                  <c:v>43206</c:v>
                </c:pt>
                <c:pt idx="71" c:formatCode="yyyy/m/d;@">
                  <c:v>43207</c:v>
                </c:pt>
                <c:pt idx="72" c:formatCode="yyyy/m/d;@">
                  <c:v>43208</c:v>
                </c:pt>
                <c:pt idx="73" c:formatCode="yyyy/m/d;@">
                  <c:v>43209</c:v>
                </c:pt>
                <c:pt idx="74" c:formatCode="yyyy/m/d;@">
                  <c:v>43210</c:v>
                </c:pt>
                <c:pt idx="75" c:formatCode="yyyy/m/d;@">
                  <c:v>43213</c:v>
                </c:pt>
                <c:pt idx="76" c:formatCode="yyyy/m/d;@">
                  <c:v>43214</c:v>
                </c:pt>
                <c:pt idx="77" c:formatCode="yyyy/m/d;@">
                  <c:v>43215</c:v>
                </c:pt>
                <c:pt idx="78" c:formatCode="yyyy/m/d;@">
                  <c:v>43216</c:v>
                </c:pt>
                <c:pt idx="79" c:formatCode="yyyy/m/d;@">
                  <c:v>43217</c:v>
                </c:pt>
                <c:pt idx="80" c:formatCode="yyyy/m/d;@">
                  <c:v>43218</c:v>
                </c:pt>
                <c:pt idx="81" c:formatCode="yyyy/m/d;@">
                  <c:v>43222</c:v>
                </c:pt>
                <c:pt idx="82" c:formatCode="yyyy/m/d;@">
                  <c:v>43223</c:v>
                </c:pt>
                <c:pt idx="83" c:formatCode="yyyy/m/d;@">
                  <c:v>43224</c:v>
                </c:pt>
                <c:pt idx="84" c:formatCode="yyyy/m/d;@">
                  <c:v>43227</c:v>
                </c:pt>
                <c:pt idx="85" c:formatCode="yyyy/m/d;@">
                  <c:v>43228</c:v>
                </c:pt>
                <c:pt idx="86" c:formatCode="yyyy/m/d;@">
                  <c:v>43229</c:v>
                </c:pt>
                <c:pt idx="87" c:formatCode="yyyy/m/d;@">
                  <c:v>43230</c:v>
                </c:pt>
                <c:pt idx="88" c:formatCode="yyyy/m/d;@">
                  <c:v>43231</c:v>
                </c:pt>
                <c:pt idx="89" c:formatCode="yyyy/m/d;@">
                  <c:v>43234</c:v>
                </c:pt>
                <c:pt idx="90" c:formatCode="yyyy/m/d;@">
                  <c:v>43235</c:v>
                </c:pt>
                <c:pt idx="91" c:formatCode="yyyy/m/d;@">
                  <c:v>43236</c:v>
                </c:pt>
                <c:pt idx="92" c:formatCode="yyyy/m/d;@">
                  <c:v>43237</c:v>
                </c:pt>
                <c:pt idx="93" c:formatCode="yyyy/m/d;@">
                  <c:v>43238</c:v>
                </c:pt>
                <c:pt idx="94" c:formatCode="yyyy/m/d;@">
                  <c:v>43241</c:v>
                </c:pt>
                <c:pt idx="95" c:formatCode="yyyy/m/d;@">
                  <c:v>43242</c:v>
                </c:pt>
                <c:pt idx="96" c:formatCode="yyyy/m/d;@">
                  <c:v>43243</c:v>
                </c:pt>
                <c:pt idx="97" c:formatCode="yyyy/m/d;@">
                  <c:v>43244</c:v>
                </c:pt>
                <c:pt idx="98" c:formatCode="yyyy/m/d;@">
                  <c:v>43245</c:v>
                </c:pt>
                <c:pt idx="99" c:formatCode="yyyy/m/d;@">
                  <c:v>43248</c:v>
                </c:pt>
                <c:pt idx="100" c:formatCode="yyyy/m/d;@">
                  <c:v>43249</c:v>
                </c:pt>
                <c:pt idx="101" c:formatCode="yyyy/m/d;@">
                  <c:v>43250</c:v>
                </c:pt>
                <c:pt idx="102" c:formatCode="yyyy/m/d;@">
                  <c:v>43251</c:v>
                </c:pt>
                <c:pt idx="103" c:formatCode="yyyy/m/d;@">
                  <c:v>43252</c:v>
                </c:pt>
                <c:pt idx="104" c:formatCode="yyyy/m/d;@">
                  <c:v>43255</c:v>
                </c:pt>
                <c:pt idx="105" c:formatCode="yyyy/m/d;@">
                  <c:v>43256</c:v>
                </c:pt>
                <c:pt idx="106" c:formatCode="yyyy/m/d;@">
                  <c:v>43257</c:v>
                </c:pt>
                <c:pt idx="107" c:formatCode="yyyy/m/d;@">
                  <c:v>43258</c:v>
                </c:pt>
                <c:pt idx="108" c:formatCode="yyyy/m/d;@">
                  <c:v>43259</c:v>
                </c:pt>
                <c:pt idx="109" c:formatCode="yyyy/m/d;@">
                  <c:v>43262</c:v>
                </c:pt>
                <c:pt idx="110" c:formatCode="yyyy/m/d;@">
                  <c:v>43263</c:v>
                </c:pt>
                <c:pt idx="111" c:formatCode="yyyy/m/d;@">
                  <c:v>43264</c:v>
                </c:pt>
                <c:pt idx="112" c:formatCode="yyyy/m/d;@">
                  <c:v>43265</c:v>
                </c:pt>
                <c:pt idx="113" c:formatCode="yyyy/m/d;@">
                  <c:v>43266</c:v>
                </c:pt>
                <c:pt idx="114" c:formatCode="yyyy/m/d;@">
                  <c:v>43270</c:v>
                </c:pt>
                <c:pt idx="115" c:formatCode="yyyy/m/d;@">
                  <c:v>43271</c:v>
                </c:pt>
                <c:pt idx="116" c:formatCode="yyyy/m/d;@">
                  <c:v>43272</c:v>
                </c:pt>
                <c:pt idx="117" c:formatCode="yyyy/m/d;@">
                  <c:v>43273</c:v>
                </c:pt>
                <c:pt idx="118" c:formatCode="yyyy/m/d;@">
                  <c:v>43276</c:v>
                </c:pt>
                <c:pt idx="119" c:formatCode="yyyy/m/d;@">
                  <c:v>43277</c:v>
                </c:pt>
                <c:pt idx="120" c:formatCode="yyyy/m/d;@">
                  <c:v>43278</c:v>
                </c:pt>
                <c:pt idx="121" c:formatCode="yyyy/m/d;@">
                  <c:v>43279</c:v>
                </c:pt>
                <c:pt idx="122" c:formatCode="yyyy/m/d;@">
                  <c:v>43280</c:v>
                </c:pt>
                <c:pt idx="123" c:formatCode="yyyy/m/d;@">
                  <c:v>43283</c:v>
                </c:pt>
                <c:pt idx="124" c:formatCode="yyyy/m/d;@">
                  <c:v>43284</c:v>
                </c:pt>
                <c:pt idx="125" c:formatCode="yyyy/m/d;@">
                  <c:v>43285</c:v>
                </c:pt>
                <c:pt idx="126" c:formatCode="yyyy/m/d;@">
                  <c:v>43286</c:v>
                </c:pt>
                <c:pt idx="127" c:formatCode="yyyy/m/d;@">
                  <c:v>43287</c:v>
                </c:pt>
                <c:pt idx="128" c:formatCode="yyyy/m/d;@">
                  <c:v>43290</c:v>
                </c:pt>
                <c:pt idx="129" c:formatCode="yyyy/m/d;@">
                  <c:v>43291</c:v>
                </c:pt>
                <c:pt idx="130" c:formatCode="yyyy/m/d;@">
                  <c:v>43292</c:v>
                </c:pt>
                <c:pt idx="131" c:formatCode="yyyy/m/d;@">
                  <c:v>43293</c:v>
                </c:pt>
                <c:pt idx="132" c:formatCode="yyyy/m/d;@">
                  <c:v>43294</c:v>
                </c:pt>
                <c:pt idx="133" c:formatCode="yyyy/m/d;@">
                  <c:v>43297</c:v>
                </c:pt>
                <c:pt idx="134" c:formatCode="yyyy/m/d;@">
                  <c:v>43298</c:v>
                </c:pt>
                <c:pt idx="135" c:formatCode="yyyy/m/d;@">
                  <c:v>43299</c:v>
                </c:pt>
                <c:pt idx="136" c:formatCode="yyyy/m/d;@">
                  <c:v>43300</c:v>
                </c:pt>
                <c:pt idx="137" c:formatCode="yyyy/m/d;@">
                  <c:v>43301</c:v>
                </c:pt>
                <c:pt idx="138" c:formatCode="yyyy/m/d;@">
                  <c:v>43304</c:v>
                </c:pt>
                <c:pt idx="139" c:formatCode="yyyy/m/d;@">
                  <c:v>43305</c:v>
                </c:pt>
                <c:pt idx="140" c:formatCode="yyyy/m/d;@">
                  <c:v>43306</c:v>
                </c:pt>
                <c:pt idx="141" c:formatCode="yyyy/m/d;@">
                  <c:v>43307</c:v>
                </c:pt>
                <c:pt idx="142" c:formatCode="yyyy/m/d;@">
                  <c:v>43308</c:v>
                </c:pt>
                <c:pt idx="143" c:formatCode="yyyy/m/d;@">
                  <c:v>43311</c:v>
                </c:pt>
                <c:pt idx="144" c:formatCode="yyyy/m/d;@">
                  <c:v>43312</c:v>
                </c:pt>
                <c:pt idx="145" c:formatCode="yyyy/m/d;@">
                  <c:v>43313</c:v>
                </c:pt>
                <c:pt idx="146" c:formatCode="yyyy/m/d;@">
                  <c:v>43314</c:v>
                </c:pt>
                <c:pt idx="147" c:formatCode="yyyy/m/d;@">
                  <c:v>43315</c:v>
                </c:pt>
                <c:pt idx="148" c:formatCode="yyyy/m/d;@">
                  <c:v>43318</c:v>
                </c:pt>
                <c:pt idx="149" c:formatCode="yyyy/m/d;@">
                  <c:v>43319</c:v>
                </c:pt>
                <c:pt idx="150" c:formatCode="yyyy/m/d;@">
                  <c:v>43320</c:v>
                </c:pt>
                <c:pt idx="151" c:formatCode="yyyy/m/d;@">
                  <c:v>43321</c:v>
                </c:pt>
                <c:pt idx="152" c:formatCode="yyyy/m/d;@">
                  <c:v>43322</c:v>
                </c:pt>
                <c:pt idx="153" c:formatCode="yyyy/m/d;@">
                  <c:v>43325</c:v>
                </c:pt>
                <c:pt idx="154" c:formatCode="yyyy/m/d;@">
                  <c:v>43326</c:v>
                </c:pt>
                <c:pt idx="155" c:formatCode="yyyy/m/d;@">
                  <c:v>43327</c:v>
                </c:pt>
                <c:pt idx="156" c:formatCode="yyyy/m/d;@">
                  <c:v>43328</c:v>
                </c:pt>
                <c:pt idx="157" c:formatCode="yyyy/m/d;@">
                  <c:v>43329</c:v>
                </c:pt>
                <c:pt idx="158" c:formatCode="yyyy/m/d;@">
                  <c:v>43332</c:v>
                </c:pt>
                <c:pt idx="159" c:formatCode="yyyy/m/d;@">
                  <c:v>43333</c:v>
                </c:pt>
                <c:pt idx="160" c:formatCode="yyyy/m/d;@">
                  <c:v>43334</c:v>
                </c:pt>
                <c:pt idx="161" c:formatCode="yyyy/m/d;@">
                  <c:v>43335</c:v>
                </c:pt>
                <c:pt idx="162" c:formatCode="yyyy/m/d;@">
                  <c:v>43336</c:v>
                </c:pt>
                <c:pt idx="163" c:formatCode="yyyy/m/d;@">
                  <c:v>43339</c:v>
                </c:pt>
                <c:pt idx="164" c:formatCode="yyyy/m/d;@">
                  <c:v>43340</c:v>
                </c:pt>
                <c:pt idx="165" c:formatCode="yyyy/m/d;@">
                  <c:v>43341</c:v>
                </c:pt>
                <c:pt idx="166" c:formatCode="yyyy/m/d;@">
                  <c:v>43342</c:v>
                </c:pt>
                <c:pt idx="167" c:formatCode="yyyy/m/d;@">
                  <c:v>43343</c:v>
                </c:pt>
                <c:pt idx="168" c:formatCode="yyyy/m/d;@">
                  <c:v>43346</c:v>
                </c:pt>
                <c:pt idx="169" c:formatCode="yyyy/m/d;@">
                  <c:v>43347</c:v>
                </c:pt>
                <c:pt idx="170" c:formatCode="yyyy/m/d;@">
                  <c:v>43348</c:v>
                </c:pt>
                <c:pt idx="171" c:formatCode="yyyy/m/d;@">
                  <c:v>43349</c:v>
                </c:pt>
                <c:pt idx="172" c:formatCode="yyyy/m/d;@">
                  <c:v>43350</c:v>
                </c:pt>
                <c:pt idx="173" c:formatCode="yyyy/m/d;@">
                  <c:v>43353</c:v>
                </c:pt>
                <c:pt idx="174" c:formatCode="yyyy/m/d;@">
                  <c:v>43354</c:v>
                </c:pt>
                <c:pt idx="175" c:formatCode="yyyy/m/d;@">
                  <c:v>43355</c:v>
                </c:pt>
                <c:pt idx="176" c:formatCode="yyyy/m/d;@">
                  <c:v>43356</c:v>
                </c:pt>
                <c:pt idx="177" c:formatCode="yyyy/m/d;@">
                  <c:v>43357</c:v>
                </c:pt>
                <c:pt idx="178" c:formatCode="yyyy/m/d;@">
                  <c:v>43360</c:v>
                </c:pt>
                <c:pt idx="179" c:formatCode="yyyy/m/d;@">
                  <c:v>43361</c:v>
                </c:pt>
                <c:pt idx="180" c:formatCode="yyyy/m/d;@">
                  <c:v>43362</c:v>
                </c:pt>
                <c:pt idx="181" c:formatCode="yyyy/m/d;@">
                  <c:v>43363</c:v>
                </c:pt>
                <c:pt idx="182" c:formatCode="yyyy/m/d;@">
                  <c:v>43364</c:v>
                </c:pt>
                <c:pt idx="183" c:formatCode="yyyy/m/d;@">
                  <c:v>43368</c:v>
                </c:pt>
                <c:pt idx="184" c:formatCode="yyyy/m/d;@">
                  <c:v>43369</c:v>
                </c:pt>
                <c:pt idx="185" c:formatCode="yyyy/m/d;@">
                  <c:v>43370</c:v>
                </c:pt>
                <c:pt idx="186" c:formatCode="yyyy/m/d;@">
                  <c:v>43371</c:v>
                </c:pt>
                <c:pt idx="187" c:formatCode="yyyy/m/d;@">
                  <c:v>43372</c:v>
                </c:pt>
                <c:pt idx="188" c:formatCode="yyyy/m/d;@">
                  <c:v>43373</c:v>
                </c:pt>
                <c:pt idx="189" c:formatCode="yyyy/m/d;@">
                  <c:v>43381</c:v>
                </c:pt>
                <c:pt idx="190" c:formatCode="yyyy/m/d;@">
                  <c:v>43382</c:v>
                </c:pt>
                <c:pt idx="191" c:formatCode="yyyy/m/d;@">
                  <c:v>43383</c:v>
                </c:pt>
                <c:pt idx="192" c:formatCode="yyyy/m/d;@">
                  <c:v>43384</c:v>
                </c:pt>
                <c:pt idx="193" c:formatCode="yyyy/m/d;@">
                  <c:v>43385</c:v>
                </c:pt>
                <c:pt idx="194" c:formatCode="yyyy/m/d;@">
                  <c:v>43388</c:v>
                </c:pt>
                <c:pt idx="195" c:formatCode="yyyy/m/d;@">
                  <c:v>43389</c:v>
                </c:pt>
                <c:pt idx="196" c:formatCode="yyyy/m/d;@">
                  <c:v>43390</c:v>
                </c:pt>
                <c:pt idx="197" c:formatCode="yyyy/m/d;@">
                  <c:v>43391</c:v>
                </c:pt>
                <c:pt idx="198" c:formatCode="yyyy/m/d;@">
                  <c:v>43392</c:v>
                </c:pt>
                <c:pt idx="199" c:formatCode="yyyy/m/d;@">
                  <c:v>43395</c:v>
                </c:pt>
                <c:pt idx="200" c:formatCode="yyyy/m/d;@">
                  <c:v>43396</c:v>
                </c:pt>
                <c:pt idx="201" c:formatCode="yyyy/m/d;@">
                  <c:v>43397</c:v>
                </c:pt>
                <c:pt idx="202" c:formatCode="yyyy/m/d;@">
                  <c:v>43398</c:v>
                </c:pt>
                <c:pt idx="203" c:formatCode="yyyy/m/d;@">
                  <c:v>43399</c:v>
                </c:pt>
                <c:pt idx="204" c:formatCode="yyyy/m/d;@">
                  <c:v>43402</c:v>
                </c:pt>
                <c:pt idx="205" c:formatCode="yyyy/m/d;@">
                  <c:v>43403</c:v>
                </c:pt>
                <c:pt idx="206" c:formatCode="yyyy/m/d;@">
                  <c:v>43404</c:v>
                </c:pt>
                <c:pt idx="207" c:formatCode="yyyy/m/d;@">
                  <c:v>43405</c:v>
                </c:pt>
                <c:pt idx="208" c:formatCode="yyyy/m/d;@">
                  <c:v>43406</c:v>
                </c:pt>
                <c:pt idx="209" c:formatCode="yyyy/m/d;@">
                  <c:v>43409</c:v>
                </c:pt>
                <c:pt idx="210" c:formatCode="yyyy/m/d;@">
                  <c:v>43410</c:v>
                </c:pt>
                <c:pt idx="211" c:formatCode="yyyy/m/d;@">
                  <c:v>43411</c:v>
                </c:pt>
                <c:pt idx="212" c:formatCode="yyyy/m/d;@">
                  <c:v>43412</c:v>
                </c:pt>
                <c:pt idx="213" c:formatCode="yyyy/m/d;@">
                  <c:v>43413</c:v>
                </c:pt>
                <c:pt idx="214" c:formatCode="yyyy/m/d;@">
                  <c:v>43416</c:v>
                </c:pt>
                <c:pt idx="215" c:formatCode="yyyy/m/d;@">
                  <c:v>43417</c:v>
                </c:pt>
                <c:pt idx="216" c:formatCode="yyyy/m/d;@">
                  <c:v>43418</c:v>
                </c:pt>
                <c:pt idx="217" c:formatCode="yyyy/m/d;@">
                  <c:v>43419</c:v>
                </c:pt>
                <c:pt idx="218" c:formatCode="yyyy/m/d;@">
                  <c:v>43420</c:v>
                </c:pt>
                <c:pt idx="219" c:formatCode="yyyy/m/d;@">
                  <c:v>43423</c:v>
                </c:pt>
                <c:pt idx="220" c:formatCode="yyyy/m/d;@">
                  <c:v>43424</c:v>
                </c:pt>
                <c:pt idx="221" c:formatCode="yyyy/m/d;@">
                  <c:v>43425</c:v>
                </c:pt>
                <c:pt idx="222" c:formatCode="yyyy/m/d;@">
                  <c:v>43426</c:v>
                </c:pt>
                <c:pt idx="223" c:formatCode="yyyy/m/d;@">
                  <c:v>43427</c:v>
                </c:pt>
                <c:pt idx="224" c:formatCode="yyyy/m/d;@">
                  <c:v>43430</c:v>
                </c:pt>
                <c:pt idx="225" c:formatCode="yyyy/m/d;@">
                  <c:v>43431</c:v>
                </c:pt>
                <c:pt idx="226" c:formatCode="yyyy/m/d;@">
                  <c:v>43432</c:v>
                </c:pt>
                <c:pt idx="227" c:formatCode="yyyy/m/d;@">
                  <c:v>43433</c:v>
                </c:pt>
                <c:pt idx="228" c:formatCode="yyyy/m/d;@">
                  <c:v>43434</c:v>
                </c:pt>
                <c:pt idx="229" c:formatCode="yyyy/m/d;@">
                  <c:v>43437</c:v>
                </c:pt>
                <c:pt idx="230" c:formatCode="yyyy/m/d;@">
                  <c:v>43438</c:v>
                </c:pt>
                <c:pt idx="231" c:formatCode="yyyy/m/d;@">
                  <c:v>43439</c:v>
                </c:pt>
                <c:pt idx="232" c:formatCode="yyyy/m/d;@">
                  <c:v>43440</c:v>
                </c:pt>
                <c:pt idx="233" c:formatCode="yyyy/m/d;@">
                  <c:v>43441</c:v>
                </c:pt>
                <c:pt idx="234" c:formatCode="yyyy/m/d;@">
                  <c:v>43444</c:v>
                </c:pt>
                <c:pt idx="235" c:formatCode="yyyy/m/d;@">
                  <c:v>43445</c:v>
                </c:pt>
                <c:pt idx="236" c:formatCode="yyyy/m/d;@">
                  <c:v>43446</c:v>
                </c:pt>
                <c:pt idx="237" c:formatCode="yyyy/m/d;@">
                  <c:v>43447</c:v>
                </c:pt>
                <c:pt idx="238" c:formatCode="yyyy/m/d;@">
                  <c:v>43448</c:v>
                </c:pt>
                <c:pt idx="239" c:formatCode="yyyy/m/d;@">
                  <c:v>43451</c:v>
                </c:pt>
                <c:pt idx="240" c:formatCode="yyyy/m/d;@">
                  <c:v>43452</c:v>
                </c:pt>
                <c:pt idx="241" c:formatCode="yyyy/m/d;@">
                  <c:v>43453</c:v>
                </c:pt>
                <c:pt idx="242" c:formatCode="yyyy/m/d;@">
                  <c:v>43454</c:v>
                </c:pt>
                <c:pt idx="243" c:formatCode="yyyy/m/d;@">
                  <c:v>43455</c:v>
                </c:pt>
                <c:pt idx="244" c:formatCode="yyyy/m/d;@">
                  <c:v>43458</c:v>
                </c:pt>
                <c:pt idx="245" c:formatCode="yyyy/m/d;@">
                  <c:v>43459</c:v>
                </c:pt>
                <c:pt idx="246" c:formatCode="yyyy/m/d;@">
                  <c:v>43460</c:v>
                </c:pt>
                <c:pt idx="247" c:formatCode="yyyy/m/d;@">
                  <c:v>43461</c:v>
                </c:pt>
                <c:pt idx="248" c:formatCode="yyyy/m/d;@">
                  <c:v>43462</c:v>
                </c:pt>
                <c:pt idx="249" c:formatCode="yyyy/m/d;@">
                  <c:v>43463</c:v>
                </c:pt>
                <c:pt idx="250" c:formatCode="yyyy/m/d;@">
                  <c:v>43467</c:v>
                </c:pt>
                <c:pt idx="251" c:formatCode="yyyy/m/d;@">
                  <c:v>43468</c:v>
                </c:pt>
                <c:pt idx="252" c:formatCode="yyyy/m/d;@">
                  <c:v>43469</c:v>
                </c:pt>
                <c:pt idx="253" c:formatCode="yyyy/m/d;@">
                  <c:v>43472</c:v>
                </c:pt>
                <c:pt idx="254" c:formatCode="yyyy/m/d;@">
                  <c:v>43473</c:v>
                </c:pt>
                <c:pt idx="255" c:formatCode="yyyy/m/d;@">
                  <c:v>43474</c:v>
                </c:pt>
                <c:pt idx="256" c:formatCode="yyyy/m/d;@">
                  <c:v>43475</c:v>
                </c:pt>
                <c:pt idx="257" c:formatCode="yyyy/m/d;@">
                  <c:v>43476</c:v>
                </c:pt>
                <c:pt idx="258" c:formatCode="yyyy/m/d;@">
                  <c:v>43479</c:v>
                </c:pt>
                <c:pt idx="259" c:formatCode="yyyy/m/d;@">
                  <c:v>43480</c:v>
                </c:pt>
                <c:pt idx="260" c:formatCode="yyyy/m/d;@">
                  <c:v>43481</c:v>
                </c:pt>
                <c:pt idx="261" c:formatCode="yyyy/m/d;@">
                  <c:v>43482</c:v>
                </c:pt>
                <c:pt idx="262" c:formatCode="yyyy/m/d;@">
                  <c:v>43483</c:v>
                </c:pt>
                <c:pt idx="263" c:formatCode="yyyy/m/d;@">
                  <c:v>43486</c:v>
                </c:pt>
                <c:pt idx="264" c:formatCode="yyyy/m/d;@">
                  <c:v>43487</c:v>
                </c:pt>
                <c:pt idx="265" c:formatCode="yyyy/m/d;@">
                  <c:v>43488</c:v>
                </c:pt>
                <c:pt idx="266" c:formatCode="yyyy/m/d;@">
                  <c:v>43489</c:v>
                </c:pt>
                <c:pt idx="267" c:formatCode="yyyy/m/d;@">
                  <c:v>43490</c:v>
                </c:pt>
                <c:pt idx="268" c:formatCode="yyyy/m/d;@">
                  <c:v>43493</c:v>
                </c:pt>
                <c:pt idx="269" c:formatCode="yyyy/m/d;@">
                  <c:v>43494</c:v>
                </c:pt>
                <c:pt idx="270" c:formatCode="yyyy/m/d;@">
                  <c:v>43495</c:v>
                </c:pt>
                <c:pt idx="271" c:formatCode="yyyy/m/d;@">
                  <c:v>43496</c:v>
                </c:pt>
                <c:pt idx="272" c:formatCode="yyyy/m/d;@">
                  <c:v>43497</c:v>
                </c:pt>
                <c:pt idx="273" c:formatCode="yyyy/m/d;@">
                  <c:v>43498</c:v>
                </c:pt>
                <c:pt idx="274" c:formatCode="yyyy/m/d;@">
                  <c:v>43499</c:v>
                </c:pt>
                <c:pt idx="275" c:formatCode="yyyy/m/d;@">
                  <c:v>43507</c:v>
                </c:pt>
                <c:pt idx="276" c:formatCode="yyyy/m/d;@">
                  <c:v>43508</c:v>
                </c:pt>
                <c:pt idx="277" c:formatCode="yyyy/m/d;@">
                  <c:v>43509</c:v>
                </c:pt>
                <c:pt idx="278" c:formatCode="yyyy/m/d;@">
                  <c:v>43510</c:v>
                </c:pt>
                <c:pt idx="279" c:formatCode="yyyy/m/d;@">
                  <c:v>43511</c:v>
                </c:pt>
                <c:pt idx="280" c:formatCode="yyyy/m/d;@">
                  <c:v>43514</c:v>
                </c:pt>
                <c:pt idx="281" c:formatCode="yyyy/m/d;@">
                  <c:v>43515</c:v>
                </c:pt>
                <c:pt idx="282" c:formatCode="yyyy/m/d;@">
                  <c:v>43516</c:v>
                </c:pt>
                <c:pt idx="283" c:formatCode="yyyy/m/d;@">
                  <c:v>43517</c:v>
                </c:pt>
                <c:pt idx="284" c:formatCode="yyyy/m/d;@">
                  <c:v>43518</c:v>
                </c:pt>
                <c:pt idx="285" c:formatCode="yyyy/m/d;@">
                  <c:v>43521</c:v>
                </c:pt>
                <c:pt idx="286" c:formatCode="yyyy/m/d;@">
                  <c:v>43522</c:v>
                </c:pt>
                <c:pt idx="287" c:formatCode="yyyy/m/d;@">
                  <c:v>43523</c:v>
                </c:pt>
                <c:pt idx="288" c:formatCode="yyyy/m/d;@">
                  <c:v>43524</c:v>
                </c:pt>
                <c:pt idx="289" c:formatCode="yyyy/m/d;@">
                  <c:v>43525</c:v>
                </c:pt>
                <c:pt idx="290" c:formatCode="yyyy/m/d;@">
                  <c:v>43528</c:v>
                </c:pt>
                <c:pt idx="291" c:formatCode="yyyy/m/d;@">
                  <c:v>43529</c:v>
                </c:pt>
                <c:pt idx="292" c:formatCode="yyyy/m/d;@">
                  <c:v>43530</c:v>
                </c:pt>
                <c:pt idx="293" c:formatCode="yyyy/m/d;@">
                  <c:v>43531</c:v>
                </c:pt>
                <c:pt idx="294" c:formatCode="yyyy/m/d;@">
                  <c:v>43532</c:v>
                </c:pt>
                <c:pt idx="295" c:formatCode="yyyy/m/d;@">
                  <c:v>43535</c:v>
                </c:pt>
                <c:pt idx="296" c:formatCode="yyyy/m/d;@">
                  <c:v>43536</c:v>
                </c:pt>
                <c:pt idx="297" c:formatCode="yyyy/m/d;@">
                  <c:v>43537</c:v>
                </c:pt>
                <c:pt idx="298" c:formatCode="yyyy/m/d;@">
                  <c:v>43538</c:v>
                </c:pt>
                <c:pt idx="299" c:formatCode="yyyy/m/d;@">
                  <c:v>43539</c:v>
                </c:pt>
                <c:pt idx="300" c:formatCode="yyyy/m/d;@">
                  <c:v>43542</c:v>
                </c:pt>
                <c:pt idx="301" c:formatCode="yyyy/m/d;@">
                  <c:v>43543</c:v>
                </c:pt>
                <c:pt idx="302" c:formatCode="yyyy/m/d;@">
                  <c:v>43544</c:v>
                </c:pt>
                <c:pt idx="303" c:formatCode="yyyy/m/d;@">
                  <c:v>43545</c:v>
                </c:pt>
                <c:pt idx="304" c:formatCode="yyyy/m/d;@">
                  <c:v>43546</c:v>
                </c:pt>
                <c:pt idx="305" c:formatCode="yyyy/m/d;@">
                  <c:v>43549</c:v>
                </c:pt>
                <c:pt idx="306" c:formatCode="yyyy/m/d;@">
                  <c:v>43550</c:v>
                </c:pt>
                <c:pt idx="307" c:formatCode="yyyy/m/d;@">
                  <c:v>43551</c:v>
                </c:pt>
                <c:pt idx="308" c:formatCode="yyyy/m/d;@">
                  <c:v>43552</c:v>
                </c:pt>
                <c:pt idx="309" c:formatCode="yyyy/m/d;@">
                  <c:v>43553</c:v>
                </c:pt>
                <c:pt idx="310" c:formatCode="yyyy/m/d;@">
                  <c:v>43556</c:v>
                </c:pt>
                <c:pt idx="311" c:formatCode="yyyy/m/d;@">
                  <c:v>43557</c:v>
                </c:pt>
                <c:pt idx="312" c:formatCode="yyyy/m/d;@">
                  <c:v>43558</c:v>
                </c:pt>
                <c:pt idx="313" c:formatCode="yyyy/m/d;@">
                  <c:v>43559</c:v>
                </c:pt>
                <c:pt idx="314" c:formatCode="yyyy/m/d;@">
                  <c:v>43563</c:v>
                </c:pt>
                <c:pt idx="315" c:formatCode="yyyy/m/d;@">
                  <c:v>43564</c:v>
                </c:pt>
                <c:pt idx="316" c:formatCode="yyyy/m/d;@">
                  <c:v>43565</c:v>
                </c:pt>
                <c:pt idx="317" c:formatCode="yyyy/m/d;@">
                  <c:v>43566</c:v>
                </c:pt>
                <c:pt idx="318" c:formatCode="yyyy/m/d;@">
                  <c:v>43567</c:v>
                </c:pt>
                <c:pt idx="319" c:formatCode="yyyy/m/d;@">
                  <c:v>43570</c:v>
                </c:pt>
                <c:pt idx="320" c:formatCode="yyyy/m/d;@">
                  <c:v>43571</c:v>
                </c:pt>
                <c:pt idx="321" c:formatCode="yyyy/m/d;@">
                  <c:v>43572</c:v>
                </c:pt>
                <c:pt idx="322" c:formatCode="yyyy/m/d;@">
                  <c:v>43573</c:v>
                </c:pt>
                <c:pt idx="323" c:formatCode="yyyy/m/d;@">
                  <c:v>43574</c:v>
                </c:pt>
                <c:pt idx="324" c:formatCode="yyyy/m/d;@">
                  <c:v>43577</c:v>
                </c:pt>
                <c:pt idx="325" c:formatCode="yyyy/m/d;@">
                  <c:v>43578</c:v>
                </c:pt>
                <c:pt idx="326" c:formatCode="yyyy/m/d;@">
                  <c:v>43579</c:v>
                </c:pt>
                <c:pt idx="327" c:formatCode="yyyy/m/d;@">
                  <c:v>43580</c:v>
                </c:pt>
                <c:pt idx="328" c:formatCode="yyyy/m/d;@">
                  <c:v>43581</c:v>
                </c:pt>
                <c:pt idx="329" c:formatCode="yyyy/m/d;@">
                  <c:v>43583</c:v>
                </c:pt>
                <c:pt idx="330" c:formatCode="yyyy/m/d;@">
                  <c:v>43584</c:v>
                </c:pt>
                <c:pt idx="331" c:formatCode="yyyy/m/d;@">
                  <c:v>43585</c:v>
                </c:pt>
                <c:pt idx="332" c:formatCode="yyyy/m/d;@">
                  <c:v>43590</c:v>
                </c:pt>
                <c:pt idx="333" c:formatCode="yyyy/m/d;@">
                  <c:v>43591</c:v>
                </c:pt>
                <c:pt idx="334" c:formatCode="yyyy/m/d;@">
                  <c:v>43592</c:v>
                </c:pt>
                <c:pt idx="335" c:formatCode="yyyy/m/d;@">
                  <c:v>43593</c:v>
                </c:pt>
                <c:pt idx="336" c:formatCode="yyyy/m/d;@">
                  <c:v>43594</c:v>
                </c:pt>
                <c:pt idx="337" c:formatCode="yyyy/m/d;@">
                  <c:v>43595</c:v>
                </c:pt>
                <c:pt idx="338" c:formatCode="yyyy/m/d;@">
                  <c:v>43598</c:v>
                </c:pt>
                <c:pt idx="339" c:formatCode="yyyy/m/d;@">
                  <c:v>43599</c:v>
                </c:pt>
                <c:pt idx="340" c:formatCode="yyyy/m/d;@">
                  <c:v>43600</c:v>
                </c:pt>
                <c:pt idx="341" c:formatCode="yyyy/m/d;@">
                  <c:v>43601</c:v>
                </c:pt>
                <c:pt idx="342" c:formatCode="yyyy/m/d;@">
                  <c:v>43602</c:v>
                </c:pt>
                <c:pt idx="343" c:formatCode="yyyy/m/d;@">
                  <c:v>43605</c:v>
                </c:pt>
                <c:pt idx="344" c:formatCode="yyyy/m/d;@">
                  <c:v>43606</c:v>
                </c:pt>
                <c:pt idx="345" c:formatCode="yyyy/m/d;@">
                  <c:v>43607</c:v>
                </c:pt>
                <c:pt idx="346" c:formatCode="yyyy/m/d;@">
                  <c:v>43608</c:v>
                </c:pt>
                <c:pt idx="347" c:formatCode="yyyy/m/d;@">
                  <c:v>43609</c:v>
                </c:pt>
                <c:pt idx="348" c:formatCode="yyyy/m/d;@">
                  <c:v>43612</c:v>
                </c:pt>
                <c:pt idx="349" c:formatCode="yyyy/m/d;@">
                  <c:v>43613</c:v>
                </c:pt>
                <c:pt idx="350" c:formatCode="yyyy/m/d;@">
                  <c:v>43614</c:v>
                </c:pt>
                <c:pt idx="351" c:formatCode="yyyy/m/d;@">
                  <c:v>43615</c:v>
                </c:pt>
                <c:pt idx="352" c:formatCode="yyyy/m/d;@">
                  <c:v>43616</c:v>
                </c:pt>
                <c:pt idx="353" c:formatCode="yyyy/m/d;@">
                  <c:v>43619</c:v>
                </c:pt>
                <c:pt idx="354" c:formatCode="yyyy/m/d;@">
                  <c:v>43620</c:v>
                </c:pt>
                <c:pt idx="355" c:formatCode="yyyy/m/d;@">
                  <c:v>43621</c:v>
                </c:pt>
                <c:pt idx="356" c:formatCode="yyyy/m/d;@">
                  <c:v>43622</c:v>
                </c:pt>
                <c:pt idx="357" c:formatCode="yyyy/m/d;@">
                  <c:v>43626</c:v>
                </c:pt>
                <c:pt idx="358" c:formatCode="yyyy/m/d;@">
                  <c:v>43627</c:v>
                </c:pt>
                <c:pt idx="359" c:formatCode="yyyy/m/d;@">
                  <c:v>43628</c:v>
                </c:pt>
                <c:pt idx="360" c:formatCode="yyyy/m/d;@">
                  <c:v>43629</c:v>
                </c:pt>
                <c:pt idx="361" c:formatCode="yyyy/m/d;@">
                  <c:v>43630</c:v>
                </c:pt>
                <c:pt idx="362" c:formatCode="yyyy/m/d;@">
                  <c:v>43633</c:v>
                </c:pt>
                <c:pt idx="363" c:formatCode="yyyy/m/d;@">
                  <c:v>43634</c:v>
                </c:pt>
                <c:pt idx="364" c:formatCode="yyyy/m/d;@">
                  <c:v>43635</c:v>
                </c:pt>
                <c:pt idx="365" c:formatCode="yyyy/m/d;@">
                  <c:v>43636</c:v>
                </c:pt>
                <c:pt idx="366" c:formatCode="yyyy/m/d;@">
                  <c:v>43637</c:v>
                </c:pt>
                <c:pt idx="367" c:formatCode="yyyy/m/d;@">
                  <c:v>43640</c:v>
                </c:pt>
                <c:pt idx="368" c:formatCode="yyyy/m/d;@">
                  <c:v>43641</c:v>
                </c:pt>
                <c:pt idx="369" c:formatCode="yyyy/m/d;@">
                  <c:v>43642</c:v>
                </c:pt>
                <c:pt idx="370" c:formatCode="yyyy/m/d;@">
                  <c:v>43643</c:v>
                </c:pt>
                <c:pt idx="371" c:formatCode="yyyy/m/d;@">
                  <c:v>43644</c:v>
                </c:pt>
                <c:pt idx="372" c:formatCode="yyyy/m/d;@">
                  <c:v>43647</c:v>
                </c:pt>
                <c:pt idx="373" c:formatCode="yyyy/m/d;@">
                  <c:v>43648</c:v>
                </c:pt>
                <c:pt idx="374" c:formatCode="yyyy/m/d;@">
                  <c:v>43649</c:v>
                </c:pt>
                <c:pt idx="375" c:formatCode="yyyy/m/d;@">
                  <c:v>43650</c:v>
                </c:pt>
                <c:pt idx="376" c:formatCode="yyyy/m/d;@">
                  <c:v>43651</c:v>
                </c:pt>
                <c:pt idx="377" c:formatCode="yyyy/m/d;@">
                  <c:v>43654</c:v>
                </c:pt>
                <c:pt idx="378" c:formatCode="yyyy/m/d;@">
                  <c:v>43655</c:v>
                </c:pt>
                <c:pt idx="379" c:formatCode="yyyy/m/d;@">
                  <c:v>43656</c:v>
                </c:pt>
                <c:pt idx="380" c:formatCode="yyyy/m/d;@">
                  <c:v>43657</c:v>
                </c:pt>
                <c:pt idx="381" c:formatCode="yyyy/m/d;@">
                  <c:v>43658</c:v>
                </c:pt>
                <c:pt idx="382" c:formatCode="yyyy/m/d;@">
                  <c:v>43661</c:v>
                </c:pt>
                <c:pt idx="383" c:formatCode="yyyy/m/d;@">
                  <c:v>43662</c:v>
                </c:pt>
                <c:pt idx="384" c:formatCode="yyyy/m/d;@">
                  <c:v>43663</c:v>
                </c:pt>
                <c:pt idx="385" c:formatCode="yyyy/m/d;@">
                  <c:v>43664</c:v>
                </c:pt>
                <c:pt idx="386" c:formatCode="yyyy/m/d;@">
                  <c:v>43665</c:v>
                </c:pt>
                <c:pt idx="387" c:formatCode="yyyy/m/d;@">
                  <c:v>43668</c:v>
                </c:pt>
                <c:pt idx="388" c:formatCode="yyyy/m/d;@">
                  <c:v>43669</c:v>
                </c:pt>
                <c:pt idx="389" c:formatCode="yyyy/m/d;@">
                  <c:v>43670</c:v>
                </c:pt>
                <c:pt idx="390" c:formatCode="yyyy/m/d;@">
                  <c:v>43671</c:v>
                </c:pt>
                <c:pt idx="391" c:formatCode="yyyy/m/d;@">
                  <c:v>43672</c:v>
                </c:pt>
                <c:pt idx="392" c:formatCode="yyyy/m/d;@">
                  <c:v>43675</c:v>
                </c:pt>
                <c:pt idx="393" c:formatCode="yyyy/m/d;@">
                  <c:v>43676</c:v>
                </c:pt>
                <c:pt idx="394" c:formatCode="yyyy/m/d;@">
                  <c:v>43677</c:v>
                </c:pt>
                <c:pt idx="395" c:formatCode="yyyy/m/d;@">
                  <c:v>43678</c:v>
                </c:pt>
                <c:pt idx="396" c:formatCode="yyyy/m/d;@">
                  <c:v>43679</c:v>
                </c:pt>
                <c:pt idx="397" c:formatCode="yyyy/m/d;@">
                  <c:v>43680</c:v>
                </c:pt>
                <c:pt idx="398" c:formatCode="yyyy/m/d;@">
                  <c:v>43683</c:v>
                </c:pt>
                <c:pt idx="399" c:formatCode="yyyy/m/d;@">
                  <c:v>43684</c:v>
                </c:pt>
                <c:pt idx="400" c:formatCode="yyyy/m/d;@">
                  <c:v>43685</c:v>
                </c:pt>
                <c:pt idx="401" c:formatCode="yyyy/m/d;@">
                  <c:v>43686</c:v>
                </c:pt>
                <c:pt idx="402" c:formatCode="yyyy/m/d;@">
                  <c:v>43689</c:v>
                </c:pt>
                <c:pt idx="403" c:formatCode="yyyy/m/d;@">
                  <c:v>43690</c:v>
                </c:pt>
                <c:pt idx="404" c:formatCode="yyyy/m/d;@">
                  <c:v>43691</c:v>
                </c:pt>
                <c:pt idx="405" c:formatCode="yyyy/m/d;@">
                  <c:v>43692</c:v>
                </c:pt>
                <c:pt idx="406" c:formatCode="yyyy/m/d;@">
                  <c:v>43693</c:v>
                </c:pt>
                <c:pt idx="407" c:formatCode="yyyy/m/d;@">
                  <c:v>43696</c:v>
                </c:pt>
                <c:pt idx="408" c:formatCode="yyyy/m/d;@">
                  <c:v>43697</c:v>
                </c:pt>
                <c:pt idx="409" c:formatCode="yyyy/m/d;@">
                  <c:v>43698</c:v>
                </c:pt>
                <c:pt idx="410" c:formatCode="yyyy/m/d;@">
                  <c:v>43699</c:v>
                </c:pt>
                <c:pt idx="411" c:formatCode="yyyy/m/d;@">
                  <c:v>43700</c:v>
                </c:pt>
                <c:pt idx="412" c:formatCode="yyyy/m/d;@">
                  <c:v>43703</c:v>
                </c:pt>
                <c:pt idx="413" c:formatCode="yyyy/m/d;@">
                  <c:v>43704</c:v>
                </c:pt>
                <c:pt idx="414" c:formatCode="yyyy/m/d;@">
                  <c:v>43705</c:v>
                </c:pt>
                <c:pt idx="415" c:formatCode="yyyy/m/d;@">
                  <c:v>43706</c:v>
                </c:pt>
                <c:pt idx="416" c:formatCode="yyyy/m/d;@">
                  <c:v>43707</c:v>
                </c:pt>
                <c:pt idx="417" c:formatCode="yyyy/m/d;@">
                  <c:v>43710</c:v>
                </c:pt>
                <c:pt idx="418" c:formatCode="yyyy/m/d;@">
                  <c:v>43711</c:v>
                </c:pt>
                <c:pt idx="419" c:formatCode="yyyy/m/d;@">
                  <c:v>43712</c:v>
                </c:pt>
                <c:pt idx="420" c:formatCode="yyyy/m/d;@">
                  <c:v>43713</c:v>
                </c:pt>
                <c:pt idx="421" c:formatCode="yyyy/m/d;@">
                  <c:v>43714</c:v>
                </c:pt>
                <c:pt idx="422" c:formatCode="yyyy/m/d;@">
                  <c:v>43717</c:v>
                </c:pt>
                <c:pt idx="423" c:formatCode="yyyy/m/d;@">
                  <c:v>43718</c:v>
                </c:pt>
                <c:pt idx="424" c:formatCode="yyyy/m/d;@">
                  <c:v>43719</c:v>
                </c:pt>
                <c:pt idx="425" c:formatCode="yyyy/m/d;@">
                  <c:v>43720</c:v>
                </c:pt>
                <c:pt idx="426" c:formatCode="yyyy/m/d;@">
                  <c:v>43724</c:v>
                </c:pt>
                <c:pt idx="427" c:formatCode="yyyy/m/d;@">
                  <c:v>43725</c:v>
                </c:pt>
                <c:pt idx="428" c:formatCode="yyyy/m/d;@">
                  <c:v>43726</c:v>
                </c:pt>
                <c:pt idx="429" c:formatCode="yyyy/m/d;@">
                  <c:v>43727</c:v>
                </c:pt>
                <c:pt idx="430" c:formatCode="yyyy/m/d;@">
                  <c:v>43728</c:v>
                </c:pt>
                <c:pt idx="431" c:formatCode="yyyy/m/d;@">
                  <c:v>43731</c:v>
                </c:pt>
                <c:pt idx="432" c:formatCode="yyyy/m/d;@">
                  <c:v>43732</c:v>
                </c:pt>
                <c:pt idx="433" c:formatCode="yyyy/m/d;@">
                  <c:v>43733</c:v>
                </c:pt>
                <c:pt idx="434" c:formatCode="yyyy/m/d;@">
                  <c:v>43734</c:v>
                </c:pt>
                <c:pt idx="435" c:formatCode="yyyy/m/d;@">
                  <c:v>43735</c:v>
                </c:pt>
                <c:pt idx="436" c:formatCode="yyyy/m/d;@">
                  <c:v>43738</c:v>
                </c:pt>
                <c:pt idx="437" c:formatCode="yyyy/m/d;@">
                  <c:v>43746</c:v>
                </c:pt>
                <c:pt idx="438" c:formatCode="yyyy/m/d;@">
                  <c:v>43747</c:v>
                </c:pt>
                <c:pt idx="439" c:formatCode="yyyy/m/d;@">
                  <c:v>43748</c:v>
                </c:pt>
                <c:pt idx="440" c:formatCode="yyyy/m/d;@">
                  <c:v>43749</c:v>
                </c:pt>
                <c:pt idx="441" c:formatCode="yyyy/m/d;@">
                  <c:v>43752</c:v>
                </c:pt>
                <c:pt idx="442" c:formatCode="yyyy/m/d;@">
                  <c:v>43753</c:v>
                </c:pt>
                <c:pt idx="443" c:formatCode="yyyy/m/d;@">
                  <c:v>43754</c:v>
                </c:pt>
                <c:pt idx="444" c:formatCode="yyyy/m/d;@">
                  <c:v>43755</c:v>
                </c:pt>
                <c:pt idx="445" c:formatCode="yyyy/m/d;@">
                  <c:v>43756</c:v>
                </c:pt>
                <c:pt idx="446" c:formatCode="yyyy/m/d;@">
                  <c:v>43759</c:v>
                </c:pt>
                <c:pt idx="447" c:formatCode="yyyy/m/d;@">
                  <c:v>43760</c:v>
                </c:pt>
                <c:pt idx="448" c:formatCode="yyyy/m/d;@">
                  <c:v>43761</c:v>
                </c:pt>
                <c:pt idx="449" c:formatCode="yyyy/m/d;@">
                  <c:v>43762</c:v>
                </c:pt>
                <c:pt idx="450" c:formatCode="yyyy/m/d;@">
                  <c:v>43763</c:v>
                </c:pt>
                <c:pt idx="451" c:formatCode="yyyy/m/d;@">
                  <c:v>43766</c:v>
                </c:pt>
                <c:pt idx="452" c:formatCode="yyyy/m/d;@">
                  <c:v>43767</c:v>
                </c:pt>
                <c:pt idx="453" c:formatCode="yyyy/m/d;@">
                  <c:v>43768</c:v>
                </c:pt>
                <c:pt idx="454" c:formatCode="yyyy/m/d;@">
                  <c:v>43769</c:v>
                </c:pt>
                <c:pt idx="455" c:formatCode="yyyy/m/d;@">
                  <c:v>43770</c:v>
                </c:pt>
                <c:pt idx="456" c:formatCode="yyyy/m/d;@">
                  <c:v>43773</c:v>
                </c:pt>
                <c:pt idx="457" c:formatCode="yyyy/m/d;@">
                  <c:v>43774</c:v>
                </c:pt>
                <c:pt idx="458" c:formatCode="yyyy/m/d;@">
                  <c:v>43775</c:v>
                </c:pt>
                <c:pt idx="459" c:formatCode="yyyy/m/d;@">
                  <c:v>43776</c:v>
                </c:pt>
                <c:pt idx="460" c:formatCode="yyyy/m/d;@">
                  <c:v>43777</c:v>
                </c:pt>
                <c:pt idx="461" c:formatCode="yyyy/m/d;@">
                  <c:v>43780</c:v>
                </c:pt>
                <c:pt idx="462" c:formatCode="yyyy/m/d;@">
                  <c:v>43781</c:v>
                </c:pt>
                <c:pt idx="463" c:formatCode="yyyy/m/d;@">
                  <c:v>43782</c:v>
                </c:pt>
                <c:pt idx="464" c:formatCode="yyyy/m/d;@">
                  <c:v>43783</c:v>
                </c:pt>
                <c:pt idx="465" c:formatCode="yyyy/m/d;@">
                  <c:v>43784</c:v>
                </c:pt>
                <c:pt idx="466" c:formatCode="yyyy/m/d;@">
                  <c:v>43787</c:v>
                </c:pt>
                <c:pt idx="467" c:formatCode="yyyy/m/d;@">
                  <c:v>43788</c:v>
                </c:pt>
                <c:pt idx="468" c:formatCode="yyyy/m/d;@">
                  <c:v>43789</c:v>
                </c:pt>
                <c:pt idx="469" c:formatCode="yyyy/m/d;@">
                  <c:v>43790</c:v>
                </c:pt>
                <c:pt idx="470" c:formatCode="yyyy/m/d;@">
                  <c:v>43791</c:v>
                </c:pt>
                <c:pt idx="471" c:formatCode="yyyy/m/d;@">
                  <c:v>43794</c:v>
                </c:pt>
                <c:pt idx="472" c:formatCode="yyyy/m/d;@">
                  <c:v>43795</c:v>
                </c:pt>
                <c:pt idx="473" c:formatCode="yyyy/m/d;@">
                  <c:v>43796</c:v>
                </c:pt>
                <c:pt idx="474" c:formatCode="yyyy/m/d;@">
                  <c:v>43797</c:v>
                </c:pt>
                <c:pt idx="475" c:formatCode="yyyy/m/d;@">
                  <c:v>43798</c:v>
                </c:pt>
                <c:pt idx="476" c:formatCode="yyyy/m/d;@">
                  <c:v>43801</c:v>
                </c:pt>
                <c:pt idx="477" c:formatCode="yyyy/m/d;@">
                  <c:v>43802</c:v>
                </c:pt>
                <c:pt idx="478" c:formatCode="yyyy/m/d;@">
                  <c:v>43803</c:v>
                </c:pt>
                <c:pt idx="479" c:formatCode="yyyy/m/d;@">
                  <c:v>43804</c:v>
                </c:pt>
                <c:pt idx="480" c:formatCode="yyyy/m/d;@">
                  <c:v>43805</c:v>
                </c:pt>
                <c:pt idx="481" c:formatCode="yyyy/m/d;@">
                  <c:v>43808</c:v>
                </c:pt>
                <c:pt idx="482" c:formatCode="yyyy/m/d;@">
                  <c:v>43809</c:v>
                </c:pt>
                <c:pt idx="483" c:formatCode="yyyy/m/d;@">
                  <c:v>43810</c:v>
                </c:pt>
                <c:pt idx="484" c:formatCode="yyyy/m/d;@">
                  <c:v>43811</c:v>
                </c:pt>
                <c:pt idx="485" c:formatCode="yyyy/m/d;@">
                  <c:v>43812</c:v>
                </c:pt>
                <c:pt idx="486" c:formatCode="yyyy/m/d;@">
                  <c:v>43815</c:v>
                </c:pt>
                <c:pt idx="487" c:formatCode="yyyy/m/d;@">
                  <c:v>43816</c:v>
                </c:pt>
                <c:pt idx="488" c:formatCode="yyyy/m/d;@">
                  <c:v>43817</c:v>
                </c:pt>
                <c:pt idx="489" c:formatCode="yyyy/m/d;@">
                  <c:v>43818</c:v>
                </c:pt>
                <c:pt idx="490" c:formatCode="yyyy/m/d;@">
                  <c:v>43819</c:v>
                </c:pt>
                <c:pt idx="491" c:formatCode="yyyy/m/d;@">
                  <c:v>43822</c:v>
                </c:pt>
                <c:pt idx="492" c:formatCode="yyyy/m/d;@">
                  <c:v>43823</c:v>
                </c:pt>
                <c:pt idx="493" c:formatCode="yyyy/m/d;@">
                  <c:v>43824</c:v>
                </c:pt>
                <c:pt idx="494" c:formatCode="yyyy/m/d;@">
                  <c:v>43825</c:v>
                </c:pt>
                <c:pt idx="495" c:formatCode="yyyy/m/d;@">
                  <c:v>43826</c:v>
                </c:pt>
                <c:pt idx="496" c:formatCode="yyyy/m/d;@">
                  <c:v>43829</c:v>
                </c:pt>
                <c:pt idx="497" c:formatCode="yyyy/m/d;@">
                  <c:v>43830</c:v>
                </c:pt>
                <c:pt idx="498" c:formatCode="yyyy/m/d;@">
                  <c:v>43832</c:v>
                </c:pt>
                <c:pt idx="499" c:formatCode="yyyy/m/d;@">
                  <c:v>43833</c:v>
                </c:pt>
                <c:pt idx="500" c:formatCode="yyyy/m/d;@">
                  <c:v>43836</c:v>
                </c:pt>
                <c:pt idx="501" c:formatCode="yyyy/m/d;@">
                  <c:v>43837</c:v>
                </c:pt>
                <c:pt idx="502" c:formatCode="yyyy/m/d;@">
                  <c:v>43838</c:v>
                </c:pt>
                <c:pt idx="503" c:formatCode="yyyy/m/d;@">
                  <c:v>43839</c:v>
                </c:pt>
                <c:pt idx="504" c:formatCode="yyyy/m/d;@">
                  <c:v>43840</c:v>
                </c:pt>
                <c:pt idx="505" c:formatCode="yyyy/m/d;@">
                  <c:v>43843</c:v>
                </c:pt>
                <c:pt idx="506" c:formatCode="yyyy/m/d;@">
                  <c:v>43844</c:v>
                </c:pt>
                <c:pt idx="507" c:formatCode="yyyy/m/d;@">
                  <c:v>43845</c:v>
                </c:pt>
                <c:pt idx="508" c:formatCode="yyyy/m/d;@">
                  <c:v>43846</c:v>
                </c:pt>
                <c:pt idx="509" c:formatCode="yyyy/m/d;@">
                  <c:v>43847</c:v>
                </c:pt>
                <c:pt idx="510" c:formatCode="yyyy/m/d;@">
                  <c:v>43850</c:v>
                </c:pt>
                <c:pt idx="511" c:formatCode="yyyy/m/d;@">
                  <c:v>43851</c:v>
                </c:pt>
                <c:pt idx="512" c:formatCode="yyyy/m/d;@">
                  <c:v>43852</c:v>
                </c:pt>
                <c:pt idx="513" c:formatCode="yyyy/m/d;@">
                  <c:v>43853</c:v>
                </c:pt>
                <c:pt idx="514" c:formatCode="yyyy/m/d;@">
                  <c:v>43864</c:v>
                </c:pt>
                <c:pt idx="515" c:formatCode="yyyy/m/d;@">
                  <c:v>43865</c:v>
                </c:pt>
                <c:pt idx="516" c:formatCode="yyyy/m/d;@">
                  <c:v>43866</c:v>
                </c:pt>
                <c:pt idx="517" c:formatCode="yyyy/m/d;@">
                  <c:v>43867</c:v>
                </c:pt>
                <c:pt idx="518" c:formatCode="yyyy/m/d;@">
                  <c:v>43868</c:v>
                </c:pt>
                <c:pt idx="519" c:formatCode="yyyy/m/d;@">
                  <c:v>43871</c:v>
                </c:pt>
                <c:pt idx="520" c:formatCode="yyyy/m/d;@">
                  <c:v>43872</c:v>
                </c:pt>
                <c:pt idx="521" c:formatCode="yyyy/m/d;@">
                  <c:v>43873</c:v>
                </c:pt>
                <c:pt idx="522" c:formatCode="yyyy/m/d;@">
                  <c:v>43874</c:v>
                </c:pt>
                <c:pt idx="523" c:formatCode="yyyy/m/d;@">
                  <c:v>43875</c:v>
                </c:pt>
                <c:pt idx="524" c:formatCode="yyyy/m/d;@">
                  <c:v>43878</c:v>
                </c:pt>
                <c:pt idx="525" c:formatCode="yyyy/m/d;@">
                  <c:v>43879</c:v>
                </c:pt>
                <c:pt idx="526" c:formatCode="yyyy/m/d;@">
                  <c:v>43880</c:v>
                </c:pt>
                <c:pt idx="527" c:formatCode="yyyy/m/d;@">
                  <c:v>43881</c:v>
                </c:pt>
                <c:pt idx="528" c:formatCode="yyyy/m/d;@">
                  <c:v>43882</c:v>
                </c:pt>
                <c:pt idx="529" c:formatCode="yyyy/m/d;@">
                  <c:v>43885</c:v>
                </c:pt>
                <c:pt idx="530" c:formatCode="yyyy/m/d;@">
                  <c:v>43886</c:v>
                </c:pt>
                <c:pt idx="531" c:formatCode="yyyy/m/d;@">
                  <c:v>43887</c:v>
                </c:pt>
                <c:pt idx="532" c:formatCode="yyyy/m/d;@">
                  <c:v>43888</c:v>
                </c:pt>
                <c:pt idx="533" c:formatCode="yyyy/m/d;@">
                  <c:v>43889</c:v>
                </c:pt>
                <c:pt idx="534" c:formatCode="yyyy/m/d;@">
                  <c:v>43892</c:v>
                </c:pt>
                <c:pt idx="535" c:formatCode="yyyy/m/d;@">
                  <c:v>43893</c:v>
                </c:pt>
                <c:pt idx="536" c:formatCode="yyyy/m/d;@">
                  <c:v>43894</c:v>
                </c:pt>
                <c:pt idx="537" c:formatCode="yyyy/m/d;@">
                  <c:v>43895</c:v>
                </c:pt>
                <c:pt idx="538" c:formatCode="yyyy/m/d;@">
                  <c:v>43896</c:v>
                </c:pt>
                <c:pt idx="539" c:formatCode="yyyy/m/d;@">
                  <c:v>43899</c:v>
                </c:pt>
                <c:pt idx="540" c:formatCode="yyyy/m/d;@">
                  <c:v>43900</c:v>
                </c:pt>
                <c:pt idx="541" c:formatCode="yyyy/m/d;@">
                  <c:v>43901</c:v>
                </c:pt>
                <c:pt idx="542" c:formatCode="yyyy/m/d;@">
                  <c:v>43902</c:v>
                </c:pt>
                <c:pt idx="543" c:formatCode="yyyy/m/d;@">
                  <c:v>43903</c:v>
                </c:pt>
                <c:pt idx="544" c:formatCode="yyyy/m/d;@">
                  <c:v>43906</c:v>
                </c:pt>
                <c:pt idx="545" c:formatCode="yyyy/m/d;@">
                  <c:v>43907</c:v>
                </c:pt>
                <c:pt idx="546" c:formatCode="yyyy/m/d;@">
                  <c:v>43914</c:v>
                </c:pt>
                <c:pt idx="547" c:formatCode="yyyy/m/d;@">
                  <c:v>43915</c:v>
                </c:pt>
                <c:pt idx="548" c:formatCode="yyyy/m/d;@">
                  <c:v>43916</c:v>
                </c:pt>
                <c:pt idx="549" c:formatCode="yyyy/m/d;@">
                  <c:v>43917</c:v>
                </c:pt>
                <c:pt idx="550" c:formatCode="yyyy/m/d;@">
                  <c:v>43920</c:v>
                </c:pt>
                <c:pt idx="551" c:formatCode="yyyy/m/d;@">
                  <c:v>43921</c:v>
                </c:pt>
                <c:pt idx="552" c:formatCode="yyyy/m/d;@">
                  <c:v>43922</c:v>
                </c:pt>
                <c:pt idx="553" c:formatCode="yyyy/m/d;@">
                  <c:v>43923</c:v>
                </c:pt>
                <c:pt idx="554" c:formatCode="yyyy/m/d;@">
                  <c:v>43924</c:v>
                </c:pt>
                <c:pt idx="555" c:formatCode="yyyy/m/d;@">
                  <c:v>43928</c:v>
                </c:pt>
                <c:pt idx="556" c:formatCode="yyyy/m/d;@">
                  <c:v>43929</c:v>
                </c:pt>
                <c:pt idx="557" c:formatCode="yyyy/m/d;@">
                  <c:v>43930</c:v>
                </c:pt>
                <c:pt idx="558" c:formatCode="yyyy/m/d;@">
                  <c:v>43931</c:v>
                </c:pt>
                <c:pt idx="559" c:formatCode="yyyy/m/d;@">
                  <c:v>43934</c:v>
                </c:pt>
                <c:pt idx="560" c:formatCode="yyyy/m/d;@">
                  <c:v>43935</c:v>
                </c:pt>
              </c:numCache>
            </c:numRef>
          </c:cat>
          <c:val>
            <c:numRef>
              <c:f>[PPT数据.xlsx]精废差!$B$2:$B$562</c:f>
              <c:numCache>
                <c:formatCode>General</c:formatCode>
                <c:ptCount val="561"/>
                <c:pt idx="0">
                  <c:v>54665</c:v>
                </c:pt>
                <c:pt idx="1">
                  <c:v>54560</c:v>
                </c:pt>
                <c:pt idx="2">
                  <c:v>54580</c:v>
                </c:pt>
                <c:pt idx="3">
                  <c:v>54725</c:v>
                </c:pt>
                <c:pt idx="4">
                  <c:v>54340</c:v>
                </c:pt>
                <c:pt idx="5">
                  <c:v>54430</c:v>
                </c:pt>
                <c:pt idx="6">
                  <c:v>54570</c:v>
                </c:pt>
                <c:pt idx="7">
                  <c:v>54645</c:v>
                </c:pt>
                <c:pt idx="8">
                  <c:v>54325</c:v>
                </c:pt>
                <c:pt idx="9">
                  <c:v>54350</c:v>
                </c:pt>
                <c:pt idx="10">
                  <c:v>54320</c:v>
                </c:pt>
                <c:pt idx="11">
                  <c:v>53560</c:v>
                </c:pt>
                <c:pt idx="12">
                  <c:v>53570</c:v>
                </c:pt>
                <c:pt idx="13">
                  <c:v>53370</c:v>
                </c:pt>
                <c:pt idx="14">
                  <c:v>53340</c:v>
                </c:pt>
                <c:pt idx="15">
                  <c:v>53300</c:v>
                </c:pt>
                <c:pt idx="16">
                  <c:v>52580</c:v>
                </c:pt>
                <c:pt idx="17">
                  <c:v>53480</c:v>
                </c:pt>
                <c:pt idx="18">
                  <c:v>53220</c:v>
                </c:pt>
                <c:pt idx="19">
                  <c:v>53230</c:v>
                </c:pt>
                <c:pt idx="20">
                  <c:v>53100</c:v>
                </c:pt>
                <c:pt idx="21">
                  <c:v>52680</c:v>
                </c:pt>
                <c:pt idx="22">
                  <c:v>52770</c:v>
                </c:pt>
                <c:pt idx="23">
                  <c:v>52810</c:v>
                </c:pt>
                <c:pt idx="24">
                  <c:v>52620</c:v>
                </c:pt>
                <c:pt idx="25">
                  <c:v>52565</c:v>
                </c:pt>
                <c:pt idx="26">
                  <c:v>52680</c:v>
                </c:pt>
                <c:pt idx="27">
                  <c:v>51600</c:v>
                </c:pt>
                <c:pt idx="28">
                  <c:v>51080</c:v>
                </c:pt>
                <c:pt idx="29">
                  <c:v>51080</c:v>
                </c:pt>
                <c:pt idx="30">
                  <c:v>51155</c:v>
                </c:pt>
                <c:pt idx="31">
                  <c:v>51430</c:v>
                </c:pt>
                <c:pt idx="32">
                  <c:v>51430</c:v>
                </c:pt>
                <c:pt idx="33">
                  <c:v>52260</c:v>
                </c:pt>
                <c:pt idx="34">
                  <c:v>53000</c:v>
                </c:pt>
                <c:pt idx="35">
                  <c:v>53000</c:v>
                </c:pt>
                <c:pt idx="36">
                  <c:v>52950</c:v>
                </c:pt>
                <c:pt idx="37">
                  <c:v>52830</c:v>
                </c:pt>
                <c:pt idx="38">
                  <c:v>52350</c:v>
                </c:pt>
                <c:pt idx="39">
                  <c:v>51960</c:v>
                </c:pt>
                <c:pt idx="40">
                  <c:v>51870</c:v>
                </c:pt>
                <c:pt idx="41">
                  <c:v>51710</c:v>
                </c:pt>
                <c:pt idx="42">
                  <c:v>51780</c:v>
                </c:pt>
                <c:pt idx="43">
                  <c:v>51900</c:v>
                </c:pt>
                <c:pt idx="44">
                  <c:v>51700</c:v>
                </c:pt>
                <c:pt idx="45">
                  <c:v>50950</c:v>
                </c:pt>
                <c:pt idx="46">
                  <c:v>51540</c:v>
                </c:pt>
                <c:pt idx="47">
                  <c:v>51310</c:v>
                </c:pt>
                <c:pt idx="48">
                  <c:v>51500</c:v>
                </c:pt>
                <c:pt idx="49">
                  <c:v>51725</c:v>
                </c:pt>
                <c:pt idx="50">
                  <c:v>51360</c:v>
                </c:pt>
                <c:pt idx="51">
                  <c:v>50800</c:v>
                </c:pt>
                <c:pt idx="52">
                  <c:v>50900</c:v>
                </c:pt>
                <c:pt idx="53">
                  <c:v>50400</c:v>
                </c:pt>
                <c:pt idx="54">
                  <c:v>50800</c:v>
                </c:pt>
                <c:pt idx="55">
                  <c:v>50060</c:v>
                </c:pt>
                <c:pt idx="56">
                  <c:v>48870</c:v>
                </c:pt>
                <c:pt idx="57">
                  <c:v>49240</c:v>
                </c:pt>
                <c:pt idx="58">
                  <c:v>49115</c:v>
                </c:pt>
                <c:pt idx="59">
                  <c:v>49595</c:v>
                </c:pt>
                <c:pt idx="60">
                  <c:v>49735</c:v>
                </c:pt>
                <c:pt idx="61">
                  <c:v>50110</c:v>
                </c:pt>
                <c:pt idx="62">
                  <c:v>50640</c:v>
                </c:pt>
                <c:pt idx="63">
                  <c:v>50595</c:v>
                </c:pt>
                <c:pt idx="64">
                  <c:v>50595</c:v>
                </c:pt>
                <c:pt idx="65">
                  <c:v>50390</c:v>
                </c:pt>
                <c:pt idx="66">
                  <c:v>51035</c:v>
                </c:pt>
                <c:pt idx="67">
                  <c:v>51225</c:v>
                </c:pt>
                <c:pt idx="68">
                  <c:v>50720</c:v>
                </c:pt>
                <c:pt idx="69">
                  <c:v>50545</c:v>
                </c:pt>
                <c:pt idx="70">
                  <c:v>50370</c:v>
                </c:pt>
                <c:pt idx="71">
                  <c:v>50935</c:v>
                </c:pt>
                <c:pt idx="72">
                  <c:v>50905</c:v>
                </c:pt>
                <c:pt idx="73">
                  <c:v>51805</c:v>
                </c:pt>
                <c:pt idx="74">
                  <c:v>51545</c:v>
                </c:pt>
                <c:pt idx="75">
                  <c:v>51945</c:v>
                </c:pt>
                <c:pt idx="76">
                  <c:v>51680</c:v>
                </c:pt>
                <c:pt idx="77">
                  <c:v>51725</c:v>
                </c:pt>
                <c:pt idx="78">
                  <c:v>51760</c:v>
                </c:pt>
                <c:pt idx="79">
                  <c:v>51630</c:v>
                </c:pt>
                <c:pt idx="80">
                  <c:v>51630</c:v>
                </c:pt>
                <c:pt idx="81">
                  <c:v>50755</c:v>
                </c:pt>
                <c:pt idx="82">
                  <c:v>50680</c:v>
                </c:pt>
                <c:pt idx="83">
                  <c:v>50885</c:v>
                </c:pt>
                <c:pt idx="84">
                  <c:v>50895</c:v>
                </c:pt>
                <c:pt idx="85">
                  <c:v>50970</c:v>
                </c:pt>
                <c:pt idx="86">
                  <c:v>50690</c:v>
                </c:pt>
                <c:pt idx="87">
                  <c:v>50850</c:v>
                </c:pt>
                <c:pt idx="88">
                  <c:v>51070</c:v>
                </c:pt>
                <c:pt idx="89">
                  <c:v>51130</c:v>
                </c:pt>
                <c:pt idx="90">
                  <c:v>50900</c:v>
                </c:pt>
                <c:pt idx="91">
                  <c:v>50710</c:v>
                </c:pt>
                <c:pt idx="92">
                  <c:v>50920</c:v>
                </c:pt>
                <c:pt idx="93">
                  <c:v>51010</c:v>
                </c:pt>
                <c:pt idx="94">
                  <c:v>51190</c:v>
                </c:pt>
                <c:pt idx="95">
                  <c:v>51220</c:v>
                </c:pt>
                <c:pt idx="96">
                  <c:v>51530</c:v>
                </c:pt>
                <c:pt idx="97">
                  <c:v>51120</c:v>
                </c:pt>
                <c:pt idx="98">
                  <c:v>51340</c:v>
                </c:pt>
                <c:pt idx="99">
                  <c:v>51190</c:v>
                </c:pt>
                <c:pt idx="100">
                  <c:v>51400</c:v>
                </c:pt>
                <c:pt idx="101">
                  <c:v>51050</c:v>
                </c:pt>
                <c:pt idx="102">
                  <c:v>51060</c:v>
                </c:pt>
                <c:pt idx="103">
                  <c:v>51260</c:v>
                </c:pt>
                <c:pt idx="104">
                  <c:v>51730</c:v>
                </c:pt>
                <c:pt idx="105">
                  <c:v>51815</c:v>
                </c:pt>
                <c:pt idx="106">
                  <c:v>52550</c:v>
                </c:pt>
                <c:pt idx="107">
                  <c:v>53660</c:v>
                </c:pt>
                <c:pt idx="108">
                  <c:v>53390</c:v>
                </c:pt>
                <c:pt idx="109">
                  <c:v>53750</c:v>
                </c:pt>
                <c:pt idx="110">
                  <c:v>53400</c:v>
                </c:pt>
                <c:pt idx="111">
                  <c:v>53200</c:v>
                </c:pt>
                <c:pt idx="112">
                  <c:v>53270</c:v>
                </c:pt>
                <c:pt idx="113">
                  <c:v>53090</c:v>
                </c:pt>
                <c:pt idx="114">
                  <c:v>52330</c:v>
                </c:pt>
                <c:pt idx="115">
                  <c:v>51540</c:v>
                </c:pt>
                <c:pt idx="116">
                  <c:v>51570</c:v>
                </c:pt>
                <c:pt idx="117">
                  <c:v>51390</c:v>
                </c:pt>
                <c:pt idx="118">
                  <c:v>51650</c:v>
                </c:pt>
                <c:pt idx="119">
                  <c:v>51080</c:v>
                </c:pt>
                <c:pt idx="120">
                  <c:v>51240</c:v>
                </c:pt>
                <c:pt idx="121">
                  <c:v>51360</c:v>
                </c:pt>
                <c:pt idx="122">
                  <c:v>51180</c:v>
                </c:pt>
                <c:pt idx="123">
                  <c:v>51170</c:v>
                </c:pt>
                <c:pt idx="124">
                  <c:v>51050</c:v>
                </c:pt>
                <c:pt idx="125">
                  <c:v>50700</c:v>
                </c:pt>
                <c:pt idx="126">
                  <c:v>49620</c:v>
                </c:pt>
                <c:pt idx="127">
                  <c:v>48620</c:v>
                </c:pt>
                <c:pt idx="128">
                  <c:v>49570</c:v>
                </c:pt>
                <c:pt idx="129">
                  <c:v>49590</c:v>
                </c:pt>
                <c:pt idx="130">
                  <c:v>47950</c:v>
                </c:pt>
                <c:pt idx="131">
                  <c:v>48390</c:v>
                </c:pt>
                <c:pt idx="132">
                  <c:v>48560</c:v>
                </c:pt>
                <c:pt idx="133">
                  <c:v>48820</c:v>
                </c:pt>
                <c:pt idx="134">
                  <c:v>48700</c:v>
                </c:pt>
                <c:pt idx="135">
                  <c:v>48470</c:v>
                </c:pt>
                <c:pt idx="136">
                  <c:v>48740</c:v>
                </c:pt>
                <c:pt idx="137">
                  <c:v>48270</c:v>
                </c:pt>
                <c:pt idx="138">
                  <c:v>48690</c:v>
                </c:pt>
                <c:pt idx="139">
                  <c:v>49200</c:v>
                </c:pt>
                <c:pt idx="140">
                  <c:v>49890</c:v>
                </c:pt>
                <c:pt idx="141">
                  <c:v>49900</c:v>
                </c:pt>
                <c:pt idx="142">
                  <c:v>49940</c:v>
                </c:pt>
                <c:pt idx="143">
                  <c:v>49730</c:v>
                </c:pt>
                <c:pt idx="144">
                  <c:v>49650</c:v>
                </c:pt>
                <c:pt idx="145">
                  <c:v>49840</c:v>
                </c:pt>
                <c:pt idx="146">
                  <c:v>49090</c:v>
                </c:pt>
                <c:pt idx="147">
                  <c:v>49190</c:v>
                </c:pt>
                <c:pt idx="148">
                  <c:v>49310</c:v>
                </c:pt>
                <c:pt idx="149">
                  <c:v>49280</c:v>
                </c:pt>
                <c:pt idx="150">
                  <c:v>49500</c:v>
                </c:pt>
                <c:pt idx="151">
                  <c:v>49520</c:v>
                </c:pt>
                <c:pt idx="152">
                  <c:v>49780</c:v>
                </c:pt>
                <c:pt idx="153">
                  <c:v>49530</c:v>
                </c:pt>
                <c:pt idx="154">
                  <c:v>49480</c:v>
                </c:pt>
                <c:pt idx="155">
                  <c:v>48870</c:v>
                </c:pt>
                <c:pt idx="156">
                  <c:v>47850</c:v>
                </c:pt>
                <c:pt idx="157">
                  <c:v>48000</c:v>
                </c:pt>
                <c:pt idx="158">
                  <c:v>48390</c:v>
                </c:pt>
                <c:pt idx="159">
                  <c:v>48640</c:v>
                </c:pt>
                <c:pt idx="160">
                  <c:v>48730</c:v>
                </c:pt>
                <c:pt idx="161">
                  <c:v>48210</c:v>
                </c:pt>
                <c:pt idx="162">
                  <c:v>48390</c:v>
                </c:pt>
                <c:pt idx="163">
                  <c:v>48770</c:v>
                </c:pt>
                <c:pt idx="164">
                  <c:v>48550</c:v>
                </c:pt>
                <c:pt idx="165">
                  <c:v>49070</c:v>
                </c:pt>
                <c:pt idx="166">
                  <c:v>48750</c:v>
                </c:pt>
                <c:pt idx="167">
                  <c:v>48550</c:v>
                </c:pt>
                <c:pt idx="168">
                  <c:v>48230</c:v>
                </c:pt>
                <c:pt idx="169">
                  <c:v>48210</c:v>
                </c:pt>
                <c:pt idx="170">
                  <c:v>47640</c:v>
                </c:pt>
                <c:pt idx="171">
                  <c:v>47930</c:v>
                </c:pt>
                <c:pt idx="172">
                  <c:v>47920</c:v>
                </c:pt>
                <c:pt idx="173">
                  <c:v>47730</c:v>
                </c:pt>
                <c:pt idx="174">
                  <c:v>47860</c:v>
                </c:pt>
                <c:pt idx="175">
                  <c:v>47870</c:v>
                </c:pt>
                <c:pt idx="176">
                  <c:v>48570</c:v>
                </c:pt>
                <c:pt idx="177">
                  <c:v>48770</c:v>
                </c:pt>
                <c:pt idx="178">
                  <c:v>48240</c:v>
                </c:pt>
                <c:pt idx="179">
                  <c:v>48870</c:v>
                </c:pt>
                <c:pt idx="180">
                  <c:v>50120</c:v>
                </c:pt>
                <c:pt idx="181">
                  <c:v>49950</c:v>
                </c:pt>
                <c:pt idx="182">
                  <c:v>49920</c:v>
                </c:pt>
                <c:pt idx="183">
                  <c:v>50420</c:v>
                </c:pt>
                <c:pt idx="184">
                  <c:v>50670</c:v>
                </c:pt>
                <c:pt idx="185">
                  <c:v>50450</c:v>
                </c:pt>
                <c:pt idx="186">
                  <c:v>50280</c:v>
                </c:pt>
                <c:pt idx="187">
                  <c:v>50280</c:v>
                </c:pt>
                <c:pt idx="188">
                  <c:v>50280</c:v>
                </c:pt>
                <c:pt idx="189">
                  <c:v>50210</c:v>
                </c:pt>
                <c:pt idx="190">
                  <c:v>50530</c:v>
                </c:pt>
                <c:pt idx="191">
                  <c:v>50840</c:v>
                </c:pt>
                <c:pt idx="192">
                  <c:v>50020</c:v>
                </c:pt>
                <c:pt idx="193">
                  <c:v>50530</c:v>
                </c:pt>
                <c:pt idx="194">
                  <c:v>50890</c:v>
                </c:pt>
                <c:pt idx="195">
                  <c:v>50360</c:v>
                </c:pt>
                <c:pt idx="196">
                  <c:v>50140</c:v>
                </c:pt>
                <c:pt idx="197">
                  <c:v>50180</c:v>
                </c:pt>
                <c:pt idx="198">
                  <c:v>50020</c:v>
                </c:pt>
                <c:pt idx="199">
                  <c:v>50510</c:v>
                </c:pt>
                <c:pt idx="200">
                  <c:v>50300</c:v>
                </c:pt>
                <c:pt idx="201">
                  <c:v>50050</c:v>
                </c:pt>
                <c:pt idx="202">
                  <c:v>49550</c:v>
                </c:pt>
                <c:pt idx="203">
                  <c:v>49830</c:v>
                </c:pt>
                <c:pt idx="204">
                  <c:v>49770</c:v>
                </c:pt>
                <c:pt idx="205">
                  <c:v>49550</c:v>
                </c:pt>
                <c:pt idx="206">
                  <c:v>49140</c:v>
                </c:pt>
                <c:pt idx="207">
                  <c:v>48740</c:v>
                </c:pt>
                <c:pt idx="208">
                  <c:v>49160</c:v>
                </c:pt>
                <c:pt idx="209">
                  <c:v>49920</c:v>
                </c:pt>
                <c:pt idx="210">
                  <c:v>49590</c:v>
                </c:pt>
                <c:pt idx="211">
                  <c:v>49460</c:v>
                </c:pt>
                <c:pt idx="212">
                  <c:v>49600</c:v>
                </c:pt>
                <c:pt idx="213">
                  <c:v>49400</c:v>
                </c:pt>
                <c:pt idx="214">
                  <c:v>49100</c:v>
                </c:pt>
                <c:pt idx="215">
                  <c:v>48780</c:v>
                </c:pt>
                <c:pt idx="216">
                  <c:v>48910</c:v>
                </c:pt>
                <c:pt idx="217">
                  <c:v>49110</c:v>
                </c:pt>
                <c:pt idx="218">
                  <c:v>49470</c:v>
                </c:pt>
                <c:pt idx="219">
                  <c:v>49720</c:v>
                </c:pt>
                <c:pt idx="220">
                  <c:v>49790</c:v>
                </c:pt>
                <c:pt idx="221">
                  <c:v>49310</c:v>
                </c:pt>
                <c:pt idx="222">
                  <c:v>49550</c:v>
                </c:pt>
                <c:pt idx="223">
                  <c:v>49780</c:v>
                </c:pt>
                <c:pt idx="224">
                  <c:v>49420</c:v>
                </c:pt>
                <c:pt idx="225">
                  <c:v>49290</c:v>
                </c:pt>
                <c:pt idx="226">
                  <c:v>49100</c:v>
                </c:pt>
                <c:pt idx="227">
                  <c:v>49690</c:v>
                </c:pt>
                <c:pt idx="228">
                  <c:v>49720</c:v>
                </c:pt>
                <c:pt idx="229">
                  <c:v>50310</c:v>
                </c:pt>
                <c:pt idx="230">
                  <c:v>49910</c:v>
                </c:pt>
                <c:pt idx="231">
                  <c:v>49460</c:v>
                </c:pt>
                <c:pt idx="232">
                  <c:v>49240</c:v>
                </c:pt>
                <c:pt idx="233">
                  <c:v>49260</c:v>
                </c:pt>
                <c:pt idx="234">
                  <c:v>49200</c:v>
                </c:pt>
                <c:pt idx="235">
                  <c:v>49270</c:v>
                </c:pt>
                <c:pt idx="236">
                  <c:v>49190</c:v>
                </c:pt>
                <c:pt idx="237">
                  <c:v>49230</c:v>
                </c:pt>
                <c:pt idx="238">
                  <c:v>49070</c:v>
                </c:pt>
                <c:pt idx="239">
                  <c:v>49150</c:v>
                </c:pt>
                <c:pt idx="240">
                  <c:v>48960</c:v>
                </c:pt>
                <c:pt idx="241">
                  <c:v>48285</c:v>
                </c:pt>
                <c:pt idx="242">
                  <c:v>48290</c:v>
                </c:pt>
                <c:pt idx="243">
                  <c:v>48360</c:v>
                </c:pt>
                <c:pt idx="244">
                  <c:v>48370</c:v>
                </c:pt>
                <c:pt idx="245">
                  <c:v>47770</c:v>
                </c:pt>
                <c:pt idx="246">
                  <c:v>47950</c:v>
                </c:pt>
                <c:pt idx="247">
                  <c:v>48440</c:v>
                </c:pt>
                <c:pt idx="248">
                  <c:v>48170</c:v>
                </c:pt>
                <c:pt idx="249">
                  <c:v>48170</c:v>
                </c:pt>
                <c:pt idx="250">
                  <c:v>47930</c:v>
                </c:pt>
                <c:pt idx="251">
                  <c:v>47390</c:v>
                </c:pt>
                <c:pt idx="252">
                  <c:v>46770</c:v>
                </c:pt>
                <c:pt idx="253">
                  <c:v>47440</c:v>
                </c:pt>
                <c:pt idx="254">
                  <c:v>47430</c:v>
                </c:pt>
                <c:pt idx="255">
                  <c:v>47620</c:v>
                </c:pt>
                <c:pt idx="256">
                  <c:v>47380</c:v>
                </c:pt>
                <c:pt idx="257">
                  <c:v>47160</c:v>
                </c:pt>
                <c:pt idx="258">
                  <c:v>47200</c:v>
                </c:pt>
                <c:pt idx="259">
                  <c:v>47010</c:v>
                </c:pt>
                <c:pt idx="260">
                  <c:v>47180</c:v>
                </c:pt>
                <c:pt idx="261">
                  <c:v>47390</c:v>
                </c:pt>
                <c:pt idx="262">
                  <c:v>47700</c:v>
                </c:pt>
                <c:pt idx="263">
                  <c:v>47910</c:v>
                </c:pt>
                <c:pt idx="264">
                  <c:v>47440</c:v>
                </c:pt>
                <c:pt idx="265">
                  <c:v>47340</c:v>
                </c:pt>
                <c:pt idx="266">
                  <c:v>47180</c:v>
                </c:pt>
                <c:pt idx="267">
                  <c:v>47210</c:v>
                </c:pt>
                <c:pt idx="268">
                  <c:v>47580</c:v>
                </c:pt>
                <c:pt idx="269">
                  <c:v>47190</c:v>
                </c:pt>
                <c:pt idx="270">
                  <c:v>47460</c:v>
                </c:pt>
                <c:pt idx="271">
                  <c:v>47765</c:v>
                </c:pt>
                <c:pt idx="272">
                  <c:v>47675</c:v>
                </c:pt>
                <c:pt idx="273">
                  <c:v>47675</c:v>
                </c:pt>
                <c:pt idx="274">
                  <c:v>47675</c:v>
                </c:pt>
                <c:pt idx="275">
                  <c:v>48110</c:v>
                </c:pt>
                <c:pt idx="276">
                  <c:v>48070</c:v>
                </c:pt>
                <c:pt idx="277">
                  <c:v>47830</c:v>
                </c:pt>
                <c:pt idx="278">
                  <c:v>47950</c:v>
                </c:pt>
                <c:pt idx="279">
                  <c:v>48060</c:v>
                </c:pt>
                <c:pt idx="280">
                  <c:v>48400</c:v>
                </c:pt>
                <c:pt idx="281">
                  <c:v>48950</c:v>
                </c:pt>
                <c:pt idx="282">
                  <c:v>49330</c:v>
                </c:pt>
                <c:pt idx="283">
                  <c:v>49390</c:v>
                </c:pt>
                <c:pt idx="284">
                  <c:v>49260</c:v>
                </c:pt>
                <c:pt idx="285">
                  <c:v>49830</c:v>
                </c:pt>
                <c:pt idx="286">
                  <c:v>49710</c:v>
                </c:pt>
                <c:pt idx="287">
                  <c:v>49830</c:v>
                </c:pt>
                <c:pt idx="288">
                  <c:v>49960</c:v>
                </c:pt>
                <c:pt idx="289">
                  <c:v>49870</c:v>
                </c:pt>
                <c:pt idx="290">
                  <c:v>50000</c:v>
                </c:pt>
                <c:pt idx="291">
                  <c:v>50160</c:v>
                </c:pt>
                <c:pt idx="292">
                  <c:v>49840</c:v>
                </c:pt>
                <c:pt idx="293">
                  <c:v>49750</c:v>
                </c:pt>
                <c:pt idx="294">
                  <c:v>49630</c:v>
                </c:pt>
                <c:pt idx="295">
                  <c:v>49530</c:v>
                </c:pt>
                <c:pt idx="296">
                  <c:v>49790</c:v>
                </c:pt>
                <c:pt idx="297">
                  <c:v>49880</c:v>
                </c:pt>
                <c:pt idx="298">
                  <c:v>49700</c:v>
                </c:pt>
                <c:pt idx="299">
                  <c:v>49420</c:v>
                </c:pt>
                <c:pt idx="300">
                  <c:v>49950</c:v>
                </c:pt>
                <c:pt idx="301">
                  <c:v>49940</c:v>
                </c:pt>
                <c:pt idx="302">
                  <c:v>49990</c:v>
                </c:pt>
                <c:pt idx="303">
                  <c:v>50325</c:v>
                </c:pt>
                <c:pt idx="304">
                  <c:v>49830</c:v>
                </c:pt>
                <c:pt idx="305">
                  <c:v>49280</c:v>
                </c:pt>
                <c:pt idx="306">
                  <c:v>49090</c:v>
                </c:pt>
                <c:pt idx="307">
                  <c:v>49280</c:v>
                </c:pt>
                <c:pt idx="308">
                  <c:v>49320</c:v>
                </c:pt>
                <c:pt idx="309">
                  <c:v>49660</c:v>
                </c:pt>
                <c:pt idx="310">
                  <c:v>49220</c:v>
                </c:pt>
                <c:pt idx="311">
                  <c:v>49100</c:v>
                </c:pt>
                <c:pt idx="312">
                  <c:v>49120</c:v>
                </c:pt>
                <c:pt idx="313">
                  <c:v>49450</c:v>
                </c:pt>
                <c:pt idx="314">
                  <c:v>49230</c:v>
                </c:pt>
                <c:pt idx="315">
                  <c:v>49310</c:v>
                </c:pt>
                <c:pt idx="316">
                  <c:v>49330</c:v>
                </c:pt>
                <c:pt idx="317">
                  <c:v>49230</c:v>
                </c:pt>
                <c:pt idx="318">
                  <c:v>49000</c:v>
                </c:pt>
                <c:pt idx="319">
                  <c:v>49420</c:v>
                </c:pt>
                <c:pt idx="320">
                  <c:v>49330</c:v>
                </c:pt>
                <c:pt idx="321">
                  <c:v>49540</c:v>
                </c:pt>
                <c:pt idx="322">
                  <c:v>49530</c:v>
                </c:pt>
                <c:pt idx="323">
                  <c:v>49380</c:v>
                </c:pt>
                <c:pt idx="324">
                  <c:v>49390</c:v>
                </c:pt>
                <c:pt idx="325">
                  <c:v>49120</c:v>
                </c:pt>
                <c:pt idx="326">
                  <c:v>48970</c:v>
                </c:pt>
                <c:pt idx="327">
                  <c:v>49250</c:v>
                </c:pt>
                <c:pt idx="328">
                  <c:v>48780</c:v>
                </c:pt>
                <c:pt idx="329">
                  <c:v>48780</c:v>
                </c:pt>
                <c:pt idx="330">
                  <c:v>48800</c:v>
                </c:pt>
                <c:pt idx="331">
                  <c:v>48850</c:v>
                </c:pt>
                <c:pt idx="332">
                  <c:v>48850</c:v>
                </c:pt>
                <c:pt idx="333">
                  <c:v>47920</c:v>
                </c:pt>
                <c:pt idx="334">
                  <c:v>48310</c:v>
                </c:pt>
                <c:pt idx="335">
                  <c:v>47930</c:v>
                </c:pt>
                <c:pt idx="336">
                  <c:v>47550</c:v>
                </c:pt>
                <c:pt idx="337">
                  <c:v>47890</c:v>
                </c:pt>
                <c:pt idx="338">
                  <c:v>47550</c:v>
                </c:pt>
                <c:pt idx="339">
                  <c:v>47500</c:v>
                </c:pt>
                <c:pt idx="340">
                  <c:v>47570</c:v>
                </c:pt>
                <c:pt idx="341">
                  <c:v>47800</c:v>
                </c:pt>
                <c:pt idx="342">
                  <c:v>47840</c:v>
                </c:pt>
                <c:pt idx="343">
                  <c:v>47790</c:v>
                </c:pt>
                <c:pt idx="344">
                  <c:v>47780</c:v>
                </c:pt>
                <c:pt idx="345">
                  <c:v>47470</c:v>
                </c:pt>
                <c:pt idx="346">
                  <c:v>46760</c:v>
                </c:pt>
                <c:pt idx="347">
                  <c:v>46990</c:v>
                </c:pt>
                <c:pt idx="348">
                  <c:v>47060</c:v>
                </c:pt>
                <c:pt idx="349">
                  <c:v>47190</c:v>
                </c:pt>
                <c:pt idx="350">
                  <c:v>47000</c:v>
                </c:pt>
                <c:pt idx="351">
                  <c:v>46630</c:v>
                </c:pt>
                <c:pt idx="352">
                  <c:v>46490</c:v>
                </c:pt>
                <c:pt idx="353">
                  <c:v>46170</c:v>
                </c:pt>
                <c:pt idx="354">
                  <c:v>46300</c:v>
                </c:pt>
                <c:pt idx="355">
                  <c:v>46600</c:v>
                </c:pt>
                <c:pt idx="356">
                  <c:v>46020</c:v>
                </c:pt>
                <c:pt idx="357">
                  <c:v>46270</c:v>
                </c:pt>
                <c:pt idx="358">
                  <c:v>46770</c:v>
                </c:pt>
                <c:pt idx="359">
                  <c:v>46580</c:v>
                </c:pt>
                <c:pt idx="360">
                  <c:v>46290</c:v>
                </c:pt>
                <c:pt idx="361">
                  <c:v>46420</c:v>
                </c:pt>
                <c:pt idx="362">
                  <c:v>46130</c:v>
                </c:pt>
                <c:pt idx="363">
                  <c:v>46340</c:v>
                </c:pt>
                <c:pt idx="364">
                  <c:v>46860</c:v>
                </c:pt>
                <c:pt idx="365">
                  <c:v>46800</c:v>
                </c:pt>
                <c:pt idx="366">
                  <c:v>46870</c:v>
                </c:pt>
                <c:pt idx="367">
                  <c:v>46810</c:v>
                </c:pt>
                <c:pt idx="368">
                  <c:v>46920</c:v>
                </c:pt>
                <c:pt idx="369">
                  <c:v>47250</c:v>
                </c:pt>
                <c:pt idx="370">
                  <c:v>47090</c:v>
                </c:pt>
                <c:pt idx="371">
                  <c:v>47020</c:v>
                </c:pt>
                <c:pt idx="372">
                  <c:v>47290</c:v>
                </c:pt>
                <c:pt idx="373">
                  <c:v>46610</c:v>
                </c:pt>
                <c:pt idx="374">
                  <c:v>46380</c:v>
                </c:pt>
                <c:pt idx="375">
                  <c:v>46520</c:v>
                </c:pt>
                <c:pt idx="376">
                  <c:v>46400</c:v>
                </c:pt>
                <c:pt idx="377">
                  <c:v>46400</c:v>
                </c:pt>
                <c:pt idx="378">
                  <c:v>46190</c:v>
                </c:pt>
                <c:pt idx="379">
                  <c:v>45820</c:v>
                </c:pt>
                <c:pt idx="380">
                  <c:v>46500</c:v>
                </c:pt>
                <c:pt idx="381">
                  <c:v>46630</c:v>
                </c:pt>
                <c:pt idx="382">
                  <c:v>46820</c:v>
                </c:pt>
                <c:pt idx="383">
                  <c:v>46840</c:v>
                </c:pt>
                <c:pt idx="384">
                  <c:v>46840</c:v>
                </c:pt>
                <c:pt idx="385">
                  <c:v>46730</c:v>
                </c:pt>
                <c:pt idx="386">
                  <c:v>47650</c:v>
                </c:pt>
                <c:pt idx="387">
                  <c:v>47600</c:v>
                </c:pt>
                <c:pt idx="388">
                  <c:v>47270</c:v>
                </c:pt>
                <c:pt idx="389">
                  <c:v>46950</c:v>
                </c:pt>
                <c:pt idx="390">
                  <c:v>46990</c:v>
                </c:pt>
                <c:pt idx="391">
                  <c:v>46950</c:v>
                </c:pt>
                <c:pt idx="392">
                  <c:v>46890</c:v>
                </c:pt>
                <c:pt idx="393">
                  <c:v>47280</c:v>
                </c:pt>
                <c:pt idx="394">
                  <c:v>46830</c:v>
                </c:pt>
                <c:pt idx="395">
                  <c:v>46620</c:v>
                </c:pt>
                <c:pt idx="396">
                  <c:v>46440</c:v>
                </c:pt>
                <c:pt idx="397">
                  <c:v>45950</c:v>
                </c:pt>
                <c:pt idx="398">
                  <c:v>46090</c:v>
                </c:pt>
                <c:pt idx="399">
                  <c:v>46140</c:v>
                </c:pt>
                <c:pt idx="400">
                  <c:v>46430</c:v>
                </c:pt>
                <c:pt idx="401">
                  <c:v>46595</c:v>
                </c:pt>
                <c:pt idx="402">
                  <c:v>46540</c:v>
                </c:pt>
                <c:pt idx="403">
                  <c:v>46540</c:v>
                </c:pt>
                <c:pt idx="404">
                  <c:v>46600</c:v>
                </c:pt>
                <c:pt idx="405">
                  <c:v>46360</c:v>
                </c:pt>
                <c:pt idx="406">
                  <c:v>46440</c:v>
                </c:pt>
                <c:pt idx="407">
                  <c:v>46470</c:v>
                </c:pt>
                <c:pt idx="408">
                  <c:v>46660</c:v>
                </c:pt>
                <c:pt idx="409">
                  <c:v>46400</c:v>
                </c:pt>
                <c:pt idx="410">
                  <c:v>46430</c:v>
                </c:pt>
                <c:pt idx="411">
                  <c:v>46290</c:v>
                </c:pt>
                <c:pt idx="412">
                  <c:v>46070</c:v>
                </c:pt>
                <c:pt idx="413">
                  <c:v>46480</c:v>
                </c:pt>
                <c:pt idx="414">
                  <c:v>46550</c:v>
                </c:pt>
                <c:pt idx="415">
                  <c:v>46600</c:v>
                </c:pt>
                <c:pt idx="416">
                  <c:v>46700</c:v>
                </c:pt>
                <c:pt idx="417">
                  <c:v>46610</c:v>
                </c:pt>
                <c:pt idx="418">
                  <c:v>46480</c:v>
                </c:pt>
                <c:pt idx="419">
                  <c:v>46350</c:v>
                </c:pt>
                <c:pt idx="420">
                  <c:v>47250</c:v>
                </c:pt>
                <c:pt idx="421">
                  <c:v>47540</c:v>
                </c:pt>
                <c:pt idx="422">
                  <c:v>47350</c:v>
                </c:pt>
                <c:pt idx="423">
                  <c:v>47445</c:v>
                </c:pt>
                <c:pt idx="424">
                  <c:v>47300</c:v>
                </c:pt>
                <c:pt idx="425">
                  <c:v>47400</c:v>
                </c:pt>
                <c:pt idx="426">
                  <c:v>47760</c:v>
                </c:pt>
                <c:pt idx="427">
                  <c:v>47490</c:v>
                </c:pt>
                <c:pt idx="428">
                  <c:v>47480</c:v>
                </c:pt>
                <c:pt idx="429">
                  <c:v>47460</c:v>
                </c:pt>
                <c:pt idx="430">
                  <c:v>47380</c:v>
                </c:pt>
                <c:pt idx="431">
                  <c:v>47310</c:v>
                </c:pt>
                <c:pt idx="432">
                  <c:v>47300</c:v>
                </c:pt>
                <c:pt idx="433">
                  <c:v>47240</c:v>
                </c:pt>
                <c:pt idx="434">
                  <c:v>47220</c:v>
                </c:pt>
                <c:pt idx="435">
                  <c:v>46770</c:v>
                </c:pt>
                <c:pt idx="436">
                  <c:v>47300</c:v>
                </c:pt>
                <c:pt idx="437">
                  <c:v>47020</c:v>
                </c:pt>
                <c:pt idx="438">
                  <c:v>46775</c:v>
                </c:pt>
                <c:pt idx="439">
                  <c:v>46725</c:v>
                </c:pt>
                <c:pt idx="440">
                  <c:v>47035</c:v>
                </c:pt>
                <c:pt idx="441">
                  <c:v>47040</c:v>
                </c:pt>
                <c:pt idx="442">
                  <c:v>46970</c:v>
                </c:pt>
                <c:pt idx="443">
                  <c:v>46910</c:v>
                </c:pt>
                <c:pt idx="444">
                  <c:v>46700</c:v>
                </c:pt>
                <c:pt idx="445">
                  <c:v>46740</c:v>
                </c:pt>
                <c:pt idx="446">
                  <c:v>47200</c:v>
                </c:pt>
                <c:pt idx="447">
                  <c:v>47150</c:v>
                </c:pt>
                <c:pt idx="448">
                  <c:v>47040</c:v>
                </c:pt>
                <c:pt idx="449">
                  <c:v>47310</c:v>
                </c:pt>
                <c:pt idx="450">
                  <c:v>47210</c:v>
                </c:pt>
                <c:pt idx="451">
                  <c:v>47330</c:v>
                </c:pt>
                <c:pt idx="452">
                  <c:v>47340</c:v>
                </c:pt>
                <c:pt idx="453">
                  <c:v>47380</c:v>
                </c:pt>
                <c:pt idx="454">
                  <c:v>47190</c:v>
                </c:pt>
                <c:pt idx="455">
                  <c:v>46930</c:v>
                </c:pt>
                <c:pt idx="456">
                  <c:v>47010</c:v>
                </c:pt>
                <c:pt idx="457">
                  <c:v>47190</c:v>
                </c:pt>
                <c:pt idx="458">
                  <c:v>47320</c:v>
                </c:pt>
                <c:pt idx="459">
                  <c:v>47120</c:v>
                </c:pt>
                <c:pt idx="460">
                  <c:v>47350</c:v>
                </c:pt>
                <c:pt idx="461">
                  <c:v>47160</c:v>
                </c:pt>
                <c:pt idx="462">
                  <c:v>47110</c:v>
                </c:pt>
                <c:pt idx="463">
                  <c:v>47050</c:v>
                </c:pt>
                <c:pt idx="464">
                  <c:v>47010</c:v>
                </c:pt>
                <c:pt idx="465">
                  <c:v>46920</c:v>
                </c:pt>
                <c:pt idx="466">
                  <c:v>46995</c:v>
                </c:pt>
                <c:pt idx="467">
                  <c:v>46960</c:v>
                </c:pt>
                <c:pt idx="468">
                  <c:v>47180</c:v>
                </c:pt>
                <c:pt idx="469">
                  <c:v>47060</c:v>
                </c:pt>
                <c:pt idx="470">
                  <c:v>46910</c:v>
                </c:pt>
                <c:pt idx="471">
                  <c:v>47150</c:v>
                </c:pt>
                <c:pt idx="472">
                  <c:v>47100</c:v>
                </c:pt>
                <c:pt idx="473">
                  <c:v>47320</c:v>
                </c:pt>
                <c:pt idx="474">
                  <c:v>47330</c:v>
                </c:pt>
                <c:pt idx="475">
                  <c:v>47290</c:v>
                </c:pt>
                <c:pt idx="476">
                  <c:v>47340</c:v>
                </c:pt>
                <c:pt idx="477">
                  <c:v>47150</c:v>
                </c:pt>
                <c:pt idx="478">
                  <c:v>47090</c:v>
                </c:pt>
                <c:pt idx="479">
                  <c:v>47150</c:v>
                </c:pt>
                <c:pt idx="480">
                  <c:v>47270</c:v>
                </c:pt>
                <c:pt idx="481">
                  <c:v>48100</c:v>
                </c:pt>
                <c:pt idx="482">
                  <c:v>48410</c:v>
                </c:pt>
                <c:pt idx="483">
                  <c:v>48500</c:v>
                </c:pt>
                <c:pt idx="484">
                  <c:v>48930</c:v>
                </c:pt>
                <c:pt idx="485">
                  <c:v>48990</c:v>
                </c:pt>
                <c:pt idx="486">
                  <c:v>48710</c:v>
                </c:pt>
                <c:pt idx="487">
                  <c:v>48970</c:v>
                </c:pt>
                <c:pt idx="488">
                  <c:v>48990</c:v>
                </c:pt>
                <c:pt idx="489">
                  <c:v>48860</c:v>
                </c:pt>
                <c:pt idx="490">
                  <c:v>49130</c:v>
                </c:pt>
                <c:pt idx="491">
                  <c:v>48870</c:v>
                </c:pt>
                <c:pt idx="492">
                  <c:v>48940</c:v>
                </c:pt>
                <c:pt idx="493">
                  <c:v>49290</c:v>
                </c:pt>
                <c:pt idx="494">
                  <c:v>49380</c:v>
                </c:pt>
                <c:pt idx="495">
                  <c:v>49470</c:v>
                </c:pt>
                <c:pt idx="496">
                  <c:v>49280</c:v>
                </c:pt>
                <c:pt idx="497">
                  <c:v>49080</c:v>
                </c:pt>
                <c:pt idx="498">
                  <c:v>49050</c:v>
                </c:pt>
                <c:pt idx="499">
                  <c:v>48850</c:v>
                </c:pt>
                <c:pt idx="500">
                  <c:v>48640</c:v>
                </c:pt>
                <c:pt idx="501">
                  <c:v>48710</c:v>
                </c:pt>
                <c:pt idx="502">
                  <c:v>48620</c:v>
                </c:pt>
                <c:pt idx="503">
                  <c:v>48760</c:v>
                </c:pt>
                <c:pt idx="504">
                  <c:v>48670</c:v>
                </c:pt>
                <c:pt idx="505">
                  <c:v>48630</c:v>
                </c:pt>
                <c:pt idx="506">
                  <c:v>49000</c:v>
                </c:pt>
                <c:pt idx="507">
                  <c:v>49070</c:v>
                </c:pt>
                <c:pt idx="508">
                  <c:v>49100</c:v>
                </c:pt>
                <c:pt idx="509">
                  <c:v>49060</c:v>
                </c:pt>
                <c:pt idx="510">
                  <c:v>48920</c:v>
                </c:pt>
                <c:pt idx="511">
                  <c:v>48350</c:v>
                </c:pt>
                <c:pt idx="512">
                  <c:v>48330</c:v>
                </c:pt>
                <c:pt idx="513">
                  <c:v>48020</c:v>
                </c:pt>
                <c:pt idx="514">
                  <c:v>44730</c:v>
                </c:pt>
                <c:pt idx="515">
                  <c:v>44920</c:v>
                </c:pt>
                <c:pt idx="516">
                  <c:v>45300</c:v>
                </c:pt>
                <c:pt idx="517">
                  <c:v>45750</c:v>
                </c:pt>
                <c:pt idx="518">
                  <c:v>45570</c:v>
                </c:pt>
                <c:pt idx="519">
                  <c:v>45330</c:v>
                </c:pt>
                <c:pt idx="520">
                  <c:v>45430</c:v>
                </c:pt>
                <c:pt idx="521">
                  <c:v>45440</c:v>
                </c:pt>
                <c:pt idx="522">
                  <c:v>45520</c:v>
                </c:pt>
                <c:pt idx="523">
                  <c:v>45620</c:v>
                </c:pt>
                <c:pt idx="524">
                  <c:v>45940</c:v>
                </c:pt>
                <c:pt idx="525">
                  <c:v>45970</c:v>
                </c:pt>
                <c:pt idx="526">
                  <c:v>46000</c:v>
                </c:pt>
                <c:pt idx="527">
                  <c:v>45940</c:v>
                </c:pt>
                <c:pt idx="528">
                  <c:v>45890</c:v>
                </c:pt>
                <c:pt idx="529">
                  <c:v>45490</c:v>
                </c:pt>
                <c:pt idx="530">
                  <c:v>45470</c:v>
                </c:pt>
                <c:pt idx="531">
                  <c:v>45330</c:v>
                </c:pt>
                <c:pt idx="532">
                  <c:v>45140</c:v>
                </c:pt>
                <c:pt idx="533">
                  <c:v>44650</c:v>
                </c:pt>
                <c:pt idx="534">
                  <c:v>44800</c:v>
                </c:pt>
                <c:pt idx="535">
                  <c:v>45280</c:v>
                </c:pt>
                <c:pt idx="536">
                  <c:v>45000</c:v>
                </c:pt>
                <c:pt idx="537">
                  <c:v>45060</c:v>
                </c:pt>
                <c:pt idx="538">
                  <c:v>44740</c:v>
                </c:pt>
                <c:pt idx="539">
                  <c:v>43610</c:v>
                </c:pt>
                <c:pt idx="540">
                  <c:v>44000</c:v>
                </c:pt>
                <c:pt idx="541">
                  <c:v>44250</c:v>
                </c:pt>
                <c:pt idx="542">
                  <c:v>43270</c:v>
                </c:pt>
                <c:pt idx="543">
                  <c:v>42720</c:v>
                </c:pt>
                <c:pt idx="544">
                  <c:v>43200</c:v>
                </c:pt>
                <c:pt idx="545">
                  <c:v>42200</c:v>
                </c:pt>
                <c:pt idx="546">
                  <c:v>37990</c:v>
                </c:pt>
                <c:pt idx="547">
                  <c:v>38620</c:v>
                </c:pt>
                <c:pt idx="548">
                  <c:v>38980</c:v>
                </c:pt>
                <c:pt idx="549">
                  <c:v>38770</c:v>
                </c:pt>
                <c:pt idx="550">
                  <c:v>38640</c:v>
                </c:pt>
                <c:pt idx="551">
                  <c:v>39440</c:v>
                </c:pt>
                <c:pt idx="552">
                  <c:v>39530</c:v>
                </c:pt>
                <c:pt idx="553">
                  <c:v>39210</c:v>
                </c:pt>
                <c:pt idx="554">
                  <c:v>39770</c:v>
                </c:pt>
                <c:pt idx="555">
                  <c:v>40770</c:v>
                </c:pt>
                <c:pt idx="556">
                  <c:v>40680</c:v>
                </c:pt>
                <c:pt idx="557">
                  <c:v>40920</c:v>
                </c:pt>
                <c:pt idx="558">
                  <c:v>41010</c:v>
                </c:pt>
                <c:pt idx="559">
                  <c:v>41970</c:v>
                </c:pt>
                <c:pt idx="560">
                  <c:v>42040</c:v>
                </c:pt>
              </c:numCache>
            </c:numRef>
          </c:val>
          <c:smooth val="0"/>
        </c:ser>
        <c:dLbls>
          <c:showLegendKey val="0"/>
          <c:showVal val="0"/>
          <c:showCatName val="0"/>
          <c:showSerName val="0"/>
          <c:showPercent val="0"/>
          <c:showBubbleSize val="0"/>
        </c:dLbls>
        <c:marker val="0"/>
        <c:smooth val="0"/>
        <c:axId val="534036466"/>
        <c:axId val="818173690"/>
      </c:lineChart>
      <c:lineChart>
        <c:grouping val="standard"/>
        <c:varyColors val="0"/>
        <c:ser>
          <c:idx val="1"/>
          <c:order val="1"/>
          <c:tx>
            <c:strRef>
              <c:f>[PPT数据.xlsx]精废差!$C$1</c:f>
              <c:strCache>
                <c:ptCount val="1"/>
                <c:pt idx="0">
                  <c:v>精废差（右轴）</c:v>
                </c:pt>
              </c:strCache>
            </c:strRef>
          </c:tx>
          <c:spPr>
            <a:ln w="19050" cap="rnd">
              <a:solidFill>
                <a:schemeClr val="accent2"/>
              </a:solidFill>
              <a:round/>
            </a:ln>
            <a:effectLst/>
          </c:spPr>
          <c:marker>
            <c:symbol val="none"/>
          </c:marker>
          <c:dLbls>
            <c:delete val="1"/>
          </c:dLbls>
          <c:cat>
            <c:numRef>
              <c:f>[PPT数据.xlsx]精废差!$A$2:$A$562</c:f>
              <c:numCache>
                <c:formatCode>yyyy/m/d;@</c:formatCode>
                <c:ptCount val="561"/>
                <c:pt idx="0" c:formatCode="yyyy/m/d;@">
                  <c:v>43102</c:v>
                </c:pt>
                <c:pt idx="1" c:formatCode="yyyy/m/d;@">
                  <c:v>43103</c:v>
                </c:pt>
                <c:pt idx="2" c:formatCode="yyyy/m/d;@">
                  <c:v>43104</c:v>
                </c:pt>
                <c:pt idx="3" c:formatCode="yyyy/m/d;@">
                  <c:v>43105</c:v>
                </c:pt>
                <c:pt idx="4" c:formatCode="yyyy/m/d;@">
                  <c:v>43108</c:v>
                </c:pt>
                <c:pt idx="5" c:formatCode="yyyy/m/d;@">
                  <c:v>43109</c:v>
                </c:pt>
                <c:pt idx="6" c:formatCode="yyyy/m/d;@">
                  <c:v>43110</c:v>
                </c:pt>
                <c:pt idx="7" c:formatCode="yyyy/m/d;@">
                  <c:v>43111</c:v>
                </c:pt>
                <c:pt idx="8" c:formatCode="yyyy/m/d;@">
                  <c:v>43112</c:v>
                </c:pt>
                <c:pt idx="9" c:formatCode="yyyy/m/d;@">
                  <c:v>43115</c:v>
                </c:pt>
                <c:pt idx="10" c:formatCode="yyyy/m/d;@">
                  <c:v>43116</c:v>
                </c:pt>
                <c:pt idx="11" c:formatCode="yyyy/m/d;@">
                  <c:v>43117</c:v>
                </c:pt>
                <c:pt idx="12" c:formatCode="yyyy/m/d;@">
                  <c:v>43118</c:v>
                </c:pt>
                <c:pt idx="13" c:formatCode="yyyy/m/d;@">
                  <c:v>43119</c:v>
                </c:pt>
                <c:pt idx="14" c:formatCode="yyyy/m/d;@">
                  <c:v>43122</c:v>
                </c:pt>
                <c:pt idx="15" c:formatCode="yyyy/m/d;@">
                  <c:v>43123</c:v>
                </c:pt>
                <c:pt idx="16" c:formatCode="yyyy/m/d;@">
                  <c:v>43124</c:v>
                </c:pt>
                <c:pt idx="17" c:formatCode="yyyy/m/d;@">
                  <c:v>43125</c:v>
                </c:pt>
                <c:pt idx="18" c:formatCode="yyyy/m/d;@">
                  <c:v>43126</c:v>
                </c:pt>
                <c:pt idx="19" c:formatCode="yyyy/m/d;@">
                  <c:v>43129</c:v>
                </c:pt>
                <c:pt idx="20" c:formatCode="yyyy/m/d;@">
                  <c:v>43130</c:v>
                </c:pt>
                <c:pt idx="21" c:formatCode="yyyy/m/d;@">
                  <c:v>43131</c:v>
                </c:pt>
                <c:pt idx="22" c:formatCode="yyyy/m/d;@">
                  <c:v>43132</c:v>
                </c:pt>
                <c:pt idx="23" c:formatCode="yyyy/m/d;@">
                  <c:v>43133</c:v>
                </c:pt>
                <c:pt idx="24" c:formatCode="yyyy/m/d;@">
                  <c:v>43136</c:v>
                </c:pt>
                <c:pt idx="25" c:formatCode="yyyy/m/d;@">
                  <c:v>43137</c:v>
                </c:pt>
                <c:pt idx="26" c:formatCode="yyyy/m/d;@">
                  <c:v>43138</c:v>
                </c:pt>
                <c:pt idx="27" c:formatCode="yyyy/m/d;@">
                  <c:v>43139</c:v>
                </c:pt>
                <c:pt idx="28" c:formatCode="yyyy/m/d;@">
                  <c:v>43140</c:v>
                </c:pt>
                <c:pt idx="29" c:formatCode="yyyy/m/d;@">
                  <c:v>43142</c:v>
                </c:pt>
                <c:pt idx="30" c:formatCode="yyyy/m/d;@">
                  <c:v>43143</c:v>
                </c:pt>
                <c:pt idx="31" c:formatCode="yyyy/m/d;@">
                  <c:v>43144</c:v>
                </c:pt>
                <c:pt idx="32" c:formatCode="yyyy/m/d;@">
                  <c:v>43145</c:v>
                </c:pt>
                <c:pt idx="33" c:formatCode="yyyy/m/d;@">
                  <c:v>43153</c:v>
                </c:pt>
                <c:pt idx="34" c:formatCode="yyyy/m/d;@">
                  <c:v>43154</c:v>
                </c:pt>
                <c:pt idx="35" c:formatCode="yyyy/m/d;@">
                  <c:v>43155</c:v>
                </c:pt>
                <c:pt idx="36" c:formatCode="yyyy/m/d;@">
                  <c:v>43157</c:v>
                </c:pt>
                <c:pt idx="37" c:formatCode="yyyy/m/d;@">
                  <c:v>43158</c:v>
                </c:pt>
                <c:pt idx="38" c:formatCode="yyyy/m/d;@">
                  <c:v>43159</c:v>
                </c:pt>
                <c:pt idx="39" c:formatCode="yyyy/m/d;@">
                  <c:v>43160</c:v>
                </c:pt>
                <c:pt idx="40" c:formatCode="yyyy/m/d;@">
                  <c:v>43161</c:v>
                </c:pt>
                <c:pt idx="41" c:formatCode="yyyy/m/d;@">
                  <c:v>43164</c:v>
                </c:pt>
                <c:pt idx="42" c:formatCode="yyyy/m/d;@">
                  <c:v>43165</c:v>
                </c:pt>
                <c:pt idx="43" c:formatCode="yyyy/m/d;@">
                  <c:v>43166</c:v>
                </c:pt>
                <c:pt idx="44" c:formatCode="yyyy/m/d;@">
                  <c:v>43167</c:v>
                </c:pt>
                <c:pt idx="45" c:formatCode="yyyy/m/d;@">
                  <c:v>43168</c:v>
                </c:pt>
                <c:pt idx="46" c:formatCode="yyyy/m/d;@">
                  <c:v>43171</c:v>
                </c:pt>
                <c:pt idx="47" c:formatCode="yyyy/m/d;@">
                  <c:v>43172</c:v>
                </c:pt>
                <c:pt idx="48" c:formatCode="yyyy/m/d;@">
                  <c:v>43173</c:v>
                </c:pt>
                <c:pt idx="49" c:formatCode="yyyy/m/d;@">
                  <c:v>43174</c:v>
                </c:pt>
                <c:pt idx="50" c:formatCode="yyyy/m/d;@">
                  <c:v>43175</c:v>
                </c:pt>
                <c:pt idx="51" c:formatCode="yyyy/m/d;@">
                  <c:v>43178</c:v>
                </c:pt>
                <c:pt idx="52" c:formatCode="yyyy/m/d;@">
                  <c:v>43179</c:v>
                </c:pt>
                <c:pt idx="53" c:formatCode="yyyy/m/d;@">
                  <c:v>43180</c:v>
                </c:pt>
                <c:pt idx="54" c:formatCode="yyyy/m/d;@">
                  <c:v>43181</c:v>
                </c:pt>
                <c:pt idx="55" c:formatCode="yyyy/m/d;@">
                  <c:v>43182</c:v>
                </c:pt>
                <c:pt idx="56" c:formatCode="yyyy/m/d;@">
                  <c:v>43185</c:v>
                </c:pt>
                <c:pt idx="57" c:formatCode="yyyy/m/d;@">
                  <c:v>43186</c:v>
                </c:pt>
                <c:pt idx="58" c:formatCode="yyyy/m/d;@">
                  <c:v>43187</c:v>
                </c:pt>
                <c:pt idx="59" c:formatCode="yyyy/m/d;@">
                  <c:v>43188</c:v>
                </c:pt>
                <c:pt idx="60" c:formatCode="yyyy/m/d;@">
                  <c:v>43189</c:v>
                </c:pt>
                <c:pt idx="61" c:formatCode="yyyy/m/d;@">
                  <c:v>43192</c:v>
                </c:pt>
                <c:pt idx="62" c:formatCode="yyyy/m/d;@">
                  <c:v>43193</c:v>
                </c:pt>
                <c:pt idx="63" c:formatCode="yyyy/m/d;@">
                  <c:v>43194</c:v>
                </c:pt>
                <c:pt idx="64" c:formatCode="yyyy/m/d;@">
                  <c:v>43198</c:v>
                </c:pt>
                <c:pt idx="65" c:formatCode="yyyy/m/d;@">
                  <c:v>43199</c:v>
                </c:pt>
                <c:pt idx="66" c:formatCode="yyyy/m/d;@">
                  <c:v>43200</c:v>
                </c:pt>
                <c:pt idx="67" c:formatCode="yyyy/m/d;@">
                  <c:v>43201</c:v>
                </c:pt>
                <c:pt idx="68" c:formatCode="yyyy/m/d;@">
                  <c:v>43202</c:v>
                </c:pt>
                <c:pt idx="69" c:formatCode="yyyy/m/d;@">
                  <c:v>43203</c:v>
                </c:pt>
                <c:pt idx="70" c:formatCode="yyyy/m/d;@">
                  <c:v>43206</c:v>
                </c:pt>
                <c:pt idx="71" c:formatCode="yyyy/m/d;@">
                  <c:v>43207</c:v>
                </c:pt>
                <c:pt idx="72" c:formatCode="yyyy/m/d;@">
                  <c:v>43208</c:v>
                </c:pt>
                <c:pt idx="73" c:formatCode="yyyy/m/d;@">
                  <c:v>43209</c:v>
                </c:pt>
                <c:pt idx="74" c:formatCode="yyyy/m/d;@">
                  <c:v>43210</c:v>
                </c:pt>
                <c:pt idx="75" c:formatCode="yyyy/m/d;@">
                  <c:v>43213</c:v>
                </c:pt>
                <c:pt idx="76" c:formatCode="yyyy/m/d;@">
                  <c:v>43214</c:v>
                </c:pt>
                <c:pt idx="77" c:formatCode="yyyy/m/d;@">
                  <c:v>43215</c:v>
                </c:pt>
                <c:pt idx="78" c:formatCode="yyyy/m/d;@">
                  <c:v>43216</c:v>
                </c:pt>
                <c:pt idx="79" c:formatCode="yyyy/m/d;@">
                  <c:v>43217</c:v>
                </c:pt>
                <c:pt idx="80" c:formatCode="yyyy/m/d;@">
                  <c:v>43218</c:v>
                </c:pt>
                <c:pt idx="81" c:formatCode="yyyy/m/d;@">
                  <c:v>43222</c:v>
                </c:pt>
                <c:pt idx="82" c:formatCode="yyyy/m/d;@">
                  <c:v>43223</c:v>
                </c:pt>
                <c:pt idx="83" c:formatCode="yyyy/m/d;@">
                  <c:v>43224</c:v>
                </c:pt>
                <c:pt idx="84" c:formatCode="yyyy/m/d;@">
                  <c:v>43227</c:v>
                </c:pt>
                <c:pt idx="85" c:formatCode="yyyy/m/d;@">
                  <c:v>43228</c:v>
                </c:pt>
                <c:pt idx="86" c:formatCode="yyyy/m/d;@">
                  <c:v>43229</c:v>
                </c:pt>
                <c:pt idx="87" c:formatCode="yyyy/m/d;@">
                  <c:v>43230</c:v>
                </c:pt>
                <c:pt idx="88" c:formatCode="yyyy/m/d;@">
                  <c:v>43231</c:v>
                </c:pt>
                <c:pt idx="89" c:formatCode="yyyy/m/d;@">
                  <c:v>43234</c:v>
                </c:pt>
                <c:pt idx="90" c:formatCode="yyyy/m/d;@">
                  <c:v>43235</c:v>
                </c:pt>
                <c:pt idx="91" c:formatCode="yyyy/m/d;@">
                  <c:v>43236</c:v>
                </c:pt>
                <c:pt idx="92" c:formatCode="yyyy/m/d;@">
                  <c:v>43237</c:v>
                </c:pt>
                <c:pt idx="93" c:formatCode="yyyy/m/d;@">
                  <c:v>43238</c:v>
                </c:pt>
                <c:pt idx="94" c:formatCode="yyyy/m/d;@">
                  <c:v>43241</c:v>
                </c:pt>
                <c:pt idx="95" c:formatCode="yyyy/m/d;@">
                  <c:v>43242</c:v>
                </c:pt>
                <c:pt idx="96" c:formatCode="yyyy/m/d;@">
                  <c:v>43243</c:v>
                </c:pt>
                <c:pt idx="97" c:formatCode="yyyy/m/d;@">
                  <c:v>43244</c:v>
                </c:pt>
                <c:pt idx="98" c:formatCode="yyyy/m/d;@">
                  <c:v>43245</c:v>
                </c:pt>
                <c:pt idx="99" c:formatCode="yyyy/m/d;@">
                  <c:v>43248</c:v>
                </c:pt>
                <c:pt idx="100" c:formatCode="yyyy/m/d;@">
                  <c:v>43249</c:v>
                </c:pt>
                <c:pt idx="101" c:formatCode="yyyy/m/d;@">
                  <c:v>43250</c:v>
                </c:pt>
                <c:pt idx="102" c:formatCode="yyyy/m/d;@">
                  <c:v>43251</c:v>
                </c:pt>
                <c:pt idx="103" c:formatCode="yyyy/m/d;@">
                  <c:v>43252</c:v>
                </c:pt>
                <c:pt idx="104" c:formatCode="yyyy/m/d;@">
                  <c:v>43255</c:v>
                </c:pt>
                <c:pt idx="105" c:formatCode="yyyy/m/d;@">
                  <c:v>43256</c:v>
                </c:pt>
                <c:pt idx="106" c:formatCode="yyyy/m/d;@">
                  <c:v>43257</c:v>
                </c:pt>
                <c:pt idx="107" c:formatCode="yyyy/m/d;@">
                  <c:v>43258</c:v>
                </c:pt>
                <c:pt idx="108" c:formatCode="yyyy/m/d;@">
                  <c:v>43259</c:v>
                </c:pt>
                <c:pt idx="109" c:formatCode="yyyy/m/d;@">
                  <c:v>43262</c:v>
                </c:pt>
                <c:pt idx="110" c:formatCode="yyyy/m/d;@">
                  <c:v>43263</c:v>
                </c:pt>
                <c:pt idx="111" c:formatCode="yyyy/m/d;@">
                  <c:v>43264</c:v>
                </c:pt>
                <c:pt idx="112" c:formatCode="yyyy/m/d;@">
                  <c:v>43265</c:v>
                </c:pt>
                <c:pt idx="113" c:formatCode="yyyy/m/d;@">
                  <c:v>43266</c:v>
                </c:pt>
                <c:pt idx="114" c:formatCode="yyyy/m/d;@">
                  <c:v>43270</c:v>
                </c:pt>
                <c:pt idx="115" c:formatCode="yyyy/m/d;@">
                  <c:v>43271</c:v>
                </c:pt>
                <c:pt idx="116" c:formatCode="yyyy/m/d;@">
                  <c:v>43272</c:v>
                </c:pt>
                <c:pt idx="117" c:formatCode="yyyy/m/d;@">
                  <c:v>43273</c:v>
                </c:pt>
                <c:pt idx="118" c:formatCode="yyyy/m/d;@">
                  <c:v>43276</c:v>
                </c:pt>
                <c:pt idx="119" c:formatCode="yyyy/m/d;@">
                  <c:v>43277</c:v>
                </c:pt>
                <c:pt idx="120" c:formatCode="yyyy/m/d;@">
                  <c:v>43278</c:v>
                </c:pt>
                <c:pt idx="121" c:formatCode="yyyy/m/d;@">
                  <c:v>43279</c:v>
                </c:pt>
                <c:pt idx="122" c:formatCode="yyyy/m/d;@">
                  <c:v>43280</c:v>
                </c:pt>
                <c:pt idx="123" c:formatCode="yyyy/m/d;@">
                  <c:v>43283</c:v>
                </c:pt>
                <c:pt idx="124" c:formatCode="yyyy/m/d;@">
                  <c:v>43284</c:v>
                </c:pt>
                <c:pt idx="125" c:formatCode="yyyy/m/d;@">
                  <c:v>43285</c:v>
                </c:pt>
                <c:pt idx="126" c:formatCode="yyyy/m/d;@">
                  <c:v>43286</c:v>
                </c:pt>
                <c:pt idx="127" c:formatCode="yyyy/m/d;@">
                  <c:v>43287</c:v>
                </c:pt>
                <c:pt idx="128" c:formatCode="yyyy/m/d;@">
                  <c:v>43290</c:v>
                </c:pt>
                <c:pt idx="129" c:formatCode="yyyy/m/d;@">
                  <c:v>43291</c:v>
                </c:pt>
                <c:pt idx="130" c:formatCode="yyyy/m/d;@">
                  <c:v>43292</c:v>
                </c:pt>
                <c:pt idx="131" c:formatCode="yyyy/m/d;@">
                  <c:v>43293</c:v>
                </c:pt>
                <c:pt idx="132" c:formatCode="yyyy/m/d;@">
                  <c:v>43294</c:v>
                </c:pt>
                <c:pt idx="133" c:formatCode="yyyy/m/d;@">
                  <c:v>43297</c:v>
                </c:pt>
                <c:pt idx="134" c:formatCode="yyyy/m/d;@">
                  <c:v>43298</c:v>
                </c:pt>
                <c:pt idx="135" c:formatCode="yyyy/m/d;@">
                  <c:v>43299</c:v>
                </c:pt>
                <c:pt idx="136" c:formatCode="yyyy/m/d;@">
                  <c:v>43300</c:v>
                </c:pt>
                <c:pt idx="137" c:formatCode="yyyy/m/d;@">
                  <c:v>43301</c:v>
                </c:pt>
                <c:pt idx="138" c:formatCode="yyyy/m/d;@">
                  <c:v>43304</c:v>
                </c:pt>
                <c:pt idx="139" c:formatCode="yyyy/m/d;@">
                  <c:v>43305</c:v>
                </c:pt>
                <c:pt idx="140" c:formatCode="yyyy/m/d;@">
                  <c:v>43306</c:v>
                </c:pt>
                <c:pt idx="141" c:formatCode="yyyy/m/d;@">
                  <c:v>43307</c:v>
                </c:pt>
                <c:pt idx="142" c:formatCode="yyyy/m/d;@">
                  <c:v>43308</c:v>
                </c:pt>
                <c:pt idx="143" c:formatCode="yyyy/m/d;@">
                  <c:v>43311</c:v>
                </c:pt>
                <c:pt idx="144" c:formatCode="yyyy/m/d;@">
                  <c:v>43312</c:v>
                </c:pt>
                <c:pt idx="145" c:formatCode="yyyy/m/d;@">
                  <c:v>43313</c:v>
                </c:pt>
                <c:pt idx="146" c:formatCode="yyyy/m/d;@">
                  <c:v>43314</c:v>
                </c:pt>
                <c:pt idx="147" c:formatCode="yyyy/m/d;@">
                  <c:v>43315</c:v>
                </c:pt>
                <c:pt idx="148" c:formatCode="yyyy/m/d;@">
                  <c:v>43318</c:v>
                </c:pt>
                <c:pt idx="149" c:formatCode="yyyy/m/d;@">
                  <c:v>43319</c:v>
                </c:pt>
                <c:pt idx="150" c:formatCode="yyyy/m/d;@">
                  <c:v>43320</c:v>
                </c:pt>
                <c:pt idx="151" c:formatCode="yyyy/m/d;@">
                  <c:v>43321</c:v>
                </c:pt>
                <c:pt idx="152" c:formatCode="yyyy/m/d;@">
                  <c:v>43322</c:v>
                </c:pt>
                <c:pt idx="153" c:formatCode="yyyy/m/d;@">
                  <c:v>43325</c:v>
                </c:pt>
                <c:pt idx="154" c:formatCode="yyyy/m/d;@">
                  <c:v>43326</c:v>
                </c:pt>
                <c:pt idx="155" c:formatCode="yyyy/m/d;@">
                  <c:v>43327</c:v>
                </c:pt>
                <c:pt idx="156" c:formatCode="yyyy/m/d;@">
                  <c:v>43328</c:v>
                </c:pt>
                <c:pt idx="157" c:formatCode="yyyy/m/d;@">
                  <c:v>43329</c:v>
                </c:pt>
                <c:pt idx="158" c:formatCode="yyyy/m/d;@">
                  <c:v>43332</c:v>
                </c:pt>
                <c:pt idx="159" c:formatCode="yyyy/m/d;@">
                  <c:v>43333</c:v>
                </c:pt>
                <c:pt idx="160" c:formatCode="yyyy/m/d;@">
                  <c:v>43334</c:v>
                </c:pt>
                <c:pt idx="161" c:formatCode="yyyy/m/d;@">
                  <c:v>43335</c:v>
                </c:pt>
                <c:pt idx="162" c:formatCode="yyyy/m/d;@">
                  <c:v>43336</c:v>
                </c:pt>
                <c:pt idx="163" c:formatCode="yyyy/m/d;@">
                  <c:v>43339</c:v>
                </c:pt>
                <c:pt idx="164" c:formatCode="yyyy/m/d;@">
                  <c:v>43340</c:v>
                </c:pt>
                <c:pt idx="165" c:formatCode="yyyy/m/d;@">
                  <c:v>43341</c:v>
                </c:pt>
                <c:pt idx="166" c:formatCode="yyyy/m/d;@">
                  <c:v>43342</c:v>
                </c:pt>
                <c:pt idx="167" c:formatCode="yyyy/m/d;@">
                  <c:v>43343</c:v>
                </c:pt>
                <c:pt idx="168" c:formatCode="yyyy/m/d;@">
                  <c:v>43346</c:v>
                </c:pt>
                <c:pt idx="169" c:formatCode="yyyy/m/d;@">
                  <c:v>43347</c:v>
                </c:pt>
                <c:pt idx="170" c:formatCode="yyyy/m/d;@">
                  <c:v>43348</c:v>
                </c:pt>
                <c:pt idx="171" c:formatCode="yyyy/m/d;@">
                  <c:v>43349</c:v>
                </c:pt>
                <c:pt idx="172" c:formatCode="yyyy/m/d;@">
                  <c:v>43350</c:v>
                </c:pt>
                <c:pt idx="173" c:formatCode="yyyy/m/d;@">
                  <c:v>43353</c:v>
                </c:pt>
                <c:pt idx="174" c:formatCode="yyyy/m/d;@">
                  <c:v>43354</c:v>
                </c:pt>
                <c:pt idx="175" c:formatCode="yyyy/m/d;@">
                  <c:v>43355</c:v>
                </c:pt>
                <c:pt idx="176" c:formatCode="yyyy/m/d;@">
                  <c:v>43356</c:v>
                </c:pt>
                <c:pt idx="177" c:formatCode="yyyy/m/d;@">
                  <c:v>43357</c:v>
                </c:pt>
                <c:pt idx="178" c:formatCode="yyyy/m/d;@">
                  <c:v>43360</c:v>
                </c:pt>
                <c:pt idx="179" c:formatCode="yyyy/m/d;@">
                  <c:v>43361</c:v>
                </c:pt>
                <c:pt idx="180" c:formatCode="yyyy/m/d;@">
                  <c:v>43362</c:v>
                </c:pt>
                <c:pt idx="181" c:formatCode="yyyy/m/d;@">
                  <c:v>43363</c:v>
                </c:pt>
                <c:pt idx="182" c:formatCode="yyyy/m/d;@">
                  <c:v>43364</c:v>
                </c:pt>
                <c:pt idx="183" c:formatCode="yyyy/m/d;@">
                  <c:v>43368</c:v>
                </c:pt>
                <c:pt idx="184" c:formatCode="yyyy/m/d;@">
                  <c:v>43369</c:v>
                </c:pt>
                <c:pt idx="185" c:formatCode="yyyy/m/d;@">
                  <c:v>43370</c:v>
                </c:pt>
                <c:pt idx="186" c:formatCode="yyyy/m/d;@">
                  <c:v>43371</c:v>
                </c:pt>
                <c:pt idx="187" c:formatCode="yyyy/m/d;@">
                  <c:v>43372</c:v>
                </c:pt>
                <c:pt idx="188" c:formatCode="yyyy/m/d;@">
                  <c:v>43373</c:v>
                </c:pt>
                <c:pt idx="189" c:formatCode="yyyy/m/d;@">
                  <c:v>43381</c:v>
                </c:pt>
                <c:pt idx="190" c:formatCode="yyyy/m/d;@">
                  <c:v>43382</c:v>
                </c:pt>
                <c:pt idx="191" c:formatCode="yyyy/m/d;@">
                  <c:v>43383</c:v>
                </c:pt>
                <c:pt idx="192" c:formatCode="yyyy/m/d;@">
                  <c:v>43384</c:v>
                </c:pt>
                <c:pt idx="193" c:formatCode="yyyy/m/d;@">
                  <c:v>43385</c:v>
                </c:pt>
                <c:pt idx="194" c:formatCode="yyyy/m/d;@">
                  <c:v>43388</c:v>
                </c:pt>
                <c:pt idx="195" c:formatCode="yyyy/m/d;@">
                  <c:v>43389</c:v>
                </c:pt>
                <c:pt idx="196" c:formatCode="yyyy/m/d;@">
                  <c:v>43390</c:v>
                </c:pt>
                <c:pt idx="197" c:formatCode="yyyy/m/d;@">
                  <c:v>43391</c:v>
                </c:pt>
                <c:pt idx="198" c:formatCode="yyyy/m/d;@">
                  <c:v>43392</c:v>
                </c:pt>
                <c:pt idx="199" c:formatCode="yyyy/m/d;@">
                  <c:v>43395</c:v>
                </c:pt>
                <c:pt idx="200" c:formatCode="yyyy/m/d;@">
                  <c:v>43396</c:v>
                </c:pt>
                <c:pt idx="201" c:formatCode="yyyy/m/d;@">
                  <c:v>43397</c:v>
                </c:pt>
                <c:pt idx="202" c:formatCode="yyyy/m/d;@">
                  <c:v>43398</c:v>
                </c:pt>
                <c:pt idx="203" c:formatCode="yyyy/m/d;@">
                  <c:v>43399</c:v>
                </c:pt>
                <c:pt idx="204" c:formatCode="yyyy/m/d;@">
                  <c:v>43402</c:v>
                </c:pt>
                <c:pt idx="205" c:formatCode="yyyy/m/d;@">
                  <c:v>43403</c:v>
                </c:pt>
                <c:pt idx="206" c:formatCode="yyyy/m/d;@">
                  <c:v>43404</c:v>
                </c:pt>
                <c:pt idx="207" c:formatCode="yyyy/m/d;@">
                  <c:v>43405</c:v>
                </c:pt>
                <c:pt idx="208" c:formatCode="yyyy/m/d;@">
                  <c:v>43406</c:v>
                </c:pt>
                <c:pt idx="209" c:formatCode="yyyy/m/d;@">
                  <c:v>43409</c:v>
                </c:pt>
                <c:pt idx="210" c:formatCode="yyyy/m/d;@">
                  <c:v>43410</c:v>
                </c:pt>
                <c:pt idx="211" c:formatCode="yyyy/m/d;@">
                  <c:v>43411</c:v>
                </c:pt>
                <c:pt idx="212" c:formatCode="yyyy/m/d;@">
                  <c:v>43412</c:v>
                </c:pt>
                <c:pt idx="213" c:formatCode="yyyy/m/d;@">
                  <c:v>43413</c:v>
                </c:pt>
                <c:pt idx="214" c:formatCode="yyyy/m/d;@">
                  <c:v>43416</c:v>
                </c:pt>
                <c:pt idx="215" c:formatCode="yyyy/m/d;@">
                  <c:v>43417</c:v>
                </c:pt>
                <c:pt idx="216" c:formatCode="yyyy/m/d;@">
                  <c:v>43418</c:v>
                </c:pt>
                <c:pt idx="217" c:formatCode="yyyy/m/d;@">
                  <c:v>43419</c:v>
                </c:pt>
                <c:pt idx="218" c:formatCode="yyyy/m/d;@">
                  <c:v>43420</c:v>
                </c:pt>
                <c:pt idx="219" c:formatCode="yyyy/m/d;@">
                  <c:v>43423</c:v>
                </c:pt>
                <c:pt idx="220" c:formatCode="yyyy/m/d;@">
                  <c:v>43424</c:v>
                </c:pt>
                <c:pt idx="221" c:formatCode="yyyy/m/d;@">
                  <c:v>43425</c:v>
                </c:pt>
                <c:pt idx="222" c:formatCode="yyyy/m/d;@">
                  <c:v>43426</c:v>
                </c:pt>
                <c:pt idx="223" c:formatCode="yyyy/m/d;@">
                  <c:v>43427</c:v>
                </c:pt>
                <c:pt idx="224" c:formatCode="yyyy/m/d;@">
                  <c:v>43430</c:v>
                </c:pt>
                <c:pt idx="225" c:formatCode="yyyy/m/d;@">
                  <c:v>43431</c:v>
                </c:pt>
                <c:pt idx="226" c:formatCode="yyyy/m/d;@">
                  <c:v>43432</c:v>
                </c:pt>
                <c:pt idx="227" c:formatCode="yyyy/m/d;@">
                  <c:v>43433</c:v>
                </c:pt>
                <c:pt idx="228" c:formatCode="yyyy/m/d;@">
                  <c:v>43434</c:v>
                </c:pt>
                <c:pt idx="229" c:formatCode="yyyy/m/d;@">
                  <c:v>43437</c:v>
                </c:pt>
                <c:pt idx="230" c:formatCode="yyyy/m/d;@">
                  <c:v>43438</c:v>
                </c:pt>
                <c:pt idx="231" c:formatCode="yyyy/m/d;@">
                  <c:v>43439</c:v>
                </c:pt>
                <c:pt idx="232" c:formatCode="yyyy/m/d;@">
                  <c:v>43440</c:v>
                </c:pt>
                <c:pt idx="233" c:formatCode="yyyy/m/d;@">
                  <c:v>43441</c:v>
                </c:pt>
                <c:pt idx="234" c:formatCode="yyyy/m/d;@">
                  <c:v>43444</c:v>
                </c:pt>
                <c:pt idx="235" c:formatCode="yyyy/m/d;@">
                  <c:v>43445</c:v>
                </c:pt>
                <c:pt idx="236" c:formatCode="yyyy/m/d;@">
                  <c:v>43446</c:v>
                </c:pt>
                <c:pt idx="237" c:formatCode="yyyy/m/d;@">
                  <c:v>43447</c:v>
                </c:pt>
                <c:pt idx="238" c:formatCode="yyyy/m/d;@">
                  <c:v>43448</c:v>
                </c:pt>
                <c:pt idx="239" c:formatCode="yyyy/m/d;@">
                  <c:v>43451</c:v>
                </c:pt>
                <c:pt idx="240" c:formatCode="yyyy/m/d;@">
                  <c:v>43452</c:v>
                </c:pt>
                <c:pt idx="241" c:formatCode="yyyy/m/d;@">
                  <c:v>43453</c:v>
                </c:pt>
                <c:pt idx="242" c:formatCode="yyyy/m/d;@">
                  <c:v>43454</c:v>
                </c:pt>
                <c:pt idx="243" c:formatCode="yyyy/m/d;@">
                  <c:v>43455</c:v>
                </c:pt>
                <c:pt idx="244" c:formatCode="yyyy/m/d;@">
                  <c:v>43458</c:v>
                </c:pt>
                <c:pt idx="245" c:formatCode="yyyy/m/d;@">
                  <c:v>43459</c:v>
                </c:pt>
                <c:pt idx="246" c:formatCode="yyyy/m/d;@">
                  <c:v>43460</c:v>
                </c:pt>
                <c:pt idx="247" c:formatCode="yyyy/m/d;@">
                  <c:v>43461</c:v>
                </c:pt>
                <c:pt idx="248" c:formatCode="yyyy/m/d;@">
                  <c:v>43462</c:v>
                </c:pt>
                <c:pt idx="249" c:formatCode="yyyy/m/d;@">
                  <c:v>43463</c:v>
                </c:pt>
                <c:pt idx="250" c:formatCode="yyyy/m/d;@">
                  <c:v>43467</c:v>
                </c:pt>
                <c:pt idx="251" c:formatCode="yyyy/m/d;@">
                  <c:v>43468</c:v>
                </c:pt>
                <c:pt idx="252" c:formatCode="yyyy/m/d;@">
                  <c:v>43469</c:v>
                </c:pt>
                <c:pt idx="253" c:formatCode="yyyy/m/d;@">
                  <c:v>43472</c:v>
                </c:pt>
                <c:pt idx="254" c:formatCode="yyyy/m/d;@">
                  <c:v>43473</c:v>
                </c:pt>
                <c:pt idx="255" c:formatCode="yyyy/m/d;@">
                  <c:v>43474</c:v>
                </c:pt>
                <c:pt idx="256" c:formatCode="yyyy/m/d;@">
                  <c:v>43475</c:v>
                </c:pt>
                <c:pt idx="257" c:formatCode="yyyy/m/d;@">
                  <c:v>43476</c:v>
                </c:pt>
                <c:pt idx="258" c:formatCode="yyyy/m/d;@">
                  <c:v>43479</c:v>
                </c:pt>
                <c:pt idx="259" c:formatCode="yyyy/m/d;@">
                  <c:v>43480</c:v>
                </c:pt>
                <c:pt idx="260" c:formatCode="yyyy/m/d;@">
                  <c:v>43481</c:v>
                </c:pt>
                <c:pt idx="261" c:formatCode="yyyy/m/d;@">
                  <c:v>43482</c:v>
                </c:pt>
                <c:pt idx="262" c:formatCode="yyyy/m/d;@">
                  <c:v>43483</c:v>
                </c:pt>
                <c:pt idx="263" c:formatCode="yyyy/m/d;@">
                  <c:v>43486</c:v>
                </c:pt>
                <c:pt idx="264" c:formatCode="yyyy/m/d;@">
                  <c:v>43487</c:v>
                </c:pt>
                <c:pt idx="265" c:formatCode="yyyy/m/d;@">
                  <c:v>43488</c:v>
                </c:pt>
                <c:pt idx="266" c:formatCode="yyyy/m/d;@">
                  <c:v>43489</c:v>
                </c:pt>
                <c:pt idx="267" c:formatCode="yyyy/m/d;@">
                  <c:v>43490</c:v>
                </c:pt>
                <c:pt idx="268" c:formatCode="yyyy/m/d;@">
                  <c:v>43493</c:v>
                </c:pt>
                <c:pt idx="269" c:formatCode="yyyy/m/d;@">
                  <c:v>43494</c:v>
                </c:pt>
                <c:pt idx="270" c:formatCode="yyyy/m/d;@">
                  <c:v>43495</c:v>
                </c:pt>
                <c:pt idx="271" c:formatCode="yyyy/m/d;@">
                  <c:v>43496</c:v>
                </c:pt>
                <c:pt idx="272" c:formatCode="yyyy/m/d;@">
                  <c:v>43497</c:v>
                </c:pt>
                <c:pt idx="273" c:formatCode="yyyy/m/d;@">
                  <c:v>43498</c:v>
                </c:pt>
                <c:pt idx="274" c:formatCode="yyyy/m/d;@">
                  <c:v>43499</c:v>
                </c:pt>
                <c:pt idx="275" c:formatCode="yyyy/m/d;@">
                  <c:v>43507</c:v>
                </c:pt>
                <c:pt idx="276" c:formatCode="yyyy/m/d;@">
                  <c:v>43508</c:v>
                </c:pt>
                <c:pt idx="277" c:formatCode="yyyy/m/d;@">
                  <c:v>43509</c:v>
                </c:pt>
                <c:pt idx="278" c:formatCode="yyyy/m/d;@">
                  <c:v>43510</c:v>
                </c:pt>
                <c:pt idx="279" c:formatCode="yyyy/m/d;@">
                  <c:v>43511</c:v>
                </c:pt>
                <c:pt idx="280" c:formatCode="yyyy/m/d;@">
                  <c:v>43514</c:v>
                </c:pt>
                <c:pt idx="281" c:formatCode="yyyy/m/d;@">
                  <c:v>43515</c:v>
                </c:pt>
                <c:pt idx="282" c:formatCode="yyyy/m/d;@">
                  <c:v>43516</c:v>
                </c:pt>
                <c:pt idx="283" c:formatCode="yyyy/m/d;@">
                  <c:v>43517</c:v>
                </c:pt>
                <c:pt idx="284" c:formatCode="yyyy/m/d;@">
                  <c:v>43518</c:v>
                </c:pt>
                <c:pt idx="285" c:formatCode="yyyy/m/d;@">
                  <c:v>43521</c:v>
                </c:pt>
                <c:pt idx="286" c:formatCode="yyyy/m/d;@">
                  <c:v>43522</c:v>
                </c:pt>
                <c:pt idx="287" c:formatCode="yyyy/m/d;@">
                  <c:v>43523</c:v>
                </c:pt>
                <c:pt idx="288" c:formatCode="yyyy/m/d;@">
                  <c:v>43524</c:v>
                </c:pt>
                <c:pt idx="289" c:formatCode="yyyy/m/d;@">
                  <c:v>43525</c:v>
                </c:pt>
                <c:pt idx="290" c:formatCode="yyyy/m/d;@">
                  <c:v>43528</c:v>
                </c:pt>
                <c:pt idx="291" c:formatCode="yyyy/m/d;@">
                  <c:v>43529</c:v>
                </c:pt>
                <c:pt idx="292" c:formatCode="yyyy/m/d;@">
                  <c:v>43530</c:v>
                </c:pt>
                <c:pt idx="293" c:formatCode="yyyy/m/d;@">
                  <c:v>43531</c:v>
                </c:pt>
                <c:pt idx="294" c:formatCode="yyyy/m/d;@">
                  <c:v>43532</c:v>
                </c:pt>
                <c:pt idx="295" c:formatCode="yyyy/m/d;@">
                  <c:v>43535</c:v>
                </c:pt>
                <c:pt idx="296" c:formatCode="yyyy/m/d;@">
                  <c:v>43536</c:v>
                </c:pt>
                <c:pt idx="297" c:formatCode="yyyy/m/d;@">
                  <c:v>43537</c:v>
                </c:pt>
                <c:pt idx="298" c:formatCode="yyyy/m/d;@">
                  <c:v>43538</c:v>
                </c:pt>
                <c:pt idx="299" c:formatCode="yyyy/m/d;@">
                  <c:v>43539</c:v>
                </c:pt>
                <c:pt idx="300" c:formatCode="yyyy/m/d;@">
                  <c:v>43542</c:v>
                </c:pt>
                <c:pt idx="301" c:formatCode="yyyy/m/d;@">
                  <c:v>43543</c:v>
                </c:pt>
                <c:pt idx="302" c:formatCode="yyyy/m/d;@">
                  <c:v>43544</c:v>
                </c:pt>
                <c:pt idx="303" c:formatCode="yyyy/m/d;@">
                  <c:v>43545</c:v>
                </c:pt>
                <c:pt idx="304" c:formatCode="yyyy/m/d;@">
                  <c:v>43546</c:v>
                </c:pt>
                <c:pt idx="305" c:formatCode="yyyy/m/d;@">
                  <c:v>43549</c:v>
                </c:pt>
                <c:pt idx="306" c:formatCode="yyyy/m/d;@">
                  <c:v>43550</c:v>
                </c:pt>
                <c:pt idx="307" c:formatCode="yyyy/m/d;@">
                  <c:v>43551</c:v>
                </c:pt>
                <c:pt idx="308" c:formatCode="yyyy/m/d;@">
                  <c:v>43552</c:v>
                </c:pt>
                <c:pt idx="309" c:formatCode="yyyy/m/d;@">
                  <c:v>43553</c:v>
                </c:pt>
                <c:pt idx="310" c:formatCode="yyyy/m/d;@">
                  <c:v>43556</c:v>
                </c:pt>
                <c:pt idx="311" c:formatCode="yyyy/m/d;@">
                  <c:v>43557</c:v>
                </c:pt>
                <c:pt idx="312" c:formatCode="yyyy/m/d;@">
                  <c:v>43558</c:v>
                </c:pt>
                <c:pt idx="313" c:formatCode="yyyy/m/d;@">
                  <c:v>43559</c:v>
                </c:pt>
                <c:pt idx="314" c:formatCode="yyyy/m/d;@">
                  <c:v>43563</c:v>
                </c:pt>
                <c:pt idx="315" c:formatCode="yyyy/m/d;@">
                  <c:v>43564</c:v>
                </c:pt>
                <c:pt idx="316" c:formatCode="yyyy/m/d;@">
                  <c:v>43565</c:v>
                </c:pt>
                <c:pt idx="317" c:formatCode="yyyy/m/d;@">
                  <c:v>43566</c:v>
                </c:pt>
                <c:pt idx="318" c:formatCode="yyyy/m/d;@">
                  <c:v>43567</c:v>
                </c:pt>
                <c:pt idx="319" c:formatCode="yyyy/m/d;@">
                  <c:v>43570</c:v>
                </c:pt>
                <c:pt idx="320" c:formatCode="yyyy/m/d;@">
                  <c:v>43571</c:v>
                </c:pt>
                <c:pt idx="321" c:formatCode="yyyy/m/d;@">
                  <c:v>43572</c:v>
                </c:pt>
                <c:pt idx="322" c:formatCode="yyyy/m/d;@">
                  <c:v>43573</c:v>
                </c:pt>
                <c:pt idx="323" c:formatCode="yyyy/m/d;@">
                  <c:v>43574</c:v>
                </c:pt>
                <c:pt idx="324" c:formatCode="yyyy/m/d;@">
                  <c:v>43577</c:v>
                </c:pt>
                <c:pt idx="325" c:formatCode="yyyy/m/d;@">
                  <c:v>43578</c:v>
                </c:pt>
                <c:pt idx="326" c:formatCode="yyyy/m/d;@">
                  <c:v>43579</c:v>
                </c:pt>
                <c:pt idx="327" c:formatCode="yyyy/m/d;@">
                  <c:v>43580</c:v>
                </c:pt>
                <c:pt idx="328" c:formatCode="yyyy/m/d;@">
                  <c:v>43581</c:v>
                </c:pt>
                <c:pt idx="329" c:formatCode="yyyy/m/d;@">
                  <c:v>43583</c:v>
                </c:pt>
                <c:pt idx="330" c:formatCode="yyyy/m/d;@">
                  <c:v>43584</c:v>
                </c:pt>
                <c:pt idx="331" c:formatCode="yyyy/m/d;@">
                  <c:v>43585</c:v>
                </c:pt>
                <c:pt idx="332" c:formatCode="yyyy/m/d;@">
                  <c:v>43590</c:v>
                </c:pt>
                <c:pt idx="333" c:formatCode="yyyy/m/d;@">
                  <c:v>43591</c:v>
                </c:pt>
                <c:pt idx="334" c:formatCode="yyyy/m/d;@">
                  <c:v>43592</c:v>
                </c:pt>
                <c:pt idx="335" c:formatCode="yyyy/m/d;@">
                  <c:v>43593</c:v>
                </c:pt>
                <c:pt idx="336" c:formatCode="yyyy/m/d;@">
                  <c:v>43594</c:v>
                </c:pt>
                <c:pt idx="337" c:formatCode="yyyy/m/d;@">
                  <c:v>43595</c:v>
                </c:pt>
                <c:pt idx="338" c:formatCode="yyyy/m/d;@">
                  <c:v>43598</c:v>
                </c:pt>
                <c:pt idx="339" c:formatCode="yyyy/m/d;@">
                  <c:v>43599</c:v>
                </c:pt>
                <c:pt idx="340" c:formatCode="yyyy/m/d;@">
                  <c:v>43600</c:v>
                </c:pt>
                <c:pt idx="341" c:formatCode="yyyy/m/d;@">
                  <c:v>43601</c:v>
                </c:pt>
                <c:pt idx="342" c:formatCode="yyyy/m/d;@">
                  <c:v>43602</c:v>
                </c:pt>
                <c:pt idx="343" c:formatCode="yyyy/m/d;@">
                  <c:v>43605</c:v>
                </c:pt>
                <c:pt idx="344" c:formatCode="yyyy/m/d;@">
                  <c:v>43606</c:v>
                </c:pt>
                <c:pt idx="345" c:formatCode="yyyy/m/d;@">
                  <c:v>43607</c:v>
                </c:pt>
                <c:pt idx="346" c:formatCode="yyyy/m/d;@">
                  <c:v>43608</c:v>
                </c:pt>
                <c:pt idx="347" c:formatCode="yyyy/m/d;@">
                  <c:v>43609</c:v>
                </c:pt>
                <c:pt idx="348" c:formatCode="yyyy/m/d;@">
                  <c:v>43612</c:v>
                </c:pt>
                <c:pt idx="349" c:formatCode="yyyy/m/d;@">
                  <c:v>43613</c:v>
                </c:pt>
                <c:pt idx="350" c:formatCode="yyyy/m/d;@">
                  <c:v>43614</c:v>
                </c:pt>
                <c:pt idx="351" c:formatCode="yyyy/m/d;@">
                  <c:v>43615</c:v>
                </c:pt>
                <c:pt idx="352" c:formatCode="yyyy/m/d;@">
                  <c:v>43616</c:v>
                </c:pt>
                <c:pt idx="353" c:formatCode="yyyy/m/d;@">
                  <c:v>43619</c:v>
                </c:pt>
                <c:pt idx="354" c:formatCode="yyyy/m/d;@">
                  <c:v>43620</c:v>
                </c:pt>
                <c:pt idx="355" c:formatCode="yyyy/m/d;@">
                  <c:v>43621</c:v>
                </c:pt>
                <c:pt idx="356" c:formatCode="yyyy/m/d;@">
                  <c:v>43622</c:v>
                </c:pt>
                <c:pt idx="357" c:formatCode="yyyy/m/d;@">
                  <c:v>43626</c:v>
                </c:pt>
                <c:pt idx="358" c:formatCode="yyyy/m/d;@">
                  <c:v>43627</c:v>
                </c:pt>
                <c:pt idx="359" c:formatCode="yyyy/m/d;@">
                  <c:v>43628</c:v>
                </c:pt>
                <c:pt idx="360" c:formatCode="yyyy/m/d;@">
                  <c:v>43629</c:v>
                </c:pt>
                <c:pt idx="361" c:formatCode="yyyy/m/d;@">
                  <c:v>43630</c:v>
                </c:pt>
                <c:pt idx="362" c:formatCode="yyyy/m/d;@">
                  <c:v>43633</c:v>
                </c:pt>
                <c:pt idx="363" c:formatCode="yyyy/m/d;@">
                  <c:v>43634</c:v>
                </c:pt>
                <c:pt idx="364" c:formatCode="yyyy/m/d;@">
                  <c:v>43635</c:v>
                </c:pt>
                <c:pt idx="365" c:formatCode="yyyy/m/d;@">
                  <c:v>43636</c:v>
                </c:pt>
                <c:pt idx="366" c:formatCode="yyyy/m/d;@">
                  <c:v>43637</c:v>
                </c:pt>
                <c:pt idx="367" c:formatCode="yyyy/m/d;@">
                  <c:v>43640</c:v>
                </c:pt>
                <c:pt idx="368" c:formatCode="yyyy/m/d;@">
                  <c:v>43641</c:v>
                </c:pt>
                <c:pt idx="369" c:formatCode="yyyy/m/d;@">
                  <c:v>43642</c:v>
                </c:pt>
                <c:pt idx="370" c:formatCode="yyyy/m/d;@">
                  <c:v>43643</c:v>
                </c:pt>
                <c:pt idx="371" c:formatCode="yyyy/m/d;@">
                  <c:v>43644</c:v>
                </c:pt>
                <c:pt idx="372" c:formatCode="yyyy/m/d;@">
                  <c:v>43647</c:v>
                </c:pt>
                <c:pt idx="373" c:formatCode="yyyy/m/d;@">
                  <c:v>43648</c:v>
                </c:pt>
                <c:pt idx="374" c:formatCode="yyyy/m/d;@">
                  <c:v>43649</c:v>
                </c:pt>
                <c:pt idx="375" c:formatCode="yyyy/m/d;@">
                  <c:v>43650</c:v>
                </c:pt>
                <c:pt idx="376" c:formatCode="yyyy/m/d;@">
                  <c:v>43651</c:v>
                </c:pt>
                <c:pt idx="377" c:formatCode="yyyy/m/d;@">
                  <c:v>43654</c:v>
                </c:pt>
                <c:pt idx="378" c:formatCode="yyyy/m/d;@">
                  <c:v>43655</c:v>
                </c:pt>
                <c:pt idx="379" c:formatCode="yyyy/m/d;@">
                  <c:v>43656</c:v>
                </c:pt>
                <c:pt idx="380" c:formatCode="yyyy/m/d;@">
                  <c:v>43657</c:v>
                </c:pt>
                <c:pt idx="381" c:formatCode="yyyy/m/d;@">
                  <c:v>43658</c:v>
                </c:pt>
                <c:pt idx="382" c:formatCode="yyyy/m/d;@">
                  <c:v>43661</c:v>
                </c:pt>
                <c:pt idx="383" c:formatCode="yyyy/m/d;@">
                  <c:v>43662</c:v>
                </c:pt>
                <c:pt idx="384" c:formatCode="yyyy/m/d;@">
                  <c:v>43663</c:v>
                </c:pt>
                <c:pt idx="385" c:formatCode="yyyy/m/d;@">
                  <c:v>43664</c:v>
                </c:pt>
                <c:pt idx="386" c:formatCode="yyyy/m/d;@">
                  <c:v>43665</c:v>
                </c:pt>
                <c:pt idx="387" c:formatCode="yyyy/m/d;@">
                  <c:v>43668</c:v>
                </c:pt>
                <c:pt idx="388" c:formatCode="yyyy/m/d;@">
                  <c:v>43669</c:v>
                </c:pt>
                <c:pt idx="389" c:formatCode="yyyy/m/d;@">
                  <c:v>43670</c:v>
                </c:pt>
                <c:pt idx="390" c:formatCode="yyyy/m/d;@">
                  <c:v>43671</c:v>
                </c:pt>
                <c:pt idx="391" c:formatCode="yyyy/m/d;@">
                  <c:v>43672</c:v>
                </c:pt>
                <c:pt idx="392" c:formatCode="yyyy/m/d;@">
                  <c:v>43675</c:v>
                </c:pt>
                <c:pt idx="393" c:formatCode="yyyy/m/d;@">
                  <c:v>43676</c:v>
                </c:pt>
                <c:pt idx="394" c:formatCode="yyyy/m/d;@">
                  <c:v>43677</c:v>
                </c:pt>
                <c:pt idx="395" c:formatCode="yyyy/m/d;@">
                  <c:v>43678</c:v>
                </c:pt>
                <c:pt idx="396" c:formatCode="yyyy/m/d;@">
                  <c:v>43679</c:v>
                </c:pt>
                <c:pt idx="397" c:formatCode="yyyy/m/d;@">
                  <c:v>43680</c:v>
                </c:pt>
                <c:pt idx="398" c:formatCode="yyyy/m/d;@">
                  <c:v>43683</c:v>
                </c:pt>
                <c:pt idx="399" c:formatCode="yyyy/m/d;@">
                  <c:v>43684</c:v>
                </c:pt>
                <c:pt idx="400" c:formatCode="yyyy/m/d;@">
                  <c:v>43685</c:v>
                </c:pt>
                <c:pt idx="401" c:formatCode="yyyy/m/d;@">
                  <c:v>43686</c:v>
                </c:pt>
                <c:pt idx="402" c:formatCode="yyyy/m/d;@">
                  <c:v>43689</c:v>
                </c:pt>
                <c:pt idx="403" c:formatCode="yyyy/m/d;@">
                  <c:v>43690</c:v>
                </c:pt>
                <c:pt idx="404" c:formatCode="yyyy/m/d;@">
                  <c:v>43691</c:v>
                </c:pt>
                <c:pt idx="405" c:formatCode="yyyy/m/d;@">
                  <c:v>43692</c:v>
                </c:pt>
                <c:pt idx="406" c:formatCode="yyyy/m/d;@">
                  <c:v>43693</c:v>
                </c:pt>
                <c:pt idx="407" c:formatCode="yyyy/m/d;@">
                  <c:v>43696</c:v>
                </c:pt>
                <c:pt idx="408" c:formatCode="yyyy/m/d;@">
                  <c:v>43697</c:v>
                </c:pt>
                <c:pt idx="409" c:formatCode="yyyy/m/d;@">
                  <c:v>43698</c:v>
                </c:pt>
                <c:pt idx="410" c:formatCode="yyyy/m/d;@">
                  <c:v>43699</c:v>
                </c:pt>
                <c:pt idx="411" c:formatCode="yyyy/m/d;@">
                  <c:v>43700</c:v>
                </c:pt>
                <c:pt idx="412" c:formatCode="yyyy/m/d;@">
                  <c:v>43703</c:v>
                </c:pt>
                <c:pt idx="413" c:formatCode="yyyy/m/d;@">
                  <c:v>43704</c:v>
                </c:pt>
                <c:pt idx="414" c:formatCode="yyyy/m/d;@">
                  <c:v>43705</c:v>
                </c:pt>
                <c:pt idx="415" c:formatCode="yyyy/m/d;@">
                  <c:v>43706</c:v>
                </c:pt>
                <c:pt idx="416" c:formatCode="yyyy/m/d;@">
                  <c:v>43707</c:v>
                </c:pt>
                <c:pt idx="417" c:formatCode="yyyy/m/d;@">
                  <c:v>43710</c:v>
                </c:pt>
                <c:pt idx="418" c:formatCode="yyyy/m/d;@">
                  <c:v>43711</c:v>
                </c:pt>
                <c:pt idx="419" c:formatCode="yyyy/m/d;@">
                  <c:v>43712</c:v>
                </c:pt>
                <c:pt idx="420" c:formatCode="yyyy/m/d;@">
                  <c:v>43713</c:v>
                </c:pt>
                <c:pt idx="421" c:formatCode="yyyy/m/d;@">
                  <c:v>43714</c:v>
                </c:pt>
                <c:pt idx="422" c:formatCode="yyyy/m/d;@">
                  <c:v>43717</c:v>
                </c:pt>
                <c:pt idx="423" c:formatCode="yyyy/m/d;@">
                  <c:v>43718</c:v>
                </c:pt>
                <c:pt idx="424" c:formatCode="yyyy/m/d;@">
                  <c:v>43719</c:v>
                </c:pt>
                <c:pt idx="425" c:formatCode="yyyy/m/d;@">
                  <c:v>43720</c:v>
                </c:pt>
                <c:pt idx="426" c:formatCode="yyyy/m/d;@">
                  <c:v>43724</c:v>
                </c:pt>
                <c:pt idx="427" c:formatCode="yyyy/m/d;@">
                  <c:v>43725</c:v>
                </c:pt>
                <c:pt idx="428" c:formatCode="yyyy/m/d;@">
                  <c:v>43726</c:v>
                </c:pt>
                <c:pt idx="429" c:formatCode="yyyy/m/d;@">
                  <c:v>43727</c:v>
                </c:pt>
                <c:pt idx="430" c:formatCode="yyyy/m/d;@">
                  <c:v>43728</c:v>
                </c:pt>
                <c:pt idx="431" c:formatCode="yyyy/m/d;@">
                  <c:v>43731</c:v>
                </c:pt>
                <c:pt idx="432" c:formatCode="yyyy/m/d;@">
                  <c:v>43732</c:v>
                </c:pt>
                <c:pt idx="433" c:formatCode="yyyy/m/d;@">
                  <c:v>43733</c:v>
                </c:pt>
                <c:pt idx="434" c:formatCode="yyyy/m/d;@">
                  <c:v>43734</c:v>
                </c:pt>
                <c:pt idx="435" c:formatCode="yyyy/m/d;@">
                  <c:v>43735</c:v>
                </c:pt>
                <c:pt idx="436" c:formatCode="yyyy/m/d;@">
                  <c:v>43738</c:v>
                </c:pt>
                <c:pt idx="437" c:formatCode="yyyy/m/d;@">
                  <c:v>43746</c:v>
                </c:pt>
                <c:pt idx="438" c:formatCode="yyyy/m/d;@">
                  <c:v>43747</c:v>
                </c:pt>
                <c:pt idx="439" c:formatCode="yyyy/m/d;@">
                  <c:v>43748</c:v>
                </c:pt>
                <c:pt idx="440" c:formatCode="yyyy/m/d;@">
                  <c:v>43749</c:v>
                </c:pt>
                <c:pt idx="441" c:formatCode="yyyy/m/d;@">
                  <c:v>43752</c:v>
                </c:pt>
                <c:pt idx="442" c:formatCode="yyyy/m/d;@">
                  <c:v>43753</c:v>
                </c:pt>
                <c:pt idx="443" c:formatCode="yyyy/m/d;@">
                  <c:v>43754</c:v>
                </c:pt>
                <c:pt idx="444" c:formatCode="yyyy/m/d;@">
                  <c:v>43755</c:v>
                </c:pt>
                <c:pt idx="445" c:formatCode="yyyy/m/d;@">
                  <c:v>43756</c:v>
                </c:pt>
                <c:pt idx="446" c:formatCode="yyyy/m/d;@">
                  <c:v>43759</c:v>
                </c:pt>
                <c:pt idx="447" c:formatCode="yyyy/m/d;@">
                  <c:v>43760</c:v>
                </c:pt>
                <c:pt idx="448" c:formatCode="yyyy/m/d;@">
                  <c:v>43761</c:v>
                </c:pt>
                <c:pt idx="449" c:formatCode="yyyy/m/d;@">
                  <c:v>43762</c:v>
                </c:pt>
                <c:pt idx="450" c:formatCode="yyyy/m/d;@">
                  <c:v>43763</c:v>
                </c:pt>
                <c:pt idx="451" c:formatCode="yyyy/m/d;@">
                  <c:v>43766</c:v>
                </c:pt>
                <c:pt idx="452" c:formatCode="yyyy/m/d;@">
                  <c:v>43767</c:v>
                </c:pt>
                <c:pt idx="453" c:formatCode="yyyy/m/d;@">
                  <c:v>43768</c:v>
                </c:pt>
                <c:pt idx="454" c:formatCode="yyyy/m/d;@">
                  <c:v>43769</c:v>
                </c:pt>
                <c:pt idx="455" c:formatCode="yyyy/m/d;@">
                  <c:v>43770</c:v>
                </c:pt>
                <c:pt idx="456" c:formatCode="yyyy/m/d;@">
                  <c:v>43773</c:v>
                </c:pt>
                <c:pt idx="457" c:formatCode="yyyy/m/d;@">
                  <c:v>43774</c:v>
                </c:pt>
                <c:pt idx="458" c:formatCode="yyyy/m/d;@">
                  <c:v>43775</c:v>
                </c:pt>
                <c:pt idx="459" c:formatCode="yyyy/m/d;@">
                  <c:v>43776</c:v>
                </c:pt>
                <c:pt idx="460" c:formatCode="yyyy/m/d;@">
                  <c:v>43777</c:v>
                </c:pt>
                <c:pt idx="461" c:formatCode="yyyy/m/d;@">
                  <c:v>43780</c:v>
                </c:pt>
                <c:pt idx="462" c:formatCode="yyyy/m/d;@">
                  <c:v>43781</c:v>
                </c:pt>
                <c:pt idx="463" c:formatCode="yyyy/m/d;@">
                  <c:v>43782</c:v>
                </c:pt>
                <c:pt idx="464" c:formatCode="yyyy/m/d;@">
                  <c:v>43783</c:v>
                </c:pt>
                <c:pt idx="465" c:formatCode="yyyy/m/d;@">
                  <c:v>43784</c:v>
                </c:pt>
                <c:pt idx="466" c:formatCode="yyyy/m/d;@">
                  <c:v>43787</c:v>
                </c:pt>
                <c:pt idx="467" c:formatCode="yyyy/m/d;@">
                  <c:v>43788</c:v>
                </c:pt>
                <c:pt idx="468" c:formatCode="yyyy/m/d;@">
                  <c:v>43789</c:v>
                </c:pt>
                <c:pt idx="469" c:formatCode="yyyy/m/d;@">
                  <c:v>43790</c:v>
                </c:pt>
                <c:pt idx="470" c:formatCode="yyyy/m/d;@">
                  <c:v>43791</c:v>
                </c:pt>
                <c:pt idx="471" c:formatCode="yyyy/m/d;@">
                  <c:v>43794</c:v>
                </c:pt>
                <c:pt idx="472" c:formatCode="yyyy/m/d;@">
                  <c:v>43795</c:v>
                </c:pt>
                <c:pt idx="473" c:formatCode="yyyy/m/d;@">
                  <c:v>43796</c:v>
                </c:pt>
                <c:pt idx="474" c:formatCode="yyyy/m/d;@">
                  <c:v>43797</c:v>
                </c:pt>
                <c:pt idx="475" c:formatCode="yyyy/m/d;@">
                  <c:v>43798</c:v>
                </c:pt>
                <c:pt idx="476" c:formatCode="yyyy/m/d;@">
                  <c:v>43801</c:v>
                </c:pt>
                <c:pt idx="477" c:formatCode="yyyy/m/d;@">
                  <c:v>43802</c:v>
                </c:pt>
                <c:pt idx="478" c:formatCode="yyyy/m/d;@">
                  <c:v>43803</c:v>
                </c:pt>
                <c:pt idx="479" c:formatCode="yyyy/m/d;@">
                  <c:v>43804</c:v>
                </c:pt>
                <c:pt idx="480" c:formatCode="yyyy/m/d;@">
                  <c:v>43805</c:v>
                </c:pt>
                <c:pt idx="481" c:formatCode="yyyy/m/d;@">
                  <c:v>43808</c:v>
                </c:pt>
                <c:pt idx="482" c:formatCode="yyyy/m/d;@">
                  <c:v>43809</c:v>
                </c:pt>
                <c:pt idx="483" c:formatCode="yyyy/m/d;@">
                  <c:v>43810</c:v>
                </c:pt>
                <c:pt idx="484" c:formatCode="yyyy/m/d;@">
                  <c:v>43811</c:v>
                </c:pt>
                <c:pt idx="485" c:formatCode="yyyy/m/d;@">
                  <c:v>43812</c:v>
                </c:pt>
                <c:pt idx="486" c:formatCode="yyyy/m/d;@">
                  <c:v>43815</c:v>
                </c:pt>
                <c:pt idx="487" c:formatCode="yyyy/m/d;@">
                  <c:v>43816</c:v>
                </c:pt>
                <c:pt idx="488" c:formatCode="yyyy/m/d;@">
                  <c:v>43817</c:v>
                </c:pt>
                <c:pt idx="489" c:formatCode="yyyy/m/d;@">
                  <c:v>43818</c:v>
                </c:pt>
                <c:pt idx="490" c:formatCode="yyyy/m/d;@">
                  <c:v>43819</c:v>
                </c:pt>
                <c:pt idx="491" c:formatCode="yyyy/m/d;@">
                  <c:v>43822</c:v>
                </c:pt>
                <c:pt idx="492" c:formatCode="yyyy/m/d;@">
                  <c:v>43823</c:v>
                </c:pt>
                <c:pt idx="493" c:formatCode="yyyy/m/d;@">
                  <c:v>43824</c:v>
                </c:pt>
                <c:pt idx="494" c:formatCode="yyyy/m/d;@">
                  <c:v>43825</c:v>
                </c:pt>
                <c:pt idx="495" c:formatCode="yyyy/m/d;@">
                  <c:v>43826</c:v>
                </c:pt>
                <c:pt idx="496" c:formatCode="yyyy/m/d;@">
                  <c:v>43829</c:v>
                </c:pt>
                <c:pt idx="497" c:formatCode="yyyy/m/d;@">
                  <c:v>43830</c:v>
                </c:pt>
                <c:pt idx="498" c:formatCode="yyyy/m/d;@">
                  <c:v>43832</c:v>
                </c:pt>
                <c:pt idx="499" c:formatCode="yyyy/m/d;@">
                  <c:v>43833</c:v>
                </c:pt>
                <c:pt idx="500" c:formatCode="yyyy/m/d;@">
                  <c:v>43836</c:v>
                </c:pt>
                <c:pt idx="501" c:formatCode="yyyy/m/d;@">
                  <c:v>43837</c:v>
                </c:pt>
                <c:pt idx="502" c:formatCode="yyyy/m/d;@">
                  <c:v>43838</c:v>
                </c:pt>
                <c:pt idx="503" c:formatCode="yyyy/m/d;@">
                  <c:v>43839</c:v>
                </c:pt>
                <c:pt idx="504" c:formatCode="yyyy/m/d;@">
                  <c:v>43840</c:v>
                </c:pt>
                <c:pt idx="505" c:formatCode="yyyy/m/d;@">
                  <c:v>43843</c:v>
                </c:pt>
                <c:pt idx="506" c:formatCode="yyyy/m/d;@">
                  <c:v>43844</c:v>
                </c:pt>
                <c:pt idx="507" c:formatCode="yyyy/m/d;@">
                  <c:v>43845</c:v>
                </c:pt>
                <c:pt idx="508" c:formatCode="yyyy/m/d;@">
                  <c:v>43846</c:v>
                </c:pt>
                <c:pt idx="509" c:formatCode="yyyy/m/d;@">
                  <c:v>43847</c:v>
                </c:pt>
                <c:pt idx="510" c:formatCode="yyyy/m/d;@">
                  <c:v>43850</c:v>
                </c:pt>
                <c:pt idx="511" c:formatCode="yyyy/m/d;@">
                  <c:v>43851</c:v>
                </c:pt>
                <c:pt idx="512" c:formatCode="yyyy/m/d;@">
                  <c:v>43852</c:v>
                </c:pt>
                <c:pt idx="513" c:formatCode="yyyy/m/d;@">
                  <c:v>43853</c:v>
                </c:pt>
                <c:pt idx="514" c:formatCode="yyyy/m/d;@">
                  <c:v>43864</c:v>
                </c:pt>
                <c:pt idx="515" c:formatCode="yyyy/m/d;@">
                  <c:v>43865</c:v>
                </c:pt>
                <c:pt idx="516" c:formatCode="yyyy/m/d;@">
                  <c:v>43866</c:v>
                </c:pt>
                <c:pt idx="517" c:formatCode="yyyy/m/d;@">
                  <c:v>43867</c:v>
                </c:pt>
                <c:pt idx="518" c:formatCode="yyyy/m/d;@">
                  <c:v>43868</c:v>
                </c:pt>
                <c:pt idx="519" c:formatCode="yyyy/m/d;@">
                  <c:v>43871</c:v>
                </c:pt>
                <c:pt idx="520" c:formatCode="yyyy/m/d;@">
                  <c:v>43872</c:v>
                </c:pt>
                <c:pt idx="521" c:formatCode="yyyy/m/d;@">
                  <c:v>43873</c:v>
                </c:pt>
                <c:pt idx="522" c:formatCode="yyyy/m/d;@">
                  <c:v>43874</c:v>
                </c:pt>
                <c:pt idx="523" c:formatCode="yyyy/m/d;@">
                  <c:v>43875</c:v>
                </c:pt>
                <c:pt idx="524" c:formatCode="yyyy/m/d;@">
                  <c:v>43878</c:v>
                </c:pt>
                <c:pt idx="525" c:formatCode="yyyy/m/d;@">
                  <c:v>43879</c:v>
                </c:pt>
                <c:pt idx="526" c:formatCode="yyyy/m/d;@">
                  <c:v>43880</c:v>
                </c:pt>
                <c:pt idx="527" c:formatCode="yyyy/m/d;@">
                  <c:v>43881</c:v>
                </c:pt>
                <c:pt idx="528" c:formatCode="yyyy/m/d;@">
                  <c:v>43882</c:v>
                </c:pt>
                <c:pt idx="529" c:formatCode="yyyy/m/d;@">
                  <c:v>43885</c:v>
                </c:pt>
                <c:pt idx="530" c:formatCode="yyyy/m/d;@">
                  <c:v>43886</c:v>
                </c:pt>
                <c:pt idx="531" c:formatCode="yyyy/m/d;@">
                  <c:v>43887</c:v>
                </c:pt>
                <c:pt idx="532" c:formatCode="yyyy/m/d;@">
                  <c:v>43888</c:v>
                </c:pt>
                <c:pt idx="533" c:formatCode="yyyy/m/d;@">
                  <c:v>43889</c:v>
                </c:pt>
                <c:pt idx="534" c:formatCode="yyyy/m/d;@">
                  <c:v>43892</c:v>
                </c:pt>
                <c:pt idx="535" c:formatCode="yyyy/m/d;@">
                  <c:v>43893</c:v>
                </c:pt>
                <c:pt idx="536" c:formatCode="yyyy/m/d;@">
                  <c:v>43894</c:v>
                </c:pt>
                <c:pt idx="537" c:formatCode="yyyy/m/d;@">
                  <c:v>43895</c:v>
                </c:pt>
                <c:pt idx="538" c:formatCode="yyyy/m/d;@">
                  <c:v>43896</c:v>
                </c:pt>
                <c:pt idx="539" c:formatCode="yyyy/m/d;@">
                  <c:v>43899</c:v>
                </c:pt>
                <c:pt idx="540" c:formatCode="yyyy/m/d;@">
                  <c:v>43900</c:v>
                </c:pt>
                <c:pt idx="541" c:formatCode="yyyy/m/d;@">
                  <c:v>43901</c:v>
                </c:pt>
                <c:pt idx="542" c:formatCode="yyyy/m/d;@">
                  <c:v>43902</c:v>
                </c:pt>
                <c:pt idx="543" c:formatCode="yyyy/m/d;@">
                  <c:v>43903</c:v>
                </c:pt>
                <c:pt idx="544" c:formatCode="yyyy/m/d;@">
                  <c:v>43906</c:v>
                </c:pt>
                <c:pt idx="545" c:formatCode="yyyy/m/d;@">
                  <c:v>43907</c:v>
                </c:pt>
                <c:pt idx="546" c:formatCode="yyyy/m/d;@">
                  <c:v>43914</c:v>
                </c:pt>
                <c:pt idx="547" c:formatCode="yyyy/m/d;@">
                  <c:v>43915</c:v>
                </c:pt>
                <c:pt idx="548" c:formatCode="yyyy/m/d;@">
                  <c:v>43916</c:v>
                </c:pt>
                <c:pt idx="549" c:formatCode="yyyy/m/d;@">
                  <c:v>43917</c:v>
                </c:pt>
                <c:pt idx="550" c:formatCode="yyyy/m/d;@">
                  <c:v>43920</c:v>
                </c:pt>
                <c:pt idx="551" c:formatCode="yyyy/m/d;@">
                  <c:v>43921</c:v>
                </c:pt>
                <c:pt idx="552" c:formatCode="yyyy/m/d;@">
                  <c:v>43922</c:v>
                </c:pt>
                <c:pt idx="553" c:formatCode="yyyy/m/d;@">
                  <c:v>43923</c:v>
                </c:pt>
                <c:pt idx="554" c:formatCode="yyyy/m/d;@">
                  <c:v>43924</c:v>
                </c:pt>
                <c:pt idx="555" c:formatCode="yyyy/m/d;@">
                  <c:v>43928</c:v>
                </c:pt>
                <c:pt idx="556" c:formatCode="yyyy/m/d;@">
                  <c:v>43929</c:v>
                </c:pt>
                <c:pt idx="557" c:formatCode="yyyy/m/d;@">
                  <c:v>43930</c:v>
                </c:pt>
                <c:pt idx="558" c:formatCode="yyyy/m/d;@">
                  <c:v>43931</c:v>
                </c:pt>
                <c:pt idx="559" c:formatCode="yyyy/m/d;@">
                  <c:v>43934</c:v>
                </c:pt>
                <c:pt idx="560" c:formatCode="yyyy/m/d;@">
                  <c:v>43935</c:v>
                </c:pt>
              </c:numCache>
            </c:numRef>
          </c:cat>
          <c:val>
            <c:numRef>
              <c:f>[PPT数据.xlsx]精废差!$C$2:$C$562</c:f>
              <c:numCache>
                <c:formatCode>General</c:formatCode>
                <c:ptCount val="561"/>
                <c:pt idx="0">
                  <c:v>2994.99999999999</c:v>
                </c:pt>
                <c:pt idx="1">
                  <c:v>2988.99999999999</c:v>
                </c:pt>
                <c:pt idx="2">
                  <c:v>2948.99999999999</c:v>
                </c:pt>
                <c:pt idx="3">
                  <c:v>2969.99999999999</c:v>
                </c:pt>
                <c:pt idx="4">
                  <c:v>2965.99999999999</c:v>
                </c:pt>
                <c:pt idx="5">
                  <c:v>2966.99999999999</c:v>
                </c:pt>
                <c:pt idx="6">
                  <c:v>3047.99999999999</c:v>
                </c:pt>
                <c:pt idx="7">
                  <c:v>3192.99999999999</c:v>
                </c:pt>
                <c:pt idx="8">
                  <c:v>3095.99999999999</c:v>
                </c:pt>
                <c:pt idx="9">
                  <c:v>3045.99999999999</c:v>
                </c:pt>
                <c:pt idx="10">
                  <c:v>3057.99999999999</c:v>
                </c:pt>
                <c:pt idx="11">
                  <c:v>2822.99999999999</c:v>
                </c:pt>
                <c:pt idx="12">
                  <c:v>2970.99999999999</c:v>
                </c:pt>
                <c:pt idx="13">
                  <c:v>2830.99999999999</c:v>
                </c:pt>
                <c:pt idx="14">
                  <c:v>2860.99999999999</c:v>
                </c:pt>
                <c:pt idx="15">
                  <c:v>2805.99999999999</c:v>
                </c:pt>
                <c:pt idx="16">
                  <c:v>2812.99999999999</c:v>
                </c:pt>
                <c:pt idx="17">
                  <c:v>2840.99999999999</c:v>
                </c:pt>
                <c:pt idx="18">
                  <c:v>2709.99999999999</c:v>
                </c:pt>
                <c:pt idx="19">
                  <c:v>2765.99999999999</c:v>
                </c:pt>
                <c:pt idx="20">
                  <c:v>2059.99999999999</c:v>
                </c:pt>
                <c:pt idx="21">
                  <c:v>2104.99999999999</c:v>
                </c:pt>
                <c:pt idx="22">
                  <c:v>2109.99999999999</c:v>
                </c:pt>
                <c:pt idx="23">
                  <c:v>2094.99999999999</c:v>
                </c:pt>
                <c:pt idx="24">
                  <c:v>2049.99999999999</c:v>
                </c:pt>
                <c:pt idx="25">
                  <c:v>2034.99999999999</c:v>
                </c:pt>
                <c:pt idx="26">
                  <c:v>2209.99999999999</c:v>
                </c:pt>
                <c:pt idx="27">
                  <c:v>2234.99999999999</c:v>
                </c:pt>
                <c:pt idx="28">
                  <c:v>2029.99999999999</c:v>
                </c:pt>
                <c:pt idx="29">
                  <c:v>2029.99999999999</c:v>
                </c:pt>
                <c:pt idx="30">
                  <c:v>2099.99999999999</c:v>
                </c:pt>
                <c:pt idx="31">
                  <c:v>2329.99999999999</c:v>
                </c:pt>
                <c:pt idx="32">
                  <c:v>1999.99999999999</c:v>
                </c:pt>
                <c:pt idx="33">
                  <c:v>2434.99999999999</c:v>
                </c:pt>
                <c:pt idx="34">
                  <c:v>2544.99999999999</c:v>
                </c:pt>
                <c:pt idx="35">
                  <c:v>2544.99999999999</c:v>
                </c:pt>
                <c:pt idx="36">
                  <c:v>2384.99999999999</c:v>
                </c:pt>
                <c:pt idx="37">
                  <c:v>2349.99999999999</c:v>
                </c:pt>
                <c:pt idx="38">
                  <c:v>2219.99999999999</c:v>
                </c:pt>
                <c:pt idx="39">
                  <c:v>2239.99999999999</c:v>
                </c:pt>
                <c:pt idx="40">
                  <c:v>2114.99999999999</c:v>
                </c:pt>
                <c:pt idx="41">
                  <c:v>1879.99999999999</c:v>
                </c:pt>
                <c:pt idx="42">
                  <c:v>2034.99999999999</c:v>
                </c:pt>
                <c:pt idx="43">
                  <c:v>2009.99999999999</c:v>
                </c:pt>
                <c:pt idx="44">
                  <c:v>1999.99999999999</c:v>
                </c:pt>
                <c:pt idx="45">
                  <c:v>1639.99999999999</c:v>
                </c:pt>
                <c:pt idx="46">
                  <c:v>1734.99999999999</c:v>
                </c:pt>
                <c:pt idx="47">
                  <c:v>1549.99999999999</c:v>
                </c:pt>
                <c:pt idx="48">
                  <c:v>1719.99999999999</c:v>
                </c:pt>
                <c:pt idx="49">
                  <c:v>1674.99999999999</c:v>
                </c:pt>
                <c:pt idx="50">
                  <c:v>1549.99999999999</c:v>
                </c:pt>
                <c:pt idx="51">
                  <c:v>1574.99999999999</c:v>
                </c:pt>
                <c:pt idx="52">
                  <c:v>1639.99999999999</c:v>
                </c:pt>
                <c:pt idx="53">
                  <c:v>1414.99999999999</c:v>
                </c:pt>
                <c:pt idx="54">
                  <c:v>1409.99999999999</c:v>
                </c:pt>
                <c:pt idx="55">
                  <c:v>1239.99999999999</c:v>
                </c:pt>
                <c:pt idx="56">
                  <c:v>1019.99999999999</c:v>
                </c:pt>
                <c:pt idx="57">
                  <c:v>1189.99999999999</c:v>
                </c:pt>
                <c:pt idx="58">
                  <c:v>1059.99999999999</c:v>
                </c:pt>
                <c:pt idx="59">
                  <c:v>1059.99999999999</c:v>
                </c:pt>
                <c:pt idx="60">
                  <c:v>1114.99999999999</c:v>
                </c:pt>
                <c:pt idx="61">
                  <c:v>1414.99999999999</c:v>
                </c:pt>
                <c:pt idx="62">
                  <c:v>1539.99999999999</c:v>
                </c:pt>
                <c:pt idx="63">
                  <c:v>1409.99999999999</c:v>
                </c:pt>
                <c:pt idx="64">
                  <c:v>1374.99999999999</c:v>
                </c:pt>
                <c:pt idx="65">
                  <c:v>1549.99999999999</c:v>
                </c:pt>
                <c:pt idx="66">
                  <c:v>1619.99999999999</c:v>
                </c:pt>
                <c:pt idx="67">
                  <c:v>1724.99999999999</c:v>
                </c:pt>
                <c:pt idx="68">
                  <c:v>1574.99999999999</c:v>
                </c:pt>
                <c:pt idx="69">
                  <c:v>1199.99999999999</c:v>
                </c:pt>
                <c:pt idx="70">
                  <c:v>1434.99999999999</c:v>
                </c:pt>
                <c:pt idx="71">
                  <c:v>1404.99999999999</c:v>
                </c:pt>
                <c:pt idx="72">
                  <c:v>1534.99999999999</c:v>
                </c:pt>
                <c:pt idx="73">
                  <c:v>1494.99999999999</c:v>
                </c:pt>
                <c:pt idx="74">
                  <c:v>1689.99999999999</c:v>
                </c:pt>
                <c:pt idx="75">
                  <c:v>1269.99999999999</c:v>
                </c:pt>
                <c:pt idx="76">
                  <c:v>1079.99999999999</c:v>
                </c:pt>
                <c:pt idx="77">
                  <c:v>1119.99999999999</c:v>
                </c:pt>
                <c:pt idx="78">
                  <c:v>1049.99999999999</c:v>
                </c:pt>
                <c:pt idx="79">
                  <c:v>639.999999999993</c:v>
                </c:pt>
                <c:pt idx="80">
                  <c:v>494.999999999993</c:v>
                </c:pt>
                <c:pt idx="81">
                  <c:v>599.999999999993</c:v>
                </c:pt>
                <c:pt idx="82">
                  <c:v>579.999999999993</c:v>
                </c:pt>
                <c:pt idx="83">
                  <c:v>654.999999999993</c:v>
                </c:pt>
                <c:pt idx="84">
                  <c:v>714.999999999993</c:v>
                </c:pt>
                <c:pt idx="85">
                  <c:v>914.999999999993</c:v>
                </c:pt>
                <c:pt idx="86">
                  <c:v>974.999999999993</c:v>
                </c:pt>
                <c:pt idx="87">
                  <c:v>979.999999999993</c:v>
                </c:pt>
                <c:pt idx="88">
                  <c:v>894.999999999993</c:v>
                </c:pt>
                <c:pt idx="89">
                  <c:v>859.999999999993</c:v>
                </c:pt>
                <c:pt idx="90">
                  <c:v>804.999999999993</c:v>
                </c:pt>
                <c:pt idx="91">
                  <c:v>884.999999999993</c:v>
                </c:pt>
                <c:pt idx="92">
                  <c:v>949.999999999993</c:v>
                </c:pt>
                <c:pt idx="93">
                  <c:v>1009.99999999999</c:v>
                </c:pt>
                <c:pt idx="94">
                  <c:v>1109.99999999999</c:v>
                </c:pt>
                <c:pt idx="95">
                  <c:v>1109.99999999999</c:v>
                </c:pt>
                <c:pt idx="96">
                  <c:v>1214.99999999999</c:v>
                </c:pt>
                <c:pt idx="97">
                  <c:v>1114.99999999999</c:v>
                </c:pt>
                <c:pt idx="98">
                  <c:v>1329.99999999999</c:v>
                </c:pt>
                <c:pt idx="99">
                  <c:v>1124.99999999999</c:v>
                </c:pt>
                <c:pt idx="100">
                  <c:v>1129.99999999999</c:v>
                </c:pt>
                <c:pt idx="101">
                  <c:v>1359.99999999999</c:v>
                </c:pt>
                <c:pt idx="102">
                  <c:v>1304.99999999999</c:v>
                </c:pt>
                <c:pt idx="103">
                  <c:v>1359.99999999999</c:v>
                </c:pt>
                <c:pt idx="104">
                  <c:v>1534.99999999999</c:v>
                </c:pt>
                <c:pt idx="105">
                  <c:v>1794.99999999999</c:v>
                </c:pt>
                <c:pt idx="106">
                  <c:v>1974.99999999999</c:v>
                </c:pt>
                <c:pt idx="107">
                  <c:v>2109.99999999999</c:v>
                </c:pt>
                <c:pt idx="108">
                  <c:v>2084.99999999999</c:v>
                </c:pt>
                <c:pt idx="109">
                  <c:v>2014.99999999999</c:v>
                </c:pt>
                <c:pt idx="110">
                  <c:v>2074.99999999999</c:v>
                </c:pt>
                <c:pt idx="111">
                  <c:v>2239.99999999999</c:v>
                </c:pt>
                <c:pt idx="112">
                  <c:v>2124.99999999999</c:v>
                </c:pt>
                <c:pt idx="113">
                  <c:v>2149.99999999999</c:v>
                </c:pt>
                <c:pt idx="114">
                  <c:v>2094.99999999999</c:v>
                </c:pt>
                <c:pt idx="115">
                  <c:v>1904.99999999999</c:v>
                </c:pt>
                <c:pt idx="116">
                  <c:v>1954.99999999999</c:v>
                </c:pt>
                <c:pt idx="117">
                  <c:v>1914.99999999999</c:v>
                </c:pt>
                <c:pt idx="118">
                  <c:v>1914.99999999999</c:v>
                </c:pt>
                <c:pt idx="119">
                  <c:v>1889.99999999999</c:v>
                </c:pt>
                <c:pt idx="120">
                  <c:v>1739.99999999999</c:v>
                </c:pt>
                <c:pt idx="121">
                  <c:v>1709.99999999999</c:v>
                </c:pt>
                <c:pt idx="122">
                  <c:v>1574.99999999999</c:v>
                </c:pt>
                <c:pt idx="123">
                  <c:v>1404.99999999999</c:v>
                </c:pt>
                <c:pt idx="124">
                  <c:v>1349.99999999999</c:v>
                </c:pt>
                <c:pt idx="125">
                  <c:v>1084.99999999999</c:v>
                </c:pt>
                <c:pt idx="126">
                  <c:v>1134.99999999999</c:v>
                </c:pt>
                <c:pt idx="127">
                  <c:v>1164.99999999999</c:v>
                </c:pt>
                <c:pt idx="128">
                  <c:v>804.999999999993</c:v>
                </c:pt>
                <c:pt idx="129">
                  <c:v>699.999999999993</c:v>
                </c:pt>
                <c:pt idx="130">
                  <c:v>749.999999999993</c:v>
                </c:pt>
                <c:pt idx="131">
                  <c:v>749.999999999993</c:v>
                </c:pt>
                <c:pt idx="132">
                  <c:v>744.999999999993</c:v>
                </c:pt>
                <c:pt idx="133">
                  <c:v>699.999999999993</c:v>
                </c:pt>
                <c:pt idx="134">
                  <c:v>649.999999999993</c:v>
                </c:pt>
                <c:pt idx="135">
                  <c:v>409.999999999993</c:v>
                </c:pt>
                <c:pt idx="136">
                  <c:v>489.999999999993</c:v>
                </c:pt>
                <c:pt idx="137">
                  <c:v>499.999999999993</c:v>
                </c:pt>
                <c:pt idx="138">
                  <c:v>534.999999999993</c:v>
                </c:pt>
                <c:pt idx="139">
                  <c:v>524.999999999993</c:v>
                </c:pt>
                <c:pt idx="140">
                  <c:v>659.999999999993</c:v>
                </c:pt>
                <c:pt idx="141">
                  <c:v>529.999999999993</c:v>
                </c:pt>
                <c:pt idx="142">
                  <c:v>524.999999999993</c:v>
                </c:pt>
                <c:pt idx="143">
                  <c:v>544.999999999993</c:v>
                </c:pt>
                <c:pt idx="144">
                  <c:v>499.999999999993</c:v>
                </c:pt>
                <c:pt idx="145">
                  <c:v>534.999999999993</c:v>
                </c:pt>
                <c:pt idx="146">
                  <c:v>634.999999999993</c:v>
                </c:pt>
                <c:pt idx="147">
                  <c:v>594.999999999993</c:v>
                </c:pt>
                <c:pt idx="148">
                  <c:v>604.999999999993</c:v>
                </c:pt>
                <c:pt idx="149">
                  <c:v>624.999999999993</c:v>
                </c:pt>
                <c:pt idx="150">
                  <c:v>664.999999999993</c:v>
                </c:pt>
                <c:pt idx="151">
                  <c:v>669.999999999993</c:v>
                </c:pt>
                <c:pt idx="152">
                  <c:v>619.999999999993</c:v>
                </c:pt>
                <c:pt idx="153">
                  <c:v>544.999999999993</c:v>
                </c:pt>
                <c:pt idx="154">
                  <c:v>604.999999999993</c:v>
                </c:pt>
                <c:pt idx="155">
                  <c:v>554.999999999993</c:v>
                </c:pt>
                <c:pt idx="156">
                  <c:v>996.799999999996</c:v>
                </c:pt>
                <c:pt idx="157">
                  <c:v>1241.8</c:v>
                </c:pt>
                <c:pt idx="158">
                  <c:v>1149.6</c:v>
                </c:pt>
                <c:pt idx="159">
                  <c:v>1009</c:v>
                </c:pt>
                <c:pt idx="160">
                  <c:v>966.799999999996</c:v>
                </c:pt>
                <c:pt idx="161">
                  <c:v>1036</c:v>
                </c:pt>
                <c:pt idx="162">
                  <c:v>919.599999999999</c:v>
                </c:pt>
                <c:pt idx="163">
                  <c:v>975.199999999997</c:v>
                </c:pt>
                <c:pt idx="164">
                  <c:v>907.399999999994</c:v>
                </c:pt>
                <c:pt idx="165">
                  <c:v>899.599999999999</c:v>
                </c:pt>
                <c:pt idx="166">
                  <c:v>920.4</c:v>
                </c:pt>
                <c:pt idx="167">
                  <c:v>895.4</c:v>
                </c:pt>
                <c:pt idx="168">
                  <c:v>838.4</c:v>
                </c:pt>
                <c:pt idx="169">
                  <c:v>837.6</c:v>
                </c:pt>
                <c:pt idx="170">
                  <c:v>847.6</c:v>
                </c:pt>
                <c:pt idx="171">
                  <c:v>761.2</c:v>
                </c:pt>
                <c:pt idx="172">
                  <c:v>792.6</c:v>
                </c:pt>
                <c:pt idx="173">
                  <c:v>807.6</c:v>
                </c:pt>
                <c:pt idx="174">
                  <c:v>896</c:v>
                </c:pt>
                <c:pt idx="175">
                  <c:v>982.4</c:v>
                </c:pt>
                <c:pt idx="176">
                  <c:v>877</c:v>
                </c:pt>
                <c:pt idx="177">
                  <c:v>829</c:v>
                </c:pt>
                <c:pt idx="178">
                  <c:v>1229</c:v>
                </c:pt>
                <c:pt idx="179">
                  <c:v>1184</c:v>
                </c:pt>
                <c:pt idx="180">
                  <c:v>1259</c:v>
                </c:pt>
                <c:pt idx="181">
                  <c:v>1319.2</c:v>
                </c:pt>
                <c:pt idx="182">
                  <c:v>1604.2</c:v>
                </c:pt>
                <c:pt idx="183">
                  <c:v>1477.8</c:v>
                </c:pt>
                <c:pt idx="184">
                  <c:v>1485</c:v>
                </c:pt>
                <c:pt idx="185">
                  <c:v>1345</c:v>
                </c:pt>
                <c:pt idx="186">
                  <c:v>1437.8</c:v>
                </c:pt>
                <c:pt idx="187">
                  <c:v>1540.6</c:v>
                </c:pt>
                <c:pt idx="188">
                  <c:v>1499.4</c:v>
                </c:pt>
                <c:pt idx="189">
                  <c:v>1703.6</c:v>
                </c:pt>
                <c:pt idx="190">
                  <c:v>1753</c:v>
                </c:pt>
                <c:pt idx="191">
                  <c:v>1846</c:v>
                </c:pt>
                <c:pt idx="192">
                  <c:v>1853</c:v>
                </c:pt>
                <c:pt idx="193">
                  <c:v>1893</c:v>
                </c:pt>
                <c:pt idx="194">
                  <c:v>1875</c:v>
                </c:pt>
                <c:pt idx="195">
                  <c:v>2004</c:v>
                </c:pt>
                <c:pt idx="196">
                  <c:v>1882</c:v>
                </c:pt>
                <c:pt idx="197">
                  <c:v>1834</c:v>
                </c:pt>
                <c:pt idx="198">
                  <c:v>1797</c:v>
                </c:pt>
                <c:pt idx="199">
                  <c:v>1897</c:v>
                </c:pt>
                <c:pt idx="200">
                  <c:v>1852</c:v>
                </c:pt>
                <c:pt idx="201">
                  <c:v>1759</c:v>
                </c:pt>
                <c:pt idx="202">
                  <c:v>1501</c:v>
                </c:pt>
                <c:pt idx="203">
                  <c:v>1466</c:v>
                </c:pt>
                <c:pt idx="204">
                  <c:v>1591</c:v>
                </c:pt>
                <c:pt idx="205" c:formatCode="0_ ">
                  <c:v>1785.39999999999</c:v>
                </c:pt>
                <c:pt idx="206" c:formatCode="0_ ">
                  <c:v>1745.6</c:v>
                </c:pt>
                <c:pt idx="207" c:formatCode="0_ ">
                  <c:v>1600.6</c:v>
                </c:pt>
                <c:pt idx="208" c:formatCode="0_ ">
                  <c:v>1745.6</c:v>
                </c:pt>
                <c:pt idx="209" c:formatCode="0_ ">
                  <c:v>1605.6</c:v>
                </c:pt>
                <c:pt idx="210" c:formatCode="0_ ">
                  <c:v>1557.39999999999</c:v>
                </c:pt>
                <c:pt idx="211" c:formatCode="0_ ">
                  <c:v>1552.6</c:v>
                </c:pt>
                <c:pt idx="212" c:formatCode="0_ ">
                  <c:v>1564.2</c:v>
                </c:pt>
                <c:pt idx="213" c:formatCode="0_ ">
                  <c:v>1620.8</c:v>
                </c:pt>
                <c:pt idx="214" c:formatCode="0_ ">
                  <c:v>1537.2</c:v>
                </c:pt>
                <c:pt idx="215" c:formatCode="0_ ">
                  <c:v>1598.8</c:v>
                </c:pt>
                <c:pt idx="216" c:formatCode="0_ ">
                  <c:v>1773.8</c:v>
                </c:pt>
                <c:pt idx="217" c:formatCode="0_ ">
                  <c:v>1732.39999999999</c:v>
                </c:pt>
                <c:pt idx="218" c:formatCode="0_ ">
                  <c:v>1874</c:v>
                </c:pt>
                <c:pt idx="219" c:formatCode="0_ ">
                  <c:v>1812.2</c:v>
                </c:pt>
                <c:pt idx="220" c:formatCode="0_ ">
                  <c:v>1767.39999999999</c:v>
                </c:pt>
                <c:pt idx="221" c:formatCode="0_ ">
                  <c:v>1730.8</c:v>
                </c:pt>
                <c:pt idx="222" c:formatCode="0_ ">
                  <c:v>1782.6</c:v>
                </c:pt>
                <c:pt idx="223" c:formatCode="0_ ">
                  <c:v>1820.6</c:v>
                </c:pt>
                <c:pt idx="224" c:formatCode="0_ ">
                  <c:v>1835.6</c:v>
                </c:pt>
                <c:pt idx="225" c:formatCode="0_ ">
                  <c:v>1943.6</c:v>
                </c:pt>
                <c:pt idx="226" c:formatCode="0_ ">
                  <c:v>1883.8</c:v>
                </c:pt>
                <c:pt idx="227" c:formatCode="0_ ">
                  <c:v>1674</c:v>
                </c:pt>
                <c:pt idx="228" c:formatCode="0_ ">
                  <c:v>1725.8</c:v>
                </c:pt>
                <c:pt idx="229" c:formatCode="0_ ">
                  <c:v>1780.8</c:v>
                </c:pt>
                <c:pt idx="230" c:formatCode="0_ ">
                  <c:v>1765.8</c:v>
                </c:pt>
                <c:pt idx="231" c:formatCode="0_ ">
                  <c:v>1795.8</c:v>
                </c:pt>
                <c:pt idx="232" c:formatCode="0_ ">
                  <c:v>1830.8</c:v>
                </c:pt>
                <c:pt idx="233" c:formatCode="0_ ">
                  <c:v>1825.8</c:v>
                </c:pt>
                <c:pt idx="234" c:formatCode="0_ ">
                  <c:v>1725.8</c:v>
                </c:pt>
                <c:pt idx="235" c:formatCode="0_ ">
                  <c:v>1710.8</c:v>
                </c:pt>
                <c:pt idx="236" c:formatCode="0_ ">
                  <c:v>1595.8</c:v>
                </c:pt>
                <c:pt idx="237" c:formatCode="0_ ">
                  <c:v>1481.2</c:v>
                </c:pt>
                <c:pt idx="238" c:formatCode="0_ ">
                  <c:v>1496.2</c:v>
                </c:pt>
                <c:pt idx="239" c:formatCode="0_ ">
                  <c:v>1501.2</c:v>
                </c:pt>
                <c:pt idx="240">
                  <c:v>1511.2</c:v>
                </c:pt>
                <c:pt idx="241">
                  <c:v>1321.39999999999</c:v>
                </c:pt>
                <c:pt idx="242">
                  <c:v>1323</c:v>
                </c:pt>
                <c:pt idx="243">
                  <c:v>1422.8</c:v>
                </c:pt>
                <c:pt idx="244">
                  <c:v>1216.2</c:v>
                </c:pt>
                <c:pt idx="245">
                  <c:v>1217.2</c:v>
                </c:pt>
                <c:pt idx="246">
                  <c:v>1218.2</c:v>
                </c:pt>
                <c:pt idx="247">
                  <c:v>1219.2</c:v>
                </c:pt>
                <c:pt idx="248">
                  <c:v>1220.2</c:v>
                </c:pt>
                <c:pt idx="249">
                  <c:v>1221.2</c:v>
                </c:pt>
                <c:pt idx="250">
                  <c:v>1308</c:v>
                </c:pt>
                <c:pt idx="251">
                  <c:v>1073.2</c:v>
                </c:pt>
                <c:pt idx="252">
                  <c:v>956.799999999996</c:v>
                </c:pt>
                <c:pt idx="253">
                  <c:v>1104.8</c:v>
                </c:pt>
                <c:pt idx="254">
                  <c:v>1144.8</c:v>
                </c:pt>
                <c:pt idx="255">
                  <c:v>1296.39999999999</c:v>
                </c:pt>
                <c:pt idx="256">
                  <c:v>1076.39999999999</c:v>
                </c:pt>
                <c:pt idx="257">
                  <c:v>953.199999999997</c:v>
                </c:pt>
                <c:pt idx="258">
                  <c:v>943.199999999997</c:v>
                </c:pt>
                <c:pt idx="259">
                  <c:v>960</c:v>
                </c:pt>
                <c:pt idx="260">
                  <c:v>1011.6</c:v>
                </c:pt>
                <c:pt idx="261">
                  <c:v>1014.8</c:v>
                </c:pt>
                <c:pt idx="262">
                  <c:v>1168</c:v>
                </c:pt>
                <c:pt idx="263">
                  <c:v>1358</c:v>
                </c:pt>
                <c:pt idx="264">
                  <c:v>1114.8</c:v>
                </c:pt>
                <c:pt idx="265">
                  <c:v>1044.8</c:v>
                </c:pt>
                <c:pt idx="266">
                  <c:v>1121.6</c:v>
                </c:pt>
                <c:pt idx="267">
                  <c:v>1181.6</c:v>
                </c:pt>
                <c:pt idx="268">
                  <c:v>1276.39999999999</c:v>
                </c:pt>
                <c:pt idx="269">
                  <c:v>1093.2</c:v>
                </c:pt>
                <c:pt idx="270">
                  <c:v>1154.8</c:v>
                </c:pt>
                <c:pt idx="271">
                  <c:v>1273</c:v>
                </c:pt>
                <c:pt idx="272">
                  <c:v>1271.39999999999</c:v>
                </c:pt>
                <c:pt idx="273">
                  <c:v>1271.39999999999</c:v>
                </c:pt>
                <c:pt idx="274">
                  <c:v>1271.39999999999</c:v>
                </c:pt>
                <c:pt idx="275">
                  <c:v>1459.6</c:v>
                </c:pt>
                <c:pt idx="276">
                  <c:v>1399.6</c:v>
                </c:pt>
                <c:pt idx="277">
                  <c:v>1376.39999999999</c:v>
                </c:pt>
                <c:pt idx="278">
                  <c:v>1406.39999999999</c:v>
                </c:pt>
                <c:pt idx="279">
                  <c:v>1566.39999999999</c:v>
                </c:pt>
                <c:pt idx="280">
                  <c:v>1591.2</c:v>
                </c:pt>
                <c:pt idx="281">
                  <c:v>1697.6</c:v>
                </c:pt>
                <c:pt idx="282">
                  <c:v>1860.8</c:v>
                </c:pt>
                <c:pt idx="283">
                  <c:v>1920.8</c:v>
                </c:pt>
                <c:pt idx="284">
                  <c:v>1790.8</c:v>
                </c:pt>
                <c:pt idx="285">
                  <c:v>1897.2</c:v>
                </c:pt>
                <c:pt idx="286">
                  <c:v>1767.2</c:v>
                </c:pt>
                <c:pt idx="287">
                  <c:v>1897.2</c:v>
                </c:pt>
                <c:pt idx="288">
                  <c:v>2037.2</c:v>
                </c:pt>
                <c:pt idx="289">
                  <c:v>1937.2</c:v>
                </c:pt>
                <c:pt idx="290">
                  <c:v>2077.2</c:v>
                </c:pt>
                <c:pt idx="291">
                  <c:v>2078.8</c:v>
                </c:pt>
                <c:pt idx="292">
                  <c:v>1967.2</c:v>
                </c:pt>
                <c:pt idx="293">
                  <c:v>1867.2</c:v>
                </c:pt>
                <c:pt idx="294">
                  <c:v>1845.6</c:v>
                </c:pt>
                <c:pt idx="295">
                  <c:v>1814</c:v>
                </c:pt>
                <c:pt idx="296">
                  <c:v>1807.2</c:v>
                </c:pt>
                <c:pt idx="297">
                  <c:v>1768.8</c:v>
                </c:pt>
                <c:pt idx="298">
                  <c:v>1678.8</c:v>
                </c:pt>
                <c:pt idx="299">
                  <c:v>1624</c:v>
                </c:pt>
                <c:pt idx="300">
                  <c:v>1937.2</c:v>
                </c:pt>
                <c:pt idx="301">
                  <c:v>1877.2</c:v>
                </c:pt>
                <c:pt idx="302">
                  <c:v>1977.2</c:v>
                </c:pt>
                <c:pt idx="303">
                  <c:v>2302.2</c:v>
                </c:pt>
                <c:pt idx="304">
                  <c:v>1945.6</c:v>
                </c:pt>
                <c:pt idx="305">
                  <c:v>1909.2</c:v>
                </c:pt>
                <c:pt idx="306">
                  <c:v>1759.2</c:v>
                </c:pt>
                <c:pt idx="307">
                  <c:v>1632.39999999999</c:v>
                </c:pt>
                <c:pt idx="308">
                  <c:v>1582.39999999999</c:v>
                </c:pt>
                <c:pt idx="309">
                  <c:v>1755.6</c:v>
                </c:pt>
                <c:pt idx="310">
                  <c:v>1096.6</c:v>
                </c:pt>
                <c:pt idx="311">
                  <c:v>976.599999999999</c:v>
                </c:pt>
                <c:pt idx="312">
                  <c:v>996.599999999999</c:v>
                </c:pt>
                <c:pt idx="313">
                  <c:v>1130.8</c:v>
                </c:pt>
                <c:pt idx="314">
                  <c:v>900.800000000003</c:v>
                </c:pt>
                <c:pt idx="315">
                  <c:v>990.800000000003</c:v>
                </c:pt>
                <c:pt idx="316">
                  <c:v>1030.8</c:v>
                </c:pt>
                <c:pt idx="317">
                  <c:v>1048.7</c:v>
                </c:pt>
                <c:pt idx="318">
                  <c:v>926.599999999999</c:v>
                </c:pt>
                <c:pt idx="319">
                  <c:v>982.900000000001</c:v>
                </c:pt>
                <c:pt idx="320">
                  <c:v>1118.7</c:v>
                </c:pt>
                <c:pt idx="321">
                  <c:v>1220.8</c:v>
                </c:pt>
                <c:pt idx="322">
                  <c:v>1378.7</c:v>
                </c:pt>
                <c:pt idx="323">
                  <c:v>1444.5</c:v>
                </c:pt>
                <c:pt idx="324">
                  <c:v>1454.5</c:v>
                </c:pt>
                <c:pt idx="325">
                  <c:v>1390.3</c:v>
                </c:pt>
                <c:pt idx="326">
                  <c:v>1270.3</c:v>
                </c:pt>
                <c:pt idx="327">
                  <c:v>1452.4</c:v>
                </c:pt>
                <c:pt idx="328">
                  <c:v>1228.2</c:v>
                </c:pt>
                <c:pt idx="329">
                  <c:v>1228.2</c:v>
                </c:pt>
                <c:pt idx="330">
                  <c:v>1188.2</c:v>
                </c:pt>
                <c:pt idx="331">
                  <c:v>1238.2</c:v>
                </c:pt>
                <c:pt idx="332">
                  <c:v>1857</c:v>
                </c:pt>
                <c:pt idx="333">
                  <c:v>1566</c:v>
                </c:pt>
                <c:pt idx="334">
                  <c:v>1646.5</c:v>
                </c:pt>
                <c:pt idx="335">
                  <c:v>1576</c:v>
                </c:pt>
                <c:pt idx="336">
                  <c:v>1399</c:v>
                </c:pt>
                <c:pt idx="337">
                  <c:v>1419.5</c:v>
                </c:pt>
                <c:pt idx="338">
                  <c:v>1302.5</c:v>
                </c:pt>
                <c:pt idx="339">
                  <c:v>1222.5</c:v>
                </c:pt>
                <c:pt idx="340">
                  <c:v>1262.5</c:v>
                </c:pt>
                <c:pt idx="341">
                  <c:v>1396</c:v>
                </c:pt>
                <c:pt idx="342">
                  <c:v>1486</c:v>
                </c:pt>
                <c:pt idx="343">
                  <c:v>1416</c:v>
                </c:pt>
                <c:pt idx="344">
                  <c:v>1366</c:v>
                </c:pt>
                <c:pt idx="345">
                  <c:v>1229</c:v>
                </c:pt>
                <c:pt idx="346">
                  <c:v>736</c:v>
                </c:pt>
                <c:pt idx="347">
                  <c:v>900</c:v>
                </c:pt>
                <c:pt idx="348">
                  <c:v>1020</c:v>
                </c:pt>
                <c:pt idx="349">
                  <c:v>1140</c:v>
                </c:pt>
                <c:pt idx="350">
                  <c:v>1016</c:v>
                </c:pt>
                <c:pt idx="351">
                  <c:v>964</c:v>
                </c:pt>
                <c:pt idx="352">
                  <c:v>844</c:v>
                </c:pt>
                <c:pt idx="353">
                  <c:v>726</c:v>
                </c:pt>
                <c:pt idx="354">
                  <c:v>836</c:v>
                </c:pt>
                <c:pt idx="355">
                  <c:v>934</c:v>
                </c:pt>
                <c:pt idx="356">
                  <c:v>854</c:v>
                </c:pt>
                <c:pt idx="357">
                  <c:v>1018</c:v>
                </c:pt>
                <c:pt idx="358">
                  <c:v>1094</c:v>
                </c:pt>
                <c:pt idx="359">
                  <c:v>904</c:v>
                </c:pt>
                <c:pt idx="360">
                  <c:v>1038</c:v>
                </c:pt>
                <c:pt idx="361">
                  <c:v>1168</c:v>
                </c:pt>
                <c:pt idx="362">
                  <c:v>1090</c:v>
                </c:pt>
                <c:pt idx="363">
                  <c:v>1184</c:v>
                </c:pt>
                <c:pt idx="364">
                  <c:v>1184</c:v>
                </c:pt>
                <c:pt idx="365">
                  <c:v>1263</c:v>
                </c:pt>
                <c:pt idx="366">
                  <c:v>1184</c:v>
                </c:pt>
                <c:pt idx="367">
                  <c:v>1220</c:v>
                </c:pt>
                <c:pt idx="368">
                  <c:v>1320</c:v>
                </c:pt>
                <c:pt idx="369">
                  <c:v>1491</c:v>
                </c:pt>
                <c:pt idx="370">
                  <c:v>1450.45</c:v>
                </c:pt>
                <c:pt idx="371">
                  <c:v>1400.45</c:v>
                </c:pt>
                <c:pt idx="372">
                  <c:v>1524.75</c:v>
                </c:pt>
                <c:pt idx="373">
                  <c:v>1171.85000000001</c:v>
                </c:pt>
                <c:pt idx="374">
                  <c:v>1258.95</c:v>
                </c:pt>
                <c:pt idx="375">
                  <c:v>1293.25</c:v>
                </c:pt>
                <c:pt idx="376">
                  <c:v>1394.65</c:v>
                </c:pt>
                <c:pt idx="377">
                  <c:v>1394.65</c:v>
                </c:pt>
                <c:pt idx="378">
                  <c:v>1300.35000000001</c:v>
                </c:pt>
                <c:pt idx="379">
                  <c:v>940.350000000006</c:v>
                </c:pt>
                <c:pt idx="380">
                  <c:v>860.450000000004</c:v>
                </c:pt>
                <c:pt idx="381">
                  <c:v>1013.3</c:v>
                </c:pt>
                <c:pt idx="382">
                  <c:v>1064.75</c:v>
                </c:pt>
                <c:pt idx="383">
                  <c:v>1104.75</c:v>
                </c:pt>
                <c:pt idx="384">
                  <c:v>1147.60000000001</c:v>
                </c:pt>
                <c:pt idx="385">
                  <c:v>1123.3</c:v>
                </c:pt>
                <c:pt idx="386">
                  <c:v>1376.25</c:v>
                </c:pt>
                <c:pt idx="387">
                  <c:v>1421.95</c:v>
                </c:pt>
                <c:pt idx="388">
                  <c:v>1369.05</c:v>
                </c:pt>
                <c:pt idx="389">
                  <c:v>1283.3</c:v>
                </c:pt>
                <c:pt idx="390">
                  <c:v>1343.3</c:v>
                </c:pt>
                <c:pt idx="391">
                  <c:v>1293.3</c:v>
                </c:pt>
                <c:pt idx="392">
                  <c:v>1233.3</c:v>
                </c:pt>
                <c:pt idx="393">
                  <c:v>1266.2</c:v>
                </c:pt>
                <c:pt idx="394">
                  <c:v>1124</c:v>
                </c:pt>
                <c:pt idx="395">
                  <c:v>1145</c:v>
                </c:pt>
                <c:pt idx="396">
                  <c:v>1080.5</c:v>
                </c:pt>
                <c:pt idx="397">
                  <c:v>907</c:v>
                </c:pt>
                <c:pt idx="398">
                  <c:v>1037</c:v>
                </c:pt>
                <c:pt idx="399">
                  <c:v>1067</c:v>
                </c:pt>
                <c:pt idx="400">
                  <c:v>945</c:v>
                </c:pt>
                <c:pt idx="401">
                  <c:v>984.5</c:v>
                </c:pt>
                <c:pt idx="402">
                  <c:v>939.5</c:v>
                </c:pt>
                <c:pt idx="403">
                  <c:v>939.5</c:v>
                </c:pt>
                <c:pt idx="404">
                  <c:v>999.5</c:v>
                </c:pt>
                <c:pt idx="405">
                  <c:v>885</c:v>
                </c:pt>
                <c:pt idx="406">
                  <c:v>965</c:v>
                </c:pt>
                <c:pt idx="407">
                  <c:v>985</c:v>
                </c:pt>
                <c:pt idx="408">
                  <c:v>1135</c:v>
                </c:pt>
                <c:pt idx="409">
                  <c:v>875</c:v>
                </c:pt>
                <c:pt idx="410">
                  <c:v>905</c:v>
                </c:pt>
                <c:pt idx="411">
                  <c:v>775</c:v>
                </c:pt>
                <c:pt idx="412">
                  <c:v>743.25</c:v>
                </c:pt>
                <c:pt idx="413">
                  <c:v>717</c:v>
                </c:pt>
                <c:pt idx="414">
                  <c:v>797</c:v>
                </c:pt>
                <c:pt idx="415">
                  <c:v>857</c:v>
                </c:pt>
                <c:pt idx="416">
                  <c:v>924</c:v>
                </c:pt>
                <c:pt idx="417">
                  <c:v>864</c:v>
                </c:pt>
                <c:pt idx="418">
                  <c:v>754</c:v>
                </c:pt>
                <c:pt idx="419">
                  <c:v>740</c:v>
                </c:pt>
                <c:pt idx="420">
                  <c:v>1322</c:v>
                </c:pt>
                <c:pt idx="421">
                  <c:v>1622</c:v>
                </c:pt>
                <c:pt idx="422">
                  <c:v>1538</c:v>
                </c:pt>
                <c:pt idx="423">
                  <c:v>1633</c:v>
                </c:pt>
                <c:pt idx="424">
                  <c:v>1551</c:v>
                </c:pt>
                <c:pt idx="425">
                  <c:v>1641</c:v>
                </c:pt>
                <c:pt idx="426">
                  <c:v>1597</c:v>
                </c:pt>
                <c:pt idx="427">
                  <c:v>1615</c:v>
                </c:pt>
                <c:pt idx="428">
                  <c:v>1641</c:v>
                </c:pt>
                <c:pt idx="429">
                  <c:v>1551</c:v>
                </c:pt>
                <c:pt idx="430">
                  <c:v>1561</c:v>
                </c:pt>
                <c:pt idx="431">
                  <c:v>1491</c:v>
                </c:pt>
                <c:pt idx="432">
                  <c:v>1471</c:v>
                </c:pt>
                <c:pt idx="433">
                  <c:v>1411</c:v>
                </c:pt>
                <c:pt idx="434">
                  <c:v>1411</c:v>
                </c:pt>
                <c:pt idx="435">
                  <c:v>1177</c:v>
                </c:pt>
                <c:pt idx="436">
                  <c:v>1325</c:v>
                </c:pt>
                <c:pt idx="437">
                  <c:v>1201.5</c:v>
                </c:pt>
                <c:pt idx="438">
                  <c:v>1115.2</c:v>
                </c:pt>
                <c:pt idx="439">
                  <c:v>1010.2</c:v>
                </c:pt>
                <c:pt idx="440">
                  <c:v>1027.8</c:v>
                </c:pt>
                <c:pt idx="441">
                  <c:v>1072.8</c:v>
                </c:pt>
                <c:pt idx="442">
                  <c:v>1138.6</c:v>
                </c:pt>
                <c:pt idx="443">
                  <c:v>1280.2</c:v>
                </c:pt>
                <c:pt idx="444">
                  <c:v>1166</c:v>
                </c:pt>
                <c:pt idx="445">
                  <c:v>1176</c:v>
                </c:pt>
                <c:pt idx="446">
                  <c:v>1414.39999999999</c:v>
                </c:pt>
                <c:pt idx="447">
                  <c:v>1374.39999999999</c:v>
                </c:pt>
                <c:pt idx="448">
                  <c:v>1360.2</c:v>
                </c:pt>
                <c:pt idx="449">
                  <c:v>1501.5</c:v>
                </c:pt>
                <c:pt idx="450">
                  <c:v>1411.5</c:v>
                </c:pt>
                <c:pt idx="451">
                  <c:v>1435.7</c:v>
                </c:pt>
                <c:pt idx="452">
                  <c:v>1425.7</c:v>
                </c:pt>
                <c:pt idx="453">
                  <c:v>1465.7</c:v>
                </c:pt>
                <c:pt idx="454">
                  <c:v>1391.5</c:v>
                </c:pt>
                <c:pt idx="455">
                  <c:v>1054.7</c:v>
                </c:pt>
                <c:pt idx="456">
                  <c:v>1018.4</c:v>
                </c:pt>
                <c:pt idx="457">
                  <c:v>1062.10000000001</c:v>
                </c:pt>
                <c:pt idx="458">
                  <c:v>1125.8</c:v>
                </c:pt>
                <c:pt idx="459">
                  <c:v>1062.10000000001</c:v>
                </c:pt>
                <c:pt idx="460">
                  <c:v>963.200000000004</c:v>
                </c:pt>
                <c:pt idx="461">
                  <c:v>1072.10000000001</c:v>
                </c:pt>
                <c:pt idx="462">
                  <c:v>1022.10000000001</c:v>
                </c:pt>
                <c:pt idx="463">
                  <c:v>998.400000000001</c:v>
                </c:pt>
                <c:pt idx="464">
                  <c:v>968.400000000001</c:v>
                </c:pt>
                <c:pt idx="465">
                  <c:v>1024.7</c:v>
                </c:pt>
                <c:pt idx="466">
                  <c:v>983.400000000001</c:v>
                </c:pt>
                <c:pt idx="467">
                  <c:v>938.400000000001</c:v>
                </c:pt>
                <c:pt idx="468">
                  <c:v>935.800000000003</c:v>
                </c:pt>
                <c:pt idx="469">
                  <c:v>835.800000000003</c:v>
                </c:pt>
                <c:pt idx="470">
                  <c:v>908.400000000001</c:v>
                </c:pt>
                <c:pt idx="471">
                  <c:v>1065.25</c:v>
                </c:pt>
                <c:pt idx="472">
                  <c:v>1005.25</c:v>
                </c:pt>
                <c:pt idx="473">
                  <c:v>992.650000000001</c:v>
                </c:pt>
                <c:pt idx="474">
                  <c:v>1002.65</c:v>
                </c:pt>
                <c:pt idx="475">
                  <c:v>1088.95</c:v>
                </c:pt>
                <c:pt idx="476">
                  <c:v>1182.10000000001</c:v>
                </c:pt>
                <c:pt idx="477">
                  <c:v>1098.4</c:v>
                </c:pt>
                <c:pt idx="478">
                  <c:v>1134.7</c:v>
                </c:pt>
                <c:pt idx="479">
                  <c:v>1252</c:v>
                </c:pt>
                <c:pt idx="480">
                  <c:v>1297.8</c:v>
                </c:pt>
                <c:pt idx="481">
                  <c:v>1484.95</c:v>
                </c:pt>
                <c:pt idx="482">
                  <c:v>1475.45</c:v>
                </c:pt>
                <c:pt idx="483">
                  <c:v>1565.45</c:v>
                </c:pt>
                <c:pt idx="484">
                  <c:v>1782.45</c:v>
                </c:pt>
                <c:pt idx="485">
                  <c:v>1842.45</c:v>
                </c:pt>
                <c:pt idx="486">
                  <c:v>1668.95</c:v>
                </c:pt>
                <c:pt idx="487">
                  <c:v>1843.75</c:v>
                </c:pt>
                <c:pt idx="488">
                  <c:v>1917</c:v>
                </c:pt>
                <c:pt idx="489">
                  <c:v>1893.5</c:v>
                </c:pt>
                <c:pt idx="490">
                  <c:v>1950.5</c:v>
                </c:pt>
                <c:pt idx="491">
                  <c:v>1903.5</c:v>
                </c:pt>
                <c:pt idx="492">
                  <c:v>1973.5</c:v>
                </c:pt>
                <c:pt idx="493">
                  <c:v>2217</c:v>
                </c:pt>
                <c:pt idx="494">
                  <c:v>2307</c:v>
                </c:pt>
                <c:pt idx="495">
                  <c:v>2397</c:v>
                </c:pt>
                <c:pt idx="496">
                  <c:v>2313.5</c:v>
                </c:pt>
                <c:pt idx="497">
                  <c:v>2220</c:v>
                </c:pt>
                <c:pt idx="498">
                  <c:v>2190</c:v>
                </c:pt>
                <c:pt idx="499">
                  <c:v>2096.5</c:v>
                </c:pt>
                <c:pt idx="500">
                  <c:v>1993</c:v>
                </c:pt>
                <c:pt idx="501">
                  <c:v>1956.5</c:v>
                </c:pt>
                <c:pt idx="502">
                  <c:v>1973</c:v>
                </c:pt>
                <c:pt idx="503">
                  <c:v>1918.7</c:v>
                </c:pt>
                <c:pt idx="504">
                  <c:v>1828.7</c:v>
                </c:pt>
                <c:pt idx="505">
                  <c:v>1788.7</c:v>
                </c:pt>
                <c:pt idx="506">
                  <c:v>1945.3</c:v>
                </c:pt>
                <c:pt idx="507">
                  <c:v>2015.3</c:v>
                </c:pt>
                <c:pt idx="508">
                  <c:v>2045.3</c:v>
                </c:pt>
                <c:pt idx="509">
                  <c:v>2005.3</c:v>
                </c:pt>
                <c:pt idx="510">
                  <c:v>1865.3</c:v>
                </c:pt>
                <c:pt idx="511">
                  <c:v>1402</c:v>
                </c:pt>
                <c:pt idx="512">
                  <c:v>1595.4</c:v>
                </c:pt>
                <c:pt idx="513">
                  <c:v>1285.4</c:v>
                </c:pt>
                <c:pt idx="514">
                  <c:v>1196.4</c:v>
                </c:pt>
                <c:pt idx="515">
                  <c:v>1279.7</c:v>
                </c:pt>
                <c:pt idx="516">
                  <c:v>1659.7</c:v>
                </c:pt>
                <c:pt idx="517">
                  <c:v>1362.8</c:v>
                </c:pt>
                <c:pt idx="518">
                  <c:v>1182.8</c:v>
                </c:pt>
                <c:pt idx="519">
                  <c:v>1049.5</c:v>
                </c:pt>
                <c:pt idx="520">
                  <c:v>1149.5</c:v>
                </c:pt>
                <c:pt idx="521">
                  <c:v>1159.5</c:v>
                </c:pt>
                <c:pt idx="522">
                  <c:v>1132.8</c:v>
                </c:pt>
                <c:pt idx="523">
                  <c:v>1019.4</c:v>
                </c:pt>
                <c:pt idx="524">
                  <c:v>1339.4</c:v>
                </c:pt>
                <c:pt idx="525">
                  <c:v>1369.4</c:v>
                </c:pt>
                <c:pt idx="526">
                  <c:v>1399.4</c:v>
                </c:pt>
                <c:pt idx="527">
                  <c:v>1339.4</c:v>
                </c:pt>
                <c:pt idx="528">
                  <c:v>1289.4</c:v>
                </c:pt>
                <c:pt idx="529">
                  <c:v>996.099999999999</c:v>
                </c:pt>
                <c:pt idx="530">
                  <c:v>976.099999999999</c:v>
                </c:pt>
                <c:pt idx="531">
                  <c:v>836.099999999999</c:v>
                </c:pt>
                <c:pt idx="532">
                  <c:v>836</c:v>
                </c:pt>
                <c:pt idx="533">
                  <c:v>452.5</c:v>
                </c:pt>
                <c:pt idx="534">
                  <c:v>602.5</c:v>
                </c:pt>
                <c:pt idx="535">
                  <c:v>443.5</c:v>
                </c:pt>
                <c:pt idx="536">
                  <c:v>376.5</c:v>
                </c:pt>
                <c:pt idx="537">
                  <c:v>436.5</c:v>
                </c:pt>
                <c:pt idx="538">
                  <c:v>436</c:v>
                </c:pt>
                <c:pt idx="539">
                  <c:v>158</c:v>
                </c:pt>
                <c:pt idx="540">
                  <c:v>222</c:v>
                </c:pt>
                <c:pt idx="541">
                  <c:v>472</c:v>
                </c:pt>
                <c:pt idx="542">
                  <c:v>552</c:v>
                </c:pt>
                <c:pt idx="543">
                  <c:v>320</c:v>
                </c:pt>
                <c:pt idx="544">
                  <c:v>588</c:v>
                </c:pt>
                <c:pt idx="545">
                  <c:v>436</c:v>
                </c:pt>
                <c:pt idx="546">
                  <c:v>42</c:v>
                </c:pt>
                <c:pt idx="547">
                  <c:v>36</c:v>
                </c:pt>
                <c:pt idx="548">
                  <c:v>290</c:v>
                </c:pt>
                <c:pt idx="549">
                  <c:v>80</c:v>
                </c:pt>
                <c:pt idx="550">
                  <c:v>374</c:v>
                </c:pt>
                <c:pt idx="551">
                  <c:v>326</c:v>
                </c:pt>
                <c:pt idx="552">
                  <c:v>204</c:v>
                </c:pt>
                <c:pt idx="553">
                  <c:v>96</c:v>
                </c:pt>
                <c:pt idx="554">
                  <c:v>338</c:v>
                </c:pt>
                <c:pt idx="555">
                  <c:v>490</c:v>
                </c:pt>
                <c:pt idx="556">
                  <c:v>210</c:v>
                </c:pt>
                <c:pt idx="557">
                  <c:v>237</c:v>
                </c:pt>
                <c:pt idx="558">
                  <c:v>327</c:v>
                </c:pt>
                <c:pt idx="559">
                  <c:v>541.5</c:v>
                </c:pt>
                <c:pt idx="560">
                  <c:v>611.5</c:v>
                </c:pt>
              </c:numCache>
            </c:numRef>
          </c:val>
          <c:smooth val="0"/>
        </c:ser>
        <c:dLbls>
          <c:showLegendKey val="0"/>
          <c:showVal val="0"/>
          <c:showCatName val="0"/>
          <c:showSerName val="0"/>
          <c:showPercent val="0"/>
          <c:showBubbleSize val="0"/>
        </c:dLbls>
        <c:marker val="0"/>
        <c:smooth val="0"/>
        <c:axId val="146488550"/>
        <c:axId val="666557363"/>
      </c:lineChart>
      <c:catAx>
        <c:axId val="534036466"/>
        <c:scaling>
          <c:orientation val="minMax"/>
        </c:scaling>
        <c:delete val="0"/>
        <c:axPos val="b"/>
        <c:title>
          <c:tx>
            <c:rich>
              <a:bodyPr rot="0" spcFirstLastPara="0" vertOverflow="ellipsis" vert="horz" wrap="square" anchor="ctr" anchorCtr="1"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altLang="en-US"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元</a:t>
                </a:r>
                <a:r>
                  <a:rPr lang="en-US" alt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吨</a:t>
                </a:r>
                <a:endPar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0198441863883581"/>
              <c:y val="0.136989611017154"/>
            </c:manualLayout>
          </c:layout>
          <c:overlay val="0"/>
          <c:spPr>
            <a:noFill/>
            <a:ln>
              <a:noFill/>
            </a:ln>
            <a:effectLst/>
          </c:spPr>
        </c:title>
        <c:numFmt formatCode="yy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18173690"/>
        <c:crosses val="autoZero"/>
        <c:auto val="0"/>
        <c:lblAlgn val="ctr"/>
        <c:lblOffset val="100"/>
        <c:noMultiLvlLbl val="0"/>
      </c:catAx>
      <c:valAx>
        <c:axId val="818173690"/>
        <c:scaling>
          <c:orientation val="minMax"/>
          <c:min val="35000"/>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34036466"/>
        <c:crossesAt val="1"/>
        <c:crossBetween val="between"/>
        <c:majorUnit val="4000"/>
      </c:valAx>
      <c:dateAx>
        <c:axId val="146488550"/>
        <c:scaling>
          <c:orientation val="minMax"/>
        </c:scaling>
        <c:delete val="1"/>
        <c:axPos val="b"/>
        <c:title>
          <c:tx>
            <c:rich>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元</a:t>
                </a:r>
                <a:r>
                  <a:rPr lang="en-US" alt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吨</a:t>
                </a:r>
                <a:endParaRPr altLang="en-US"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880640893723357"/>
              <c:y val="0.136023194008215"/>
            </c:manualLayout>
          </c:layout>
          <c:overlay val="0"/>
          <c:spPr>
            <a:noFill/>
            <a:ln>
              <a:noFill/>
            </a:ln>
            <a:effectLst/>
          </c:spPr>
        </c:title>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66557363"/>
        <c:crosses val="autoZero"/>
        <c:auto val="1"/>
        <c:lblOffset val="100"/>
        <c:baseTimeUnit val="days"/>
      </c:dateAx>
      <c:valAx>
        <c:axId val="666557363"/>
        <c:scaling>
          <c:orientation val="minMax"/>
        </c:scaling>
        <c:delete val="0"/>
        <c:axPos val="r"/>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46488550"/>
        <c:crosses val="max"/>
        <c:crossBetween val="between"/>
        <c:majorUnit val="1000"/>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7820957668286"/>
          <c:y val="0.141668619639091"/>
          <c:w val="0.846745315752949"/>
          <c:h val="0.624068432153738"/>
        </c:manualLayout>
      </c:layout>
      <c:barChart>
        <c:barDir val="col"/>
        <c:grouping val="clustered"/>
        <c:varyColors val="0"/>
        <c:ser>
          <c:idx val="0"/>
          <c:order val="0"/>
          <c:tx>
            <c:strRef>
              <c:f>'[废铜2020.04.14.xlsx]含铜量计算表（新）'!$N$109</c:f>
              <c:strCache>
                <c:ptCount val="1"/>
                <c:pt idx="0">
                  <c:v>中国废铜进口金属吨累计</c:v>
                </c:pt>
              </c:strCache>
            </c:strRef>
          </c:tx>
          <c:spPr>
            <a:solidFill>
              <a:srgbClr val="002060"/>
            </a:solidFill>
            <a:ln>
              <a:noFill/>
            </a:ln>
            <a:effectLst/>
          </c:spPr>
          <c:invertIfNegative val="0"/>
          <c:dLbls>
            <c:delete val="1"/>
          </c:dLbls>
          <c:cat>
            <c:numRef>
              <c:f>'[废铜2020.04.14.xlsx]含铜量计算表（新）'!$M$121:$M$154</c:f>
              <c:numCache>
                <c:formatCode>yyyy"年"m"月";@</c:formatCode>
                <c:ptCount val="34"/>
                <c:pt idx="0" c:formatCode="yyyy&quot;年&quot;m&quot;月&quot;;@">
                  <c:v>42767</c:v>
                </c:pt>
                <c:pt idx="1" c:formatCode="yyyy&quot;年&quot;m&quot;月&quot;;@">
                  <c:v>42795</c:v>
                </c:pt>
                <c:pt idx="2" c:formatCode="yyyy&quot;年&quot;m&quot;月&quot;;@">
                  <c:v>42826</c:v>
                </c:pt>
                <c:pt idx="3" c:formatCode="yyyy&quot;年&quot;m&quot;月&quot;;@">
                  <c:v>42856</c:v>
                </c:pt>
                <c:pt idx="4" c:formatCode="yyyy&quot;年&quot;m&quot;月&quot;;@">
                  <c:v>42887</c:v>
                </c:pt>
                <c:pt idx="5" c:formatCode="yyyy&quot;年&quot;m&quot;月&quot;;@">
                  <c:v>42917</c:v>
                </c:pt>
                <c:pt idx="6" c:formatCode="yyyy&quot;年&quot;m&quot;月&quot;;@">
                  <c:v>42948</c:v>
                </c:pt>
                <c:pt idx="7" c:formatCode="yyyy&quot;年&quot;m&quot;月&quot;;@">
                  <c:v>42979</c:v>
                </c:pt>
                <c:pt idx="8" c:formatCode="yyyy&quot;年&quot;m&quot;月&quot;;@">
                  <c:v>43009</c:v>
                </c:pt>
                <c:pt idx="9" c:formatCode="yyyy&quot;年&quot;m&quot;月&quot;;@">
                  <c:v>43040</c:v>
                </c:pt>
                <c:pt idx="10" c:formatCode="yyyy&quot;年&quot;m&quot;月&quot;;@">
                  <c:v>43070</c:v>
                </c:pt>
                <c:pt idx="11" c:formatCode="yyyy&quot;年&quot;m&quot;月&quot;;@">
                  <c:v>43132</c:v>
                </c:pt>
                <c:pt idx="12" c:formatCode="yyyy&quot;年&quot;m&quot;月&quot;;@">
                  <c:v>43160</c:v>
                </c:pt>
                <c:pt idx="13" c:formatCode="yyyy&quot;年&quot;m&quot;月&quot;;@">
                  <c:v>43191</c:v>
                </c:pt>
                <c:pt idx="14" c:formatCode="yyyy&quot;年&quot;m&quot;月&quot;;@">
                  <c:v>43221</c:v>
                </c:pt>
                <c:pt idx="15" c:formatCode="yyyy&quot;年&quot;m&quot;月&quot;;@">
                  <c:v>43252</c:v>
                </c:pt>
                <c:pt idx="16" c:formatCode="yyyy&quot;年&quot;m&quot;月&quot;;@">
                  <c:v>43282</c:v>
                </c:pt>
                <c:pt idx="17" c:formatCode="yyyy&quot;年&quot;m&quot;月&quot;;@">
                  <c:v>43313</c:v>
                </c:pt>
                <c:pt idx="18" c:formatCode="yyyy&quot;年&quot;m&quot;月&quot;;@">
                  <c:v>43344</c:v>
                </c:pt>
                <c:pt idx="19" c:formatCode="yyyy&quot;年&quot;m&quot;月&quot;;@">
                  <c:v>43374</c:v>
                </c:pt>
                <c:pt idx="20" c:formatCode="yyyy&quot;年&quot;m&quot;月&quot;;@">
                  <c:v>43405</c:v>
                </c:pt>
                <c:pt idx="21" c:formatCode="yyyy&quot;年&quot;m&quot;月&quot;;@">
                  <c:v>43435</c:v>
                </c:pt>
                <c:pt idx="22" c:formatCode="yyyy&quot;年&quot;m&quot;月&quot;;@">
                  <c:v>43497</c:v>
                </c:pt>
                <c:pt idx="23" c:formatCode="yyyy&quot;年&quot;m&quot;月&quot;;@">
                  <c:v>43525</c:v>
                </c:pt>
                <c:pt idx="24" c:formatCode="yyyy&quot;年&quot;m&quot;月&quot;;@">
                  <c:v>43556</c:v>
                </c:pt>
                <c:pt idx="25" c:formatCode="yyyy&quot;年&quot;m&quot;月&quot;;@">
                  <c:v>43586</c:v>
                </c:pt>
                <c:pt idx="26" c:formatCode="yyyy&quot;年&quot;m&quot;月&quot;;@">
                  <c:v>43617</c:v>
                </c:pt>
                <c:pt idx="27" c:formatCode="yyyy&quot;年&quot;m&quot;月&quot;;@">
                  <c:v>43647</c:v>
                </c:pt>
                <c:pt idx="28" c:formatCode="yyyy&quot;年&quot;m&quot;月&quot;;@">
                  <c:v>43678</c:v>
                </c:pt>
                <c:pt idx="29" c:formatCode="yyyy&quot;年&quot;m&quot;月&quot;;@">
                  <c:v>43709</c:v>
                </c:pt>
                <c:pt idx="30" c:formatCode="yyyy&quot;年&quot;m&quot;月&quot;;@">
                  <c:v>43739</c:v>
                </c:pt>
                <c:pt idx="31" c:formatCode="yyyy&quot;年&quot;m&quot;月&quot;;@">
                  <c:v>43770</c:v>
                </c:pt>
                <c:pt idx="32" c:formatCode="yyyy&quot;年&quot;m&quot;月&quot;;@">
                  <c:v>43800</c:v>
                </c:pt>
                <c:pt idx="33" c:formatCode="yyyy&quot;年&quot;m&quot;月&quot;;@">
                  <c:v>43862</c:v>
                </c:pt>
              </c:numCache>
            </c:numRef>
          </c:cat>
          <c:val>
            <c:numRef>
              <c:f>'[废铜2020.04.14.xlsx]含铜量计算表（新）'!$N$121:$N$154</c:f>
              <c:numCache>
                <c:formatCode>General</c:formatCode>
                <c:ptCount val="34"/>
                <c:pt idx="0">
                  <c:v>175444.788106085</c:v>
                </c:pt>
                <c:pt idx="1">
                  <c:v>297322.12196966</c:v>
                </c:pt>
                <c:pt idx="2">
                  <c:v>397967.715938226</c:v>
                </c:pt>
                <c:pt idx="3">
                  <c:v>508222.71203314</c:v>
                </c:pt>
                <c:pt idx="4">
                  <c:v>626434.261228007</c:v>
                </c:pt>
                <c:pt idx="5">
                  <c:v>727381.534505481</c:v>
                </c:pt>
                <c:pt idx="6">
                  <c:v>826660.002067815</c:v>
                </c:pt>
                <c:pt idx="7">
                  <c:v>937736.276929541</c:v>
                </c:pt>
                <c:pt idx="8">
                  <c:v>1033074.42320133</c:v>
                </c:pt>
                <c:pt idx="9">
                  <c:v>1142511.27308265</c:v>
                </c:pt>
                <c:pt idx="10">
                  <c:v>1253820.7944755</c:v>
                </c:pt>
                <c:pt idx="11">
                  <c:v>166590.659074452</c:v>
                </c:pt>
                <c:pt idx="12">
                  <c:v>283437.957441693</c:v>
                </c:pt>
                <c:pt idx="13">
                  <c:v>383301.43556078</c:v>
                </c:pt>
                <c:pt idx="14">
                  <c:v>486545.937469033</c:v>
                </c:pt>
                <c:pt idx="15">
                  <c:v>579687.938069052</c:v>
                </c:pt>
                <c:pt idx="16">
                  <c:v>690389.807904658</c:v>
                </c:pt>
                <c:pt idx="17">
                  <c:v>804886.96176448</c:v>
                </c:pt>
                <c:pt idx="18">
                  <c:v>907978.398370916</c:v>
                </c:pt>
                <c:pt idx="19">
                  <c:v>992111.925491405</c:v>
                </c:pt>
                <c:pt idx="20">
                  <c:v>1104237.18589059</c:v>
                </c:pt>
                <c:pt idx="21">
                  <c:v>1219247.37228864</c:v>
                </c:pt>
                <c:pt idx="22">
                  <c:v>165373.232902642</c:v>
                </c:pt>
                <c:pt idx="23">
                  <c:v>235903.420973492</c:v>
                </c:pt>
                <c:pt idx="24">
                  <c:v>357069.156227874</c:v>
                </c:pt>
                <c:pt idx="25">
                  <c:v>486580.147487717</c:v>
                </c:pt>
                <c:pt idx="26">
                  <c:v>617628.58317629</c:v>
                </c:pt>
                <c:pt idx="27">
                  <c:v>710945.361240468</c:v>
                </c:pt>
                <c:pt idx="28">
                  <c:v>784871.303580383</c:v>
                </c:pt>
                <c:pt idx="29">
                  <c:v>899304.932671535</c:v>
                </c:pt>
                <c:pt idx="30">
                  <c:v>962409.293480137</c:v>
                </c:pt>
                <c:pt idx="31">
                  <c:v>1028700.21324966</c:v>
                </c:pt>
                <c:pt idx="32">
                  <c:v>1078273.32397732</c:v>
                </c:pt>
                <c:pt idx="33">
                  <c:v>86296.8955628504</c:v>
                </c:pt>
              </c:numCache>
            </c:numRef>
          </c:val>
        </c:ser>
        <c:dLbls>
          <c:showLegendKey val="0"/>
          <c:showVal val="0"/>
          <c:showCatName val="0"/>
          <c:showSerName val="0"/>
          <c:showPercent val="0"/>
          <c:showBubbleSize val="0"/>
        </c:dLbls>
        <c:gapWidth val="219"/>
        <c:overlap val="-27"/>
        <c:axId val="846946770"/>
        <c:axId val="623620654"/>
      </c:barChart>
      <c:lineChart>
        <c:grouping val="standard"/>
        <c:varyColors val="0"/>
        <c:ser>
          <c:idx val="2"/>
          <c:order val="2"/>
          <c:tx>
            <c:strRef>
              <c:f>'[废铜2020.04.14.xlsx]含铜量计算表（新）'!$P$109</c:f>
              <c:strCache>
                <c:ptCount val="1"/>
                <c:pt idx="0">
                  <c:v>含铜量</c:v>
                </c:pt>
              </c:strCache>
            </c:strRef>
          </c:tx>
          <c:spPr>
            <a:ln w="22225" cap="rnd">
              <a:solidFill>
                <a:srgbClr val="C00000"/>
              </a:solidFill>
              <a:round/>
            </a:ln>
            <a:effectLst/>
          </c:spPr>
          <c:marker>
            <c:symbol val="none"/>
          </c:marker>
          <c:dLbls>
            <c:delete val="1"/>
          </c:dLbls>
          <c:cat>
            <c:numRef>
              <c:f>'[废铜2020.04.14.xlsx]含铜量计算表（新）'!$M$121:$M$154</c:f>
              <c:numCache>
                <c:formatCode>yyyy"年"m"月";@</c:formatCode>
                <c:ptCount val="34"/>
                <c:pt idx="0" c:formatCode="yyyy&quot;年&quot;m&quot;月&quot;;@">
                  <c:v>42767</c:v>
                </c:pt>
                <c:pt idx="1" c:formatCode="yyyy&quot;年&quot;m&quot;月&quot;;@">
                  <c:v>42795</c:v>
                </c:pt>
                <c:pt idx="2" c:formatCode="yyyy&quot;年&quot;m&quot;月&quot;;@">
                  <c:v>42826</c:v>
                </c:pt>
                <c:pt idx="3" c:formatCode="yyyy&quot;年&quot;m&quot;月&quot;;@">
                  <c:v>42856</c:v>
                </c:pt>
                <c:pt idx="4" c:formatCode="yyyy&quot;年&quot;m&quot;月&quot;;@">
                  <c:v>42887</c:v>
                </c:pt>
                <c:pt idx="5" c:formatCode="yyyy&quot;年&quot;m&quot;月&quot;;@">
                  <c:v>42917</c:v>
                </c:pt>
                <c:pt idx="6" c:formatCode="yyyy&quot;年&quot;m&quot;月&quot;;@">
                  <c:v>42948</c:v>
                </c:pt>
                <c:pt idx="7" c:formatCode="yyyy&quot;年&quot;m&quot;月&quot;;@">
                  <c:v>42979</c:v>
                </c:pt>
                <c:pt idx="8" c:formatCode="yyyy&quot;年&quot;m&quot;月&quot;;@">
                  <c:v>43009</c:v>
                </c:pt>
                <c:pt idx="9" c:formatCode="yyyy&quot;年&quot;m&quot;月&quot;;@">
                  <c:v>43040</c:v>
                </c:pt>
                <c:pt idx="10" c:formatCode="yyyy&quot;年&quot;m&quot;月&quot;;@">
                  <c:v>43070</c:v>
                </c:pt>
                <c:pt idx="11" c:formatCode="yyyy&quot;年&quot;m&quot;月&quot;;@">
                  <c:v>43132</c:v>
                </c:pt>
                <c:pt idx="12" c:formatCode="yyyy&quot;年&quot;m&quot;月&quot;;@">
                  <c:v>43160</c:v>
                </c:pt>
                <c:pt idx="13" c:formatCode="yyyy&quot;年&quot;m&quot;月&quot;;@">
                  <c:v>43191</c:v>
                </c:pt>
                <c:pt idx="14" c:formatCode="yyyy&quot;年&quot;m&quot;月&quot;;@">
                  <c:v>43221</c:v>
                </c:pt>
                <c:pt idx="15" c:formatCode="yyyy&quot;年&quot;m&quot;月&quot;;@">
                  <c:v>43252</c:v>
                </c:pt>
                <c:pt idx="16" c:formatCode="yyyy&quot;年&quot;m&quot;月&quot;;@">
                  <c:v>43282</c:v>
                </c:pt>
                <c:pt idx="17" c:formatCode="yyyy&quot;年&quot;m&quot;月&quot;;@">
                  <c:v>43313</c:v>
                </c:pt>
                <c:pt idx="18" c:formatCode="yyyy&quot;年&quot;m&quot;月&quot;;@">
                  <c:v>43344</c:v>
                </c:pt>
                <c:pt idx="19" c:formatCode="yyyy&quot;年&quot;m&quot;月&quot;;@">
                  <c:v>43374</c:v>
                </c:pt>
                <c:pt idx="20" c:formatCode="yyyy&quot;年&quot;m&quot;月&quot;;@">
                  <c:v>43405</c:v>
                </c:pt>
                <c:pt idx="21" c:formatCode="yyyy&quot;年&quot;m&quot;月&quot;;@">
                  <c:v>43435</c:v>
                </c:pt>
                <c:pt idx="22" c:formatCode="yyyy&quot;年&quot;m&quot;月&quot;;@">
                  <c:v>43497</c:v>
                </c:pt>
                <c:pt idx="23" c:formatCode="yyyy&quot;年&quot;m&quot;月&quot;;@">
                  <c:v>43525</c:v>
                </c:pt>
                <c:pt idx="24" c:formatCode="yyyy&quot;年&quot;m&quot;月&quot;;@">
                  <c:v>43556</c:v>
                </c:pt>
                <c:pt idx="25" c:formatCode="yyyy&quot;年&quot;m&quot;月&quot;;@">
                  <c:v>43586</c:v>
                </c:pt>
                <c:pt idx="26" c:formatCode="yyyy&quot;年&quot;m&quot;月&quot;;@">
                  <c:v>43617</c:v>
                </c:pt>
                <c:pt idx="27" c:formatCode="yyyy&quot;年&quot;m&quot;月&quot;;@">
                  <c:v>43647</c:v>
                </c:pt>
                <c:pt idx="28" c:formatCode="yyyy&quot;年&quot;m&quot;月&quot;;@">
                  <c:v>43678</c:v>
                </c:pt>
                <c:pt idx="29" c:formatCode="yyyy&quot;年&quot;m&quot;月&quot;;@">
                  <c:v>43709</c:v>
                </c:pt>
                <c:pt idx="30" c:formatCode="yyyy&quot;年&quot;m&quot;月&quot;;@">
                  <c:v>43739</c:v>
                </c:pt>
                <c:pt idx="31" c:formatCode="yyyy&quot;年&quot;m&quot;月&quot;;@">
                  <c:v>43770</c:v>
                </c:pt>
                <c:pt idx="32" c:formatCode="yyyy&quot;年&quot;m&quot;月&quot;;@">
                  <c:v>43800</c:v>
                </c:pt>
                <c:pt idx="33" c:formatCode="yyyy&quot;年&quot;m&quot;月&quot;;@">
                  <c:v>43862</c:v>
                </c:pt>
              </c:numCache>
            </c:numRef>
          </c:cat>
          <c:val>
            <c:numRef>
              <c:f>'[废铜2020.04.14.xlsx]含铜量计算表（新）'!$P$121:$P$154</c:f>
              <c:numCache>
                <c:formatCode>0.00%</c:formatCode>
                <c:ptCount val="34"/>
                <c:pt idx="0">
                  <c:v>0.319630225952007</c:v>
                </c:pt>
                <c:pt idx="1">
                  <c:v>0.327821788149685</c:v>
                </c:pt>
                <c:pt idx="2">
                  <c:v>0.332193475824615</c:v>
                </c:pt>
                <c:pt idx="3">
                  <c:v>0.336027340481189</c:v>
                </c:pt>
                <c:pt idx="4">
                  <c:v>0.338211432524813</c:v>
                </c:pt>
                <c:pt idx="5">
                  <c:v>0.339982920965849</c:v>
                </c:pt>
                <c:pt idx="6">
                  <c:v>0.337518000325889</c:v>
                </c:pt>
                <c:pt idx="7">
                  <c:v>0.33843171603788</c:v>
                </c:pt>
                <c:pt idx="8">
                  <c:v>0.34173539097195</c:v>
                </c:pt>
                <c:pt idx="9">
                  <c:v>0.346838836852065</c:v>
                </c:pt>
                <c:pt idx="10">
                  <c:v>0.352436143553373</c:v>
                </c:pt>
                <c:pt idx="11">
                  <c:v>0.505237499063628</c:v>
                </c:pt>
                <c:pt idx="12">
                  <c:v>0.512827178515229</c:v>
                </c:pt>
                <c:pt idx="13">
                  <c:v>0.520137555609346</c:v>
                </c:pt>
                <c:pt idx="14">
                  <c:v>0.513982292723274</c:v>
                </c:pt>
                <c:pt idx="15">
                  <c:v>0.503615935636899</c:v>
                </c:pt>
                <c:pt idx="16">
                  <c:v>0.507177366070663</c:v>
                </c:pt>
                <c:pt idx="17">
                  <c:v>0.509822603033897</c:v>
                </c:pt>
                <c:pt idx="18">
                  <c:v>0.511444135502259</c:v>
                </c:pt>
                <c:pt idx="19">
                  <c:v>0.509990294191433</c:v>
                </c:pt>
                <c:pt idx="20">
                  <c:v>0.509774165208512</c:v>
                </c:pt>
                <c:pt idx="21">
                  <c:v>0.505300279721511</c:v>
                </c:pt>
                <c:pt idx="22">
                  <c:v>0.684711648779553</c:v>
                </c:pt>
                <c:pt idx="23">
                  <c:v>0.687494477497252</c:v>
                </c:pt>
                <c:pt idx="24">
                  <c:v>0.690237243778562</c:v>
                </c:pt>
                <c:pt idx="25">
                  <c:v>0.703081375636074</c:v>
                </c:pt>
                <c:pt idx="26">
                  <c:v>0.714733955862744</c:v>
                </c:pt>
                <c:pt idx="27">
                  <c:v>0.716919860935203</c:v>
                </c:pt>
                <c:pt idx="28">
                  <c:v>0.719571404613391</c:v>
                </c:pt>
                <c:pt idx="29">
                  <c:v>0.721985529849598</c:v>
                </c:pt>
                <c:pt idx="30">
                  <c:v>0.722423776794972</c:v>
                </c:pt>
                <c:pt idx="31">
                  <c:v>0.722020381740231</c:v>
                </c:pt>
                <c:pt idx="32">
                  <c:v>0.720678377562735</c:v>
                </c:pt>
                <c:pt idx="33">
                  <c:v>0.722026978867279</c:v>
                </c:pt>
              </c:numCache>
            </c:numRef>
          </c:val>
          <c:smooth val="1"/>
        </c:ser>
        <c:dLbls>
          <c:showLegendKey val="0"/>
          <c:showVal val="0"/>
          <c:showCatName val="0"/>
          <c:showSerName val="0"/>
          <c:showPercent val="0"/>
          <c:showBubbleSize val="0"/>
        </c:dLbls>
        <c:marker val="0"/>
        <c:smooth val="1"/>
        <c:axId val="569122186"/>
        <c:axId val="656793589"/>
        <c:extLst>
          <c:ext xmlns:c15="http://schemas.microsoft.com/office/drawing/2012/chart" uri="{02D57815-91ED-43cb-92C2-25804820EDAC}">
            <c15:filteredLineSeries>
              <c15:ser>
                <c:idx val="1"/>
                <c:order val="1"/>
                <c:tx>
                  <c:strRef>
                    <c:extLst>
                      <c:ext uri="{02D57815-91ED-43cb-92C2-25804820EDAC}">
                        <c15:formulaRef>
                          <c15:sqref>'[废铜2020.04.14.xlsx]含铜量计算表（新）'!$O$109</c15:sqref>
                        </c15:formulaRef>
                      </c:ext>
                    </c:extLst>
                    <c:strCache>
                      <c:ptCount val="1"/>
                      <c:pt idx="0">
                        <c:v>同比</c:v>
                      </c:pt>
                    </c:strCache>
                  </c:strRef>
                </c:tx>
                <c:spPr>
                  <a:ln w="28575" cap="rnd">
                    <a:solidFill>
                      <a:schemeClr val="accent2"/>
                    </a:solidFill>
                    <a:round/>
                  </a:ln>
                  <a:effectLst/>
                </c:spPr>
                <c:marker>
                  <c:symbol val="none"/>
                </c:marker>
                <c:dLbls>
                  <c:delete val="1"/>
                </c:dLbls>
                <c:cat>
                  <c:numRef>
                    <c:extLst>
                      <c:ext uri="{02D57815-91ED-43cb-92C2-25804820EDAC}">
                        <c15:fullRef>
                          <c15:sqref/>
                        </c15:fullRef>
                        <c15:formulaRef>
                          <c15:sqref>'[废铜2020.04.14.xlsx]含铜量计算表（新）'!$M$121:$M$154</c15:sqref>
                        </c15:formulaRef>
                      </c:ext>
                    </c:extLst>
                    <c:numCache>
                      <c:formatCode>yyyy"年"m"月";@</c:formatCode>
                      <c:ptCount val="34"/>
                      <c:pt idx="0" c:formatCode="yyyy&quot;年&quot;m&quot;月&quot;;@">
                        <c:v>42767</c:v>
                      </c:pt>
                      <c:pt idx="1" c:formatCode="yyyy&quot;年&quot;m&quot;月&quot;;@">
                        <c:v>42795</c:v>
                      </c:pt>
                      <c:pt idx="2" c:formatCode="yyyy&quot;年&quot;m&quot;月&quot;;@">
                        <c:v>42826</c:v>
                      </c:pt>
                      <c:pt idx="3" c:formatCode="yyyy&quot;年&quot;m&quot;月&quot;;@">
                        <c:v>42856</c:v>
                      </c:pt>
                      <c:pt idx="4" c:formatCode="yyyy&quot;年&quot;m&quot;月&quot;;@">
                        <c:v>42887</c:v>
                      </c:pt>
                      <c:pt idx="5" c:formatCode="yyyy&quot;年&quot;m&quot;月&quot;;@">
                        <c:v>42917</c:v>
                      </c:pt>
                      <c:pt idx="6" c:formatCode="yyyy&quot;年&quot;m&quot;月&quot;;@">
                        <c:v>42948</c:v>
                      </c:pt>
                      <c:pt idx="7" c:formatCode="yyyy&quot;年&quot;m&quot;月&quot;;@">
                        <c:v>42979</c:v>
                      </c:pt>
                      <c:pt idx="8" c:formatCode="yyyy&quot;年&quot;m&quot;月&quot;;@">
                        <c:v>43009</c:v>
                      </c:pt>
                      <c:pt idx="9" c:formatCode="yyyy&quot;年&quot;m&quot;月&quot;;@">
                        <c:v>43040</c:v>
                      </c:pt>
                      <c:pt idx="10" c:formatCode="yyyy&quot;年&quot;m&quot;月&quot;;@">
                        <c:v>43070</c:v>
                      </c:pt>
                      <c:pt idx="11" c:formatCode="yyyy&quot;年&quot;m&quot;月&quot;;@">
                        <c:v>43132</c:v>
                      </c:pt>
                      <c:pt idx="12" c:formatCode="yyyy&quot;年&quot;m&quot;月&quot;;@">
                        <c:v>43160</c:v>
                      </c:pt>
                      <c:pt idx="13" c:formatCode="yyyy&quot;年&quot;m&quot;月&quot;;@">
                        <c:v>43191</c:v>
                      </c:pt>
                      <c:pt idx="14" c:formatCode="yyyy&quot;年&quot;m&quot;月&quot;;@">
                        <c:v>43221</c:v>
                      </c:pt>
                      <c:pt idx="15" c:formatCode="yyyy&quot;年&quot;m&quot;月&quot;;@">
                        <c:v>43252</c:v>
                      </c:pt>
                      <c:pt idx="16" c:formatCode="yyyy&quot;年&quot;m&quot;月&quot;;@">
                        <c:v>43282</c:v>
                      </c:pt>
                      <c:pt idx="17" c:formatCode="yyyy&quot;年&quot;m&quot;月&quot;;@">
                        <c:v>43313</c:v>
                      </c:pt>
                      <c:pt idx="18" c:formatCode="yyyy&quot;年&quot;m&quot;月&quot;;@">
                        <c:v>43344</c:v>
                      </c:pt>
                      <c:pt idx="19" c:formatCode="yyyy&quot;年&quot;m&quot;月&quot;;@">
                        <c:v>43374</c:v>
                      </c:pt>
                      <c:pt idx="20" c:formatCode="yyyy&quot;年&quot;m&quot;月&quot;;@">
                        <c:v>43405</c:v>
                      </c:pt>
                      <c:pt idx="21" c:formatCode="yyyy&quot;年&quot;m&quot;月&quot;;@">
                        <c:v>43435</c:v>
                      </c:pt>
                      <c:pt idx="22" c:formatCode="yyyy&quot;年&quot;m&quot;月&quot;;@">
                        <c:v>43497</c:v>
                      </c:pt>
                      <c:pt idx="23" c:formatCode="yyyy&quot;年&quot;m&quot;月&quot;;@">
                        <c:v>43525</c:v>
                      </c:pt>
                      <c:pt idx="24" c:formatCode="yyyy&quot;年&quot;m&quot;月&quot;;@">
                        <c:v>43556</c:v>
                      </c:pt>
                      <c:pt idx="25" c:formatCode="yyyy&quot;年&quot;m&quot;月&quot;;@">
                        <c:v>43586</c:v>
                      </c:pt>
                      <c:pt idx="26" c:formatCode="yyyy&quot;年&quot;m&quot;月&quot;;@">
                        <c:v>43617</c:v>
                      </c:pt>
                      <c:pt idx="27" c:formatCode="yyyy&quot;年&quot;m&quot;月&quot;;@">
                        <c:v>43647</c:v>
                      </c:pt>
                      <c:pt idx="28" c:formatCode="yyyy&quot;年&quot;m&quot;月&quot;;@">
                        <c:v>43678</c:v>
                      </c:pt>
                      <c:pt idx="29" c:formatCode="yyyy&quot;年&quot;m&quot;月&quot;;@">
                        <c:v>43709</c:v>
                      </c:pt>
                      <c:pt idx="30" c:formatCode="yyyy&quot;年&quot;m&quot;月&quot;;@">
                        <c:v>43739</c:v>
                      </c:pt>
                      <c:pt idx="31" c:formatCode="yyyy&quot;年&quot;m&quot;月&quot;;@">
                        <c:v>43770</c:v>
                      </c:pt>
                      <c:pt idx="32" c:formatCode="yyyy&quot;年&quot;m&quot;月&quot;;@">
                        <c:v>43800</c:v>
                      </c:pt>
                      <c:pt idx="33" c:formatCode="yyyy&quot;年&quot;m&quot;月&quot;;@">
                        <c:v>43862</c:v>
                      </c:pt>
                    </c:numCache>
                  </c:numRef>
                </c:cat>
                <c:val>
                  <c:numRef>
                    <c:extLst>
                      <c:ext uri="{02D57815-91ED-43cb-92C2-25804820EDAC}">
                        <c15:formulaRef>
                          <c15:sqref>{0.103479505251676,0.15698797341044,0.153113179109902,0.176850756437007,0.194508547884156,0.186332232664111,0.149521793288042,0.148236640697669,0.15795651661065,0.159032653405385,0.157660911987925,-0.050466754397279,-0.046697381398968,-0.0368529400503501,-0.0426521169771998,-0.0746228711490289,-0.0508560155104454,-0.0263385675475675,-0.0317337393153462,-0.0396510617144022,-0.0334999645900996,-0.027574452696262,-0.00730788976149022,-0.167707024483407,-0.0684377278538676,7.03120014984293e-5,0.0654501199966631,0.0297738366071716,-0.0248676635787698,-0.00955250225659821,-0.029938791428755,-0.0684064742666791,-0.115623827875639,-0.47816890286196}</c15:sqref>
                        </c15:formulaRef>
                      </c:ext>
                    </c:extLst>
                    <c:numCache>
                      <c:formatCode>0.00%</c:formatCode>
                      <c:ptCount val="34"/>
                      <c:pt idx="0">
                        <c:v>0.103479505251676</c:v>
                      </c:pt>
                      <c:pt idx="1">
                        <c:v>0.15698797341044</c:v>
                      </c:pt>
                      <c:pt idx="2">
                        <c:v>0.153113179109902</c:v>
                      </c:pt>
                      <c:pt idx="3">
                        <c:v>0.176850756437007</c:v>
                      </c:pt>
                      <c:pt idx="4">
                        <c:v>0.194508547884156</c:v>
                      </c:pt>
                      <c:pt idx="5">
                        <c:v>0.186332232664111</c:v>
                      </c:pt>
                      <c:pt idx="6">
                        <c:v>0.149521793288042</c:v>
                      </c:pt>
                      <c:pt idx="7">
                        <c:v>0.148236640697669</c:v>
                      </c:pt>
                      <c:pt idx="8">
                        <c:v>0.15795651661065</c:v>
                      </c:pt>
                      <c:pt idx="9">
                        <c:v>0.159032653405385</c:v>
                      </c:pt>
                      <c:pt idx="10">
                        <c:v>0.157660911987925</c:v>
                      </c:pt>
                      <c:pt idx="11">
                        <c:v>-0.050466754397279</c:v>
                      </c:pt>
                      <c:pt idx="12">
                        <c:v>-0.046697381398968</c:v>
                      </c:pt>
                      <c:pt idx="13">
                        <c:v>-0.0368529400503501</c:v>
                      </c:pt>
                      <c:pt idx="14">
                        <c:v>-0.0426521169771998</c:v>
                      </c:pt>
                      <c:pt idx="15">
                        <c:v>-0.0746228711490289</c:v>
                      </c:pt>
                      <c:pt idx="16">
                        <c:v>-0.0508560155104454</c:v>
                      </c:pt>
                      <c:pt idx="17">
                        <c:v>-0.0263385675475675</c:v>
                      </c:pt>
                      <c:pt idx="18">
                        <c:v>-0.0317337393153462</c:v>
                      </c:pt>
                      <c:pt idx="19">
                        <c:v>-0.0396510617144022</c:v>
                      </c:pt>
                      <c:pt idx="20">
                        <c:v>-0.0334999645900996</c:v>
                      </c:pt>
                      <c:pt idx="21">
                        <c:v>-0.027574452696262</c:v>
                      </c:pt>
                      <c:pt idx="22">
                        <c:v>-0.00730788976149022</c:v>
                      </c:pt>
                      <c:pt idx="23">
                        <c:v>-0.167707024483407</c:v>
                      </c:pt>
                      <c:pt idx="24">
                        <c:v>-0.0684377278538676</c:v>
                      </c:pt>
                      <c:pt idx="25">
                        <c:v>7.03120014984293e-5</c:v>
                      </c:pt>
                      <c:pt idx="26">
                        <c:v>0.0654501199966631</c:v>
                      </c:pt>
                      <c:pt idx="27">
                        <c:v>0.0297738366071716</c:v>
                      </c:pt>
                      <c:pt idx="28">
                        <c:v>-0.0248676635787698</c:v>
                      </c:pt>
                      <c:pt idx="29">
                        <c:v>-0.00955250225659821</c:v>
                      </c:pt>
                      <c:pt idx="30">
                        <c:v>-0.029938791428755</c:v>
                      </c:pt>
                      <c:pt idx="31">
                        <c:v>-0.0684064742666791</c:v>
                      </c:pt>
                      <c:pt idx="32">
                        <c:v>-0.115623827875639</c:v>
                      </c:pt>
                      <c:pt idx="33">
                        <c:v>-0.47816890286196</c:v>
                      </c:pt>
                    </c:numCache>
                  </c:numRef>
                </c:val>
                <c:smooth val="0"/>
              </c15:ser>
            </c15:filteredLineSeries>
          </c:ext>
        </c:extLst>
      </c:lineChart>
      <c:dateAx>
        <c:axId val="846946770"/>
        <c:scaling>
          <c:orientation val="minMax"/>
        </c:scaling>
        <c:delete val="0"/>
        <c:axPos val="b"/>
        <c:numFmt formatCode="yy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23620654"/>
        <c:crosses val="autoZero"/>
        <c:auto val="1"/>
        <c:lblOffset val="100"/>
        <c:baseTimeUnit val="months"/>
        <c:majorUnit val="2"/>
        <c:majorTimeUnit val="months"/>
      </c:dateAx>
      <c:valAx>
        <c:axId val="623620654"/>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46946770"/>
        <c:crosses val="autoZero"/>
        <c:crossBetween val="between"/>
        <c:dispUnits>
          <c:builtInUnit val="tenThousands"/>
          <c:dispUnitsLbl>
            <c:layout>
              <c:manualLayout>
                <c:xMode val="edge"/>
                <c:yMode val="edge"/>
                <c:x val="0.00818875780707842"/>
                <c:y val="0.0344504335598781"/>
              </c:manualLayout>
            </c:layout>
            <c:tx>
              <c:rich>
                <a:bodyPr rot="0" spcFirstLastPara="0" vertOverflow="ellipsis" vert="horz" wrap="square" anchor="ctr" anchorCtr="1">
                  <a:spAutoFit/>
                </a:bodyPr>
                <a:lstStyle/>
                <a:p>
                  <a:pPr defTabSz="914400">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altLang="en-US"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万吨</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spPr>
              <a:noFill/>
              <a:ln>
                <a:noFill/>
              </a:ln>
              <a:effectLst/>
            </c:spPr>
            <c:txPr>
              <a:bodyPr rot="0" spcFirstLastPara="0" vertOverflow="ellipsis" vert="horz" wrap="square" anchor="ctr" anchorCtr="1">
                <a:spAutoFit/>
              </a:bodyPr>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ispUnitsLbl>
        </c:dispUnits>
      </c:valAx>
      <c:dateAx>
        <c:axId val="569122186"/>
        <c:scaling>
          <c:orientation val="minMax"/>
        </c:scaling>
        <c:delete val="1"/>
        <c:axPos val="b"/>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56793589"/>
        <c:crosses val="autoZero"/>
        <c:auto val="1"/>
        <c:lblOffset val="100"/>
        <c:baseTimeUnit val="months"/>
      </c:dateAx>
      <c:valAx>
        <c:axId val="656793589"/>
        <c:scaling>
          <c:orientation val="minMax"/>
          <c:min val="0.3"/>
        </c:scaling>
        <c:delete val="0"/>
        <c:axPos val="r"/>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69122186"/>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208605135322693"/>
          <c:y val="0.0342160768689946"/>
          <c:w val="0.557113115891742"/>
          <c:h val="0.0724162174830091"/>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F6E129E2-42EF-4764-8164-0C99DDB7692F}"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2CD36C09-8045-485E-B58E-3C1BA41BC1FE}"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Rectangle 2"/>
          <p:cNvSpPr>
            <a:spLocks noGrp="1" noRot="1" noChangeAspect="1" noTextEdit="1"/>
          </p:cNvSpPr>
          <p:nvPr>
            <p:ph type="sldImg"/>
          </p:nvPr>
        </p:nvSpPr>
        <p:spPr>
          <a:xfrm>
            <a:off x="409575" y="754063"/>
            <a:ext cx="5854700" cy="3294062"/>
          </a:xfrm>
        </p:spPr>
      </p:sp>
      <p:sp>
        <p:nvSpPr>
          <p:cNvPr id="7171"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8674" name="Rectangle 2"/>
          <p:cNvSpPr>
            <a:spLocks noGrp="1" noRot="1" noChangeAspect="1" noTextEdit="1"/>
          </p:cNvSpPr>
          <p:nvPr>
            <p:ph type="sldImg"/>
          </p:nvPr>
        </p:nvSpPr>
        <p:spPr>
          <a:xfrm>
            <a:off x="404813" y="749300"/>
            <a:ext cx="5854700" cy="3294063"/>
          </a:xfrm>
        </p:spPr>
      </p:sp>
      <p:sp>
        <p:nvSpPr>
          <p:cNvPr id="28675" name="Rectangle 3"/>
          <p:cNvSpPr>
            <a:spLocks noGrp="1"/>
          </p:cNvSpPr>
          <p:nvPr>
            <p:ph type="body"/>
          </p:nvPr>
        </p:nvSpPr>
        <p:spPr>
          <a:xfrm>
            <a:off x="533400" y="4383088"/>
            <a:ext cx="5780088" cy="3952875"/>
          </a:xfrm>
        </p:spPr>
        <p:txBody>
          <a:bodyPr lIns="91440" tIns="45720" rIns="91440" bIns="45720" anchor="t"/>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0722" name="Rectangle 2"/>
          <p:cNvSpPr>
            <a:spLocks noGrp="1" noRot="1" noChangeAspect="1" noTextEdit="1"/>
          </p:cNvSpPr>
          <p:nvPr>
            <p:ph type="sldImg"/>
          </p:nvPr>
        </p:nvSpPr>
        <p:spPr>
          <a:xfrm>
            <a:off x="404813" y="749300"/>
            <a:ext cx="5854700" cy="3294063"/>
          </a:xfrm>
        </p:spPr>
      </p:sp>
      <p:sp>
        <p:nvSpPr>
          <p:cNvPr id="30723" name="Rectangle 3"/>
          <p:cNvSpPr>
            <a:spLocks noGrp="1"/>
          </p:cNvSpPr>
          <p:nvPr>
            <p:ph type="body"/>
          </p:nvPr>
        </p:nvSpPr>
        <p:spPr>
          <a:xfrm>
            <a:off x="533400" y="4383088"/>
            <a:ext cx="5780088" cy="3952875"/>
          </a:xfrm>
        </p:spPr>
        <p:txBody>
          <a:bodyPr lIns="91440" tIns="45720" rIns="91440" bIns="45720" anchor="t"/>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2770" name="Rectangle 2"/>
          <p:cNvSpPr>
            <a:spLocks noGrp="1" noRot="1" noChangeAspect="1" noTextEdit="1"/>
          </p:cNvSpPr>
          <p:nvPr>
            <p:ph type="sldImg"/>
          </p:nvPr>
        </p:nvSpPr>
        <p:spPr>
          <a:xfrm>
            <a:off x="404813" y="749300"/>
            <a:ext cx="5854700" cy="3294063"/>
          </a:xfrm>
        </p:spPr>
      </p:sp>
      <p:sp>
        <p:nvSpPr>
          <p:cNvPr id="32771" name="Rectangle 3"/>
          <p:cNvSpPr>
            <a:spLocks noGrp="1"/>
          </p:cNvSpPr>
          <p:nvPr>
            <p:ph type="body"/>
          </p:nvPr>
        </p:nvSpPr>
        <p:spPr>
          <a:xfrm>
            <a:off x="533400" y="4383088"/>
            <a:ext cx="5780088" cy="3952875"/>
          </a:xfrm>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242" name="Rectangle 2"/>
          <p:cNvSpPr>
            <a:spLocks noGrp="1" noRot="1" noChangeAspect="1" noTextEdit="1"/>
          </p:cNvSpPr>
          <p:nvPr>
            <p:ph type="sldImg"/>
          </p:nvPr>
        </p:nvSpPr>
        <p:spPr>
          <a:xfrm>
            <a:off x="409575" y="754063"/>
            <a:ext cx="5854700" cy="3294062"/>
          </a:xfrm>
        </p:spPr>
      </p:sp>
      <p:sp>
        <p:nvSpPr>
          <p:cNvPr id="10243"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2290" name="Rectangle 2"/>
          <p:cNvSpPr>
            <a:spLocks noGrp="1" noRot="1" noChangeAspect="1" noTextEdit="1"/>
          </p:cNvSpPr>
          <p:nvPr>
            <p:ph type="sldImg"/>
          </p:nvPr>
        </p:nvSpPr>
        <p:spPr>
          <a:xfrm>
            <a:off x="409575" y="754063"/>
            <a:ext cx="5854700" cy="3294062"/>
          </a:xfrm>
        </p:spPr>
      </p:sp>
      <p:sp>
        <p:nvSpPr>
          <p:cNvPr id="12291"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4338" name="Rectangle 2"/>
          <p:cNvSpPr>
            <a:spLocks noGrp="1" noRot="1" noChangeAspect="1" noTextEdit="1"/>
          </p:cNvSpPr>
          <p:nvPr>
            <p:ph type="sldImg"/>
          </p:nvPr>
        </p:nvSpPr>
        <p:spPr>
          <a:xfrm>
            <a:off x="409575" y="754063"/>
            <a:ext cx="5854700" cy="3294062"/>
          </a:xfrm>
        </p:spPr>
      </p:sp>
      <p:sp>
        <p:nvSpPr>
          <p:cNvPr id="14339"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6386" name="Rectangle 2"/>
          <p:cNvSpPr>
            <a:spLocks noGrp="1" noRot="1" noChangeAspect="1" noTextEdit="1"/>
          </p:cNvSpPr>
          <p:nvPr>
            <p:ph type="sldImg"/>
          </p:nvPr>
        </p:nvSpPr>
        <p:spPr>
          <a:xfrm>
            <a:off x="409575" y="754063"/>
            <a:ext cx="5854700" cy="3294062"/>
          </a:xfrm>
        </p:spPr>
      </p:sp>
      <p:sp>
        <p:nvSpPr>
          <p:cNvPr id="16387"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9458" name="Rectangle 2"/>
          <p:cNvSpPr>
            <a:spLocks noGrp="1" noRot="1" noChangeAspect="1" noTextEdit="1"/>
          </p:cNvSpPr>
          <p:nvPr>
            <p:ph type="sldImg"/>
          </p:nvPr>
        </p:nvSpPr>
        <p:spPr>
          <a:xfrm>
            <a:off x="409575" y="754063"/>
            <a:ext cx="5854700" cy="3294062"/>
          </a:xfrm>
        </p:spPr>
      </p:sp>
      <p:sp>
        <p:nvSpPr>
          <p:cNvPr id="19459"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1506" name="Rectangle 2"/>
          <p:cNvSpPr>
            <a:spLocks noGrp="1" noRot="1" noChangeAspect="1" noTextEdit="1"/>
          </p:cNvSpPr>
          <p:nvPr>
            <p:ph type="sldImg"/>
          </p:nvPr>
        </p:nvSpPr>
        <p:spPr>
          <a:xfrm>
            <a:off x="409575" y="754063"/>
            <a:ext cx="5854700" cy="3294062"/>
          </a:xfrm>
        </p:spPr>
      </p:sp>
      <p:sp>
        <p:nvSpPr>
          <p:cNvPr id="21507"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3554" name="Rectangle 2"/>
          <p:cNvSpPr>
            <a:spLocks noGrp="1" noRot="1" noChangeAspect="1" noTextEdit="1"/>
          </p:cNvSpPr>
          <p:nvPr>
            <p:ph type="sldImg"/>
          </p:nvPr>
        </p:nvSpPr>
        <p:spPr>
          <a:xfrm>
            <a:off x="409575" y="754063"/>
            <a:ext cx="5854700" cy="3294062"/>
          </a:xfrm>
        </p:spPr>
      </p:sp>
      <p:sp>
        <p:nvSpPr>
          <p:cNvPr id="23555"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5602" name="Rectangle 2"/>
          <p:cNvSpPr>
            <a:spLocks noGrp="1" noRot="1" noChangeAspect="1" noTextEdit="1"/>
          </p:cNvSpPr>
          <p:nvPr>
            <p:ph type="sldImg"/>
          </p:nvPr>
        </p:nvSpPr>
        <p:spPr>
          <a:xfrm>
            <a:off x="409575" y="754063"/>
            <a:ext cx="5854700" cy="3294062"/>
          </a:xfrm>
        </p:spPr>
      </p:sp>
      <p:sp>
        <p:nvSpPr>
          <p:cNvPr id="25603" name="Rectangle 3"/>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3"/>
            <a:ext cx="5800725" cy="4358879"/>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369218"/>
            <a:ext cx="3886200" cy="326350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369218"/>
            <a:ext cx="3886200" cy="326350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2" y="1878806"/>
            <a:ext cx="3868340" cy="2763441"/>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8806"/>
            <a:ext cx="3887391" cy="2763441"/>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28650" y="274638"/>
            <a:ext cx="7886700" cy="993775"/>
          </a:xfrm>
          <a:prstGeom prst="rect">
            <a:avLst/>
          </a:prstGeom>
          <a:noFill/>
          <a:ln w="9525">
            <a:noFill/>
          </a:ln>
        </p:spPr>
        <p:txBody>
          <a:bodyPr vert="horz" lIns="68580" tIns="34290" rIns="68580" bIns="34290" anchor="ctr"/>
          <a:p>
            <a:pPr lvl="0"/>
            <a:r>
              <a:rPr lang="zh-CN" altLang="en-US"/>
              <a:t>单击此处编辑母版标题样式</a:t>
            </a:r>
            <a:endParaRPr lang="zh-CN" altLang="en-US"/>
          </a:p>
        </p:txBody>
      </p:sp>
      <p:sp>
        <p:nvSpPr>
          <p:cNvPr id="1027" name="文本占位符 2"/>
          <p:cNvSpPr>
            <a:spLocks noGrp="1"/>
          </p:cNvSpPr>
          <p:nvPr>
            <p:ph type="body"/>
          </p:nvPr>
        </p:nvSpPr>
        <p:spPr>
          <a:xfrm>
            <a:off x="628650" y="1368425"/>
            <a:ext cx="7886700" cy="3263900"/>
          </a:xfrm>
          <a:prstGeom prst="rect">
            <a:avLst/>
          </a:prstGeom>
          <a:noFill/>
          <a:ln w="9525">
            <a:noFill/>
          </a:ln>
        </p:spPr>
        <p:txBody>
          <a:bodyPr vert="horz" lIns="68580" tIns="34290" rIns="68580" bIns="34290" anchor="t"/>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auto"/>
            <a:fld id="{6FC113B7-3C45-46A6-929A-29A5DFBC50D8}"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auto"/>
            <a:fld id="{EC496AA2-2389-40DD-ADFA-11366EC8C8A2}"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chart" Target="../charts/chart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chart" Target="../charts/chart10.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chart" Target="../charts/chart1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chart" Target="../charts/chart13.xml"/><Relationship Id="rId1" Type="http://schemas.openxmlformats.org/officeDocument/2006/relationships/chart" Target="../charts/chart12.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chart" Target="../charts/chart15.xml"/><Relationship Id="rId1" Type="http://schemas.openxmlformats.org/officeDocument/2006/relationships/chart" Target="../charts/chart14.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chart" Target="../charts/chart5.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chart" Target="../charts/chart7.xml"/><Relationship Id="rId1" Type="http://schemas.openxmlformats.org/officeDocument/2006/relationships/chart" Target="../charts/chart6.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6.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3" descr="C:\Users\DELL\Desktop\模板2底板.png模板2底板"/>
          <p:cNvPicPr>
            <a:picLocks noChangeAspect="1"/>
          </p:cNvPicPr>
          <p:nvPr/>
        </p:nvPicPr>
        <p:blipFill>
          <a:blip r:embed="rId1"/>
          <a:stretch>
            <a:fillRect/>
          </a:stretch>
        </p:blipFill>
        <p:spPr>
          <a:xfrm>
            <a:off x="-7937" y="1143000"/>
            <a:ext cx="9159875" cy="2439988"/>
          </a:xfrm>
          <a:prstGeom prst="rect">
            <a:avLst/>
          </a:prstGeom>
          <a:noFill/>
          <a:ln w="9525">
            <a:noFill/>
          </a:ln>
        </p:spPr>
      </p:pic>
      <p:sp>
        <p:nvSpPr>
          <p:cNvPr id="2" name="标题 1"/>
          <p:cNvSpPr>
            <a:spLocks noGrp="1"/>
          </p:cNvSpPr>
          <p:nvPr>
            <p:ph type="ctrTitle"/>
          </p:nvPr>
        </p:nvSpPr>
        <p:spPr>
          <a:xfrm>
            <a:off x="3430588" y="1889125"/>
            <a:ext cx="5646738" cy="665163"/>
          </a:xfrm>
        </p:spPr>
        <p:txBody>
          <a:bodyPr anchor="b">
            <a:noAutofit/>
          </a:bodyPr>
          <a:lstStyle/>
          <a:p>
            <a:pPr marL="0" marR="0" indent="0" algn="ctr" defTabSz="685800" rtl="0" eaLnBrk="1" fontAlgn="auto" latinLnBrk="0" hangingPunct="1">
              <a:lnSpc>
                <a:spcPct val="90000"/>
              </a:lnSpc>
              <a:spcBef>
                <a:spcPct val="0"/>
              </a:spcBef>
              <a:spcAft>
                <a:spcPct val="0"/>
              </a:spcAft>
              <a:buClrTx/>
              <a:buSzTx/>
              <a:buFontTx/>
              <a:buNone/>
            </a:pPr>
            <a:r>
              <a:rPr kumimoji="0" lang="en-US" altLang="zh-CN" sz="3000" b="1" i="0" u="none" strike="noStrike" kern="1700" cap="none" spc="188" normalizeH="0" baseline="0" noProof="1" dirty="0">
                <a:solidFill>
                  <a:schemeClr val="bg1"/>
                </a:solidFill>
                <a:latin typeface="楷体" panose="02010609060101010101" charset="-122"/>
                <a:ea typeface="楷体" panose="02010609060101010101" charset="-122"/>
                <a:cs typeface="楷体" panose="02010609060101010101" charset="-122"/>
                <a:sym typeface="+mn-ea"/>
              </a:rPr>
              <a:t> 2020</a:t>
            </a:r>
            <a:r>
              <a:rPr kumimoji="0" lang="zh-CN" altLang="en-US" sz="3000" b="1" i="0" u="none" strike="noStrike" kern="1700" cap="none" spc="188" normalizeH="0" baseline="0" noProof="1" dirty="0" smtClean="0">
                <a:solidFill>
                  <a:schemeClr val="bg1"/>
                </a:solidFill>
                <a:latin typeface="楷体" panose="02010609060101010101" charset="-122"/>
                <a:ea typeface="楷体" panose="02010609060101010101" charset="-122"/>
                <a:cs typeface="楷体" panose="02010609060101010101" charset="-122"/>
                <a:sym typeface="+mn-ea"/>
              </a:rPr>
              <a:t>年第</a:t>
            </a:r>
            <a:r>
              <a:rPr kumimoji="0" lang="zh-CN" altLang="en-US" sz="3000" b="1" i="0" u="none" strike="noStrike" kern="1700" cap="none" spc="188" normalizeH="0" baseline="0" noProof="1" dirty="0" smtClean="0">
                <a:solidFill>
                  <a:schemeClr val="bg1"/>
                </a:solidFill>
                <a:latin typeface="楷体" panose="02010609060101010101" charset="-122"/>
                <a:ea typeface="楷体" panose="02010609060101010101" charset="-122"/>
                <a:cs typeface="楷体" panose="02010609060101010101" charset="-122"/>
                <a:sym typeface="+mn-ea"/>
              </a:rPr>
              <a:t>一季度铜杆市场运行状况及二季度</a:t>
            </a:r>
            <a:r>
              <a:rPr kumimoji="0" lang="zh-CN" altLang="en-US" sz="3000" b="1" i="0" u="none" strike="noStrike" kern="1700" cap="none" spc="188" normalizeH="0" baseline="0" noProof="1" dirty="0" smtClean="0">
                <a:solidFill>
                  <a:schemeClr val="bg1"/>
                </a:solidFill>
                <a:latin typeface="楷体" panose="02010609060101010101" charset="-122"/>
                <a:ea typeface="楷体" panose="02010609060101010101" charset="-122"/>
                <a:cs typeface="楷体" panose="02010609060101010101" charset="-122"/>
                <a:sym typeface="+mn-ea"/>
              </a:rPr>
              <a:t>展望</a:t>
            </a:r>
            <a:endParaRPr kumimoji="0" lang="zh-CN" altLang="en-US" sz="3000" b="1" i="0" u="none" strike="noStrike" kern="1700" cap="none" spc="188" normalizeH="0" baseline="0" noProof="1" dirty="0" smtClean="0">
              <a:solidFill>
                <a:schemeClr val="bg1"/>
              </a:solidFill>
              <a:latin typeface="楷体" panose="02010609060101010101" charset="-122"/>
              <a:ea typeface="楷体" panose="02010609060101010101" charset="-122"/>
              <a:cs typeface="楷体" panose="02010609060101010101" charset="-122"/>
              <a:sym typeface="+mn-ea"/>
            </a:endParaRPr>
          </a:p>
        </p:txBody>
      </p:sp>
      <p:pic>
        <p:nvPicPr>
          <p:cNvPr id="3075" name="图片 6" descr="文字 (1)"/>
          <p:cNvPicPr>
            <a:picLocks noChangeAspect="1"/>
          </p:cNvPicPr>
          <p:nvPr/>
        </p:nvPicPr>
        <p:blipFill>
          <a:blip r:embed="rId2"/>
          <a:stretch>
            <a:fillRect/>
          </a:stretch>
        </p:blipFill>
        <p:spPr>
          <a:xfrm>
            <a:off x="6265863" y="485775"/>
            <a:ext cx="2544762" cy="269875"/>
          </a:xfrm>
          <a:prstGeom prst="rect">
            <a:avLst/>
          </a:prstGeom>
          <a:noFill/>
          <a:ln w="9525">
            <a:noFill/>
          </a:ln>
        </p:spPr>
      </p:pic>
      <p:sp>
        <p:nvSpPr>
          <p:cNvPr id="3" name=" 17"/>
          <p:cNvSpPr/>
          <p:nvPr/>
        </p:nvSpPr>
        <p:spPr>
          <a:xfrm>
            <a:off x="-7937" y="5111750"/>
            <a:ext cx="9153525" cy="53975"/>
          </a:xfrm>
          <a:prstGeom prst="rect">
            <a:avLst/>
          </a:prstGeom>
          <a:solidFill>
            <a:srgbClr val="043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50" strike="noStrike" noProof="1">
              <a:solidFill>
                <a:srgbClr val="FFFFFF"/>
              </a:solidFill>
            </a:endParaRPr>
          </a:p>
        </p:txBody>
      </p:sp>
      <p:pic>
        <p:nvPicPr>
          <p:cNvPr id="3077" name="图片 4"/>
          <p:cNvPicPr>
            <a:picLocks noChangeAspect="1"/>
          </p:cNvPicPr>
          <p:nvPr/>
        </p:nvPicPr>
        <p:blipFill>
          <a:blip r:embed="rId3"/>
          <a:stretch>
            <a:fillRect/>
          </a:stretch>
        </p:blipFill>
        <p:spPr>
          <a:xfrm>
            <a:off x="177800" y="98425"/>
            <a:ext cx="1501775" cy="465138"/>
          </a:xfrm>
          <a:prstGeom prst="rect">
            <a:avLst/>
          </a:prstGeom>
          <a:noFill/>
          <a:ln w="9525">
            <a:noFill/>
          </a:ln>
        </p:spPr>
      </p:pic>
      <p:grpSp>
        <p:nvGrpSpPr>
          <p:cNvPr id="3078" name="组合 8"/>
          <p:cNvGrpSpPr/>
          <p:nvPr/>
        </p:nvGrpSpPr>
        <p:grpSpPr>
          <a:xfrm>
            <a:off x="3989388" y="4064000"/>
            <a:ext cx="2276475" cy="404813"/>
            <a:chOff x="8376" y="8534"/>
            <a:chExt cx="4782" cy="850"/>
          </a:xfrm>
        </p:grpSpPr>
        <p:grpSp>
          <p:nvGrpSpPr>
            <p:cNvPr id="3079" name="组合 10"/>
            <p:cNvGrpSpPr/>
            <p:nvPr/>
          </p:nvGrpSpPr>
          <p:grpSpPr>
            <a:xfrm>
              <a:off x="8376" y="8534"/>
              <a:ext cx="4782" cy="850"/>
              <a:chOff x="2371" y="8039"/>
              <a:chExt cx="4782" cy="850"/>
            </a:xfrm>
          </p:grpSpPr>
          <p:pic>
            <p:nvPicPr>
              <p:cNvPr id="3080" name="图片 11" descr="C:\Users\DELL\Desktop\peo.pngpeo"/>
              <p:cNvPicPr>
                <a:picLocks noChangeAspect="1"/>
              </p:cNvPicPr>
              <p:nvPr/>
            </p:nvPicPr>
            <p:blipFill>
              <a:blip r:embed="rId4"/>
              <a:stretch>
                <a:fillRect/>
              </a:stretch>
            </p:blipFill>
            <p:spPr>
              <a:xfrm>
                <a:off x="2371" y="8039"/>
                <a:ext cx="849" cy="850"/>
              </a:xfrm>
              <a:prstGeom prst="rect">
                <a:avLst/>
              </a:prstGeom>
              <a:noFill/>
              <a:ln w="9525">
                <a:noFill/>
              </a:ln>
            </p:spPr>
          </p:pic>
          <p:sp>
            <p:nvSpPr>
              <p:cNvPr id="13" name="文本框 12"/>
              <p:cNvSpPr txBox="1"/>
              <p:nvPr/>
            </p:nvSpPr>
            <p:spPr>
              <a:xfrm>
                <a:off x="3236" y="8111"/>
                <a:ext cx="3917" cy="531"/>
              </a:xfrm>
              <a:prstGeom prst="rect">
                <a:avLst/>
              </a:prstGeom>
              <a:noFill/>
            </p:spPr>
            <p:txBody>
              <a:bodyPr wrap="square" rtlCol="0">
                <a:spAutoFit/>
              </a:bodyPr>
              <a:lstStyle/>
              <a:p>
                <a:pPr fontAlgn="auto"/>
                <a:r>
                  <a:rPr lang="zh-CN" altLang="en-US" sz="1050" noProof="1" dirty="0">
                    <a:solidFill>
                      <a:srgbClr val="2C2C2C"/>
                    </a:solidFill>
                    <a:latin typeface="微软雅黑" panose="020B0503020204020204" pitchFamily="34" charset="-122"/>
                    <a:ea typeface="微软雅黑" panose="020B0503020204020204" pitchFamily="34" charset="-122"/>
                    <a:cs typeface="+mn-cs"/>
                  </a:rPr>
                  <a:t>我的有色网 </a:t>
                </a:r>
                <a:r>
                  <a:rPr lang="zh-CN" altLang="en-US" sz="1050" noProof="1" dirty="0" smtClean="0">
                    <a:solidFill>
                      <a:srgbClr val="2C2C2C"/>
                    </a:solidFill>
                    <a:latin typeface="微软雅黑" panose="020B0503020204020204" pitchFamily="34" charset="-122"/>
                    <a:ea typeface="微软雅黑" panose="020B0503020204020204" pitchFamily="34" charset="-122"/>
                    <a:cs typeface="+mn-cs"/>
                  </a:rPr>
                  <a:t>铜杆团队</a:t>
                </a:r>
                <a:endParaRPr lang="en-US" altLang="zh-CN" sz="1050" noProof="1" dirty="0">
                  <a:solidFill>
                    <a:srgbClr val="2C2C2C"/>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9374" y="9289"/>
              <a:ext cx="29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17410"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4"/>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7" name="直接连接符 6"/>
          <p:cNvCxnSpPr>
            <a:stCxn id="5"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矩形 13"/>
          <p:cNvSpPr/>
          <p:nvPr/>
        </p:nvSpPr>
        <p:spPr>
          <a:xfrm>
            <a:off x="1622425" y="2141538"/>
            <a:ext cx="5899150" cy="584200"/>
          </a:xfrm>
          <a:prstGeom prst="rect">
            <a:avLst/>
          </a:prstGeom>
          <a:noFill/>
          <a:ln w="9525">
            <a:noFill/>
          </a:ln>
        </p:spPr>
        <p:txBody>
          <a:bodyPr wrap="none" anchor="t">
            <a:spAutoFit/>
          </a:bodyPr>
          <a:p>
            <a:r>
              <a:rPr lang="zh-CN" altLang="en-US" sz="3200" b="1" dirty="0">
                <a:solidFill>
                  <a:schemeClr val="tx2"/>
                </a:solidFill>
                <a:latin typeface="仿宋" panose="02010609060101010101" pitchFamily="49" charset="-122"/>
                <a:ea typeface="仿宋" panose="02010609060101010101" pitchFamily="49" charset="-122"/>
              </a:rPr>
              <a:t>三、</a:t>
            </a:r>
            <a:r>
              <a:rPr lang="zh-CN" altLang="en-US" sz="3200" b="1" dirty="0">
                <a:solidFill>
                  <a:schemeClr val="tx2"/>
                </a:solidFill>
                <a:latin typeface="仿宋" panose="02010609060101010101" pitchFamily="49" charset="-122"/>
                <a:ea typeface="仿宋" panose="02010609060101010101" pitchFamily="49" charset="-122"/>
                <a:sym typeface="宋体" panose="02010600030101010101" pitchFamily="2" charset="-122"/>
              </a:rPr>
              <a:t>国内废铜制杆企业运行情况</a:t>
            </a:r>
            <a:endParaRPr lang="zh-CN" altLang="en-US" sz="3200" b="1" dirty="0">
              <a:solidFill>
                <a:schemeClr val="tx2"/>
              </a:solidFill>
              <a:latin typeface="仿宋" panose="02010609060101010101" pitchFamily="49" charset="-122"/>
              <a:ea typeface="仿宋" panose="02010609060101010101" pitchFamily="49" charset="-122"/>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65060" y="142373"/>
            <a:ext cx="1258624" cy="390479"/>
          </a:xfrm>
          <a:prstGeom prst="rect">
            <a:avLst/>
          </a:prstGeom>
          <a:effectLst>
            <a:glow rad="101600">
              <a:schemeClr val="bg1"/>
            </a:glow>
          </a:effectLst>
        </p:spPr>
      </p:pic>
      <p:pic>
        <p:nvPicPr>
          <p:cNvPr id="17415" name="图片 8" descr="标题"/>
          <p:cNvPicPr>
            <a:picLocks noChangeAspect="1"/>
          </p:cNvPicPr>
          <p:nvPr/>
        </p:nvPicPr>
        <p:blipFill>
          <a:blip r:embed="rId2"/>
          <a:stretch>
            <a:fillRect/>
          </a:stretch>
        </p:blipFill>
        <p:spPr>
          <a:xfrm>
            <a:off x="74613" y="190500"/>
            <a:ext cx="627062" cy="552450"/>
          </a:xfrm>
          <a:prstGeom prst="rect">
            <a:avLst/>
          </a:prstGeom>
          <a:noFill/>
          <a:ln w="9525">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4"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8436"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国内废铜制杆企业运行情况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原料</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38"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数据来源：我的有色网、海关总署</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18440" name="图片 14" descr="标题"/>
          <p:cNvPicPr>
            <a:picLocks noChangeAspect="1"/>
          </p:cNvPicPr>
          <p:nvPr/>
        </p:nvPicPr>
        <p:blipFill>
          <a:blip r:embed="rId4"/>
          <a:stretch>
            <a:fillRect/>
          </a:stretch>
        </p:blipFill>
        <p:spPr>
          <a:xfrm>
            <a:off x="82550" y="192088"/>
            <a:ext cx="627063" cy="554037"/>
          </a:xfrm>
          <a:prstGeom prst="rect">
            <a:avLst/>
          </a:prstGeom>
          <a:noFill/>
          <a:ln w="9525">
            <a:noFill/>
          </a:ln>
        </p:spPr>
      </p:pic>
      <p:sp>
        <p:nvSpPr>
          <p:cNvPr id="18441" name="文本框 9"/>
          <p:cNvSpPr txBox="1"/>
          <p:nvPr/>
        </p:nvSpPr>
        <p:spPr>
          <a:xfrm>
            <a:off x="320675" y="3328988"/>
            <a:ext cx="4259263" cy="1753235"/>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精废差往往与铜价有着非常强的相关性；普遍来说，在铜价上涨阶段，往往市场精废差都会有所扩大；当铜价下跌时，精废差往往会有所收窄，且收窄趋势尤为明显，这也就是市场经常能见到的贸易商</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挺价</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惜售</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的阶段。</a:t>
            </a:r>
            <a:endParaRPr lang="en-US" altLang="zh-CN"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endParaRPr lang="en-US" altLang="zh-CN"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年一季度，国内精废差收窄趋势十分明显，主要是一季度</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铜价整体走势偏弱，同时进口废铜开始缩减，加剧了目前市场持货商的惜售情绪，精废差不断收窄，最低时以及跌破百元。</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latin typeface="仿宋" panose="02010609060101010101" pitchFamily="49" charset="-122"/>
              <a:ea typeface="仿宋" panose="02010609060101010101" pitchFamily="49" charset="-122"/>
              <a:sym typeface="宋体" panose="02010600030101010101" pitchFamily="2" charset="-122"/>
            </a:endParaRPr>
          </a:p>
          <a:p>
            <a:pPr marL="171450" indent="-171450">
              <a:buSzTx/>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据我网调研了解，了市场废铜制杆企业盈亏平衡线</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受到铜价、票税等灯问题影响而</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变化；在2018年5月前，其盈亏点大约在1500元/吨，2018年5月-2019年3月，其盈亏点约在1300-1400元/吨；2019</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年下半年</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约在900-1100元左右</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月，盈亏点约在</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700-750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元</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吨。</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sp>
        <p:nvSpPr>
          <p:cNvPr id="18442" name="文本框 18"/>
          <p:cNvSpPr txBox="1"/>
          <p:nvPr/>
        </p:nvSpPr>
        <p:spPr>
          <a:xfrm>
            <a:off x="4659313" y="3328988"/>
            <a:ext cx="4259262" cy="1198880"/>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国内废铜主要供给来源于进口，但是受政策影响，近几年废铜进口实物缩减尤为明显。但是含铜量在不断提升，市场进口开始选择更加优质的废铜。</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月，国内废铜进口量为</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8.63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万吨，同比下降</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47.82%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。除去国内政策影响外，受到新冠疫情影响，国内一季度废铜制杆开工弱，而东南亚市场拆解企业开工受限，导致了目前进口废铜数量较少。</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铜价持续低位，</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废铜整体供应紧张趋势会愈发明显。</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4" name="图表 3"/>
          <p:cNvGraphicFramePr/>
          <p:nvPr/>
        </p:nvGraphicFramePr>
        <p:xfrm>
          <a:off x="320358" y="836611"/>
          <a:ext cx="4319903" cy="262826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601210" y="836930"/>
          <a:ext cx="4320000" cy="26280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2"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4"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国内废铜制杆企业运行情况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精、废铜制杆价差</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86"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20488" name="图片 14" descr="标题"/>
          <p:cNvPicPr>
            <a:picLocks noChangeAspect="1"/>
          </p:cNvPicPr>
          <p:nvPr/>
        </p:nvPicPr>
        <p:blipFill>
          <a:blip r:embed="rId3"/>
          <a:stretch>
            <a:fillRect/>
          </a:stretch>
        </p:blipFill>
        <p:spPr>
          <a:xfrm>
            <a:off x="82550" y="192088"/>
            <a:ext cx="627063" cy="554037"/>
          </a:xfrm>
          <a:prstGeom prst="rect">
            <a:avLst/>
          </a:prstGeom>
          <a:noFill/>
          <a:ln w="9525">
            <a:noFill/>
          </a:ln>
        </p:spPr>
      </p:pic>
      <p:sp>
        <p:nvSpPr>
          <p:cNvPr id="20489" name="文本框 5"/>
          <p:cNvSpPr txBox="1"/>
          <p:nvPr/>
        </p:nvSpPr>
        <p:spPr>
          <a:xfrm>
            <a:off x="709613" y="3613150"/>
            <a:ext cx="7883525" cy="1060450"/>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noProof="1" dirty="0">
                <a:solidFill>
                  <a:srgbClr val="002060"/>
                </a:solidFill>
                <a:latin typeface="仿宋" panose="02010609060101010101" pitchFamily="49" charset="-122"/>
                <a:ea typeface="仿宋" panose="02010609060101010101" pitchFamily="49" charset="-122"/>
                <a:cs typeface="+mn-cs"/>
                <a:sym typeface="宋体" panose="02010600030101010101" pitchFamily="2" charset="-122"/>
              </a:rPr>
              <a:t>精、废铜制杆的价格差决定了一定程度上市场的消费。</a:t>
            </a:r>
            <a:endParaRPr lang="zh-CN" altLang="en-US" sz="900" noProof="1"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noProof="1"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noProof="1" dirty="0">
                <a:solidFill>
                  <a:srgbClr val="002060"/>
                </a:solidFill>
                <a:latin typeface="仿宋" panose="02010609060101010101" pitchFamily="49" charset="-122"/>
                <a:ea typeface="仿宋" panose="02010609060101010101" pitchFamily="49" charset="-122"/>
                <a:cs typeface="+mn-cs"/>
                <a:sym typeface="宋体" panose="02010600030101010101" pitchFamily="2" charset="-122"/>
              </a:rPr>
              <a:t>当二者价格差有明显收窄的时候，废铜制杆的经济效益以及价格优势将明显减弱，精铜制杆将在逐步替代掉一部分光亮杆的消费。</a:t>
            </a:r>
            <a:endParaRPr lang="zh-CN" altLang="en-US" sz="900" noProof="1"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noProof="1"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noProof="1" dirty="0">
                <a:solidFill>
                  <a:srgbClr val="002060"/>
                </a:solidFill>
                <a:latin typeface="仿宋" panose="02010609060101010101" pitchFamily="49" charset="-122"/>
                <a:ea typeface="仿宋" panose="02010609060101010101" pitchFamily="49" charset="-122"/>
                <a:cs typeface="+mn-cs"/>
                <a:sym typeface="宋体" panose="02010600030101010101" pitchFamily="2" charset="-122"/>
              </a:rPr>
              <a:t>从数据上看，一季度精废杆价差变化明显，尤其是废铜制杆，持货商挺价情绪极强，主要受到原料供应紧张问题以及铜价大幅下挫导致。这在一定程度上刺激精铜以及精铜杆的消费。</a:t>
            </a:r>
            <a:endParaRPr lang="zh-CN" altLang="en-US" sz="900" noProof="1"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a:buFont typeface="Wingdings" panose="05000000000000000000" pitchFamily="2" charset="2"/>
            </a:pPr>
            <a:endParaRPr lang="zh-CN" altLang="en-US" sz="900" noProof="1"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4345" name="图表 1"/>
          <p:cNvGraphicFramePr/>
          <p:nvPr/>
        </p:nvGraphicFramePr>
        <p:xfrm>
          <a:off x="2239010" y="960438"/>
          <a:ext cx="4500880" cy="265239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0"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2532"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国内废铜制杆企业运行情况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开工情况</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34"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22536" name="图片 14" descr="标题"/>
          <p:cNvPicPr>
            <a:picLocks noChangeAspect="1"/>
          </p:cNvPicPr>
          <p:nvPr/>
        </p:nvPicPr>
        <p:blipFill>
          <a:blip r:embed="rId3"/>
          <a:stretch>
            <a:fillRect/>
          </a:stretch>
        </p:blipFill>
        <p:spPr>
          <a:xfrm>
            <a:off x="82550" y="192088"/>
            <a:ext cx="627063" cy="554037"/>
          </a:xfrm>
          <a:prstGeom prst="rect">
            <a:avLst/>
          </a:prstGeom>
          <a:noFill/>
          <a:ln w="9525">
            <a:noFill/>
          </a:ln>
        </p:spPr>
      </p:pic>
      <p:sp>
        <p:nvSpPr>
          <p:cNvPr id="22537" name="文本框 11"/>
          <p:cNvSpPr txBox="1"/>
          <p:nvPr/>
        </p:nvSpPr>
        <p:spPr>
          <a:xfrm>
            <a:off x="496888" y="3651250"/>
            <a:ext cx="8158162" cy="1060450"/>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目前我的有色网废铜制杆产能样本涵盖全国</a:t>
            </a:r>
            <a:r>
              <a:rPr lang="en-US" altLang="zh-CN" sz="900" b="1" dirty="0">
                <a:solidFill>
                  <a:srgbClr val="002060"/>
                </a:solidFill>
                <a:latin typeface="仿宋" panose="02010609060101010101" pitchFamily="49" charset="-122"/>
                <a:ea typeface="仿宋" panose="02010609060101010101" pitchFamily="49" charset="-122"/>
                <a:sym typeface="宋体" panose="02010600030101010101" pitchFamily="2" charset="-122"/>
              </a:rPr>
              <a:t>7</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个地区，企业</a:t>
            </a:r>
            <a:r>
              <a:rPr lang="en-US" altLang="zh-CN" sz="900" b="1" dirty="0">
                <a:solidFill>
                  <a:srgbClr val="002060"/>
                </a:solidFill>
                <a:latin typeface="仿宋" panose="02010609060101010101" pitchFamily="49" charset="-122"/>
                <a:ea typeface="仿宋" panose="02010609060101010101" pitchFamily="49" charset="-122"/>
                <a:sym typeface="宋体" panose="02010600030101010101" pitchFamily="2" charset="-122"/>
              </a:rPr>
              <a:t>28</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家，合计年产能</a:t>
            </a:r>
            <a:r>
              <a:rPr lang="en-US" altLang="zh-CN" sz="900" b="1" dirty="0">
                <a:solidFill>
                  <a:srgbClr val="002060"/>
                </a:solidFill>
                <a:latin typeface="仿宋" panose="02010609060101010101" pitchFamily="49" charset="-122"/>
                <a:ea typeface="仿宋" panose="02010609060101010101" pitchFamily="49" charset="-122"/>
                <a:sym typeface="宋体" panose="02010600030101010101" pitchFamily="2" charset="-122"/>
              </a:rPr>
              <a:t>261</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万吨，月均产量在</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13-14</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从调研情况来看，</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年一季度废铜制杆生产情况较差，尤其是</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月，多数企业无法生产。</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月受到疫情影响，尤其是废铜制杆较为集中的河南、江西地区，地区疫情较为严重，企业复工复产进度慢。</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目前废铜制杆的企业生产情况一般，但是废铜原料紧缺且价格高依然制约着废铜制杆企业的开工。</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3" name="表格 2"/>
          <p:cNvGraphicFramePr/>
          <p:nvPr/>
        </p:nvGraphicFramePr>
        <p:xfrm>
          <a:off x="407988" y="923925"/>
          <a:ext cx="3771900" cy="2049463"/>
        </p:xfrm>
        <a:graphic>
          <a:graphicData uri="http://schemas.openxmlformats.org/drawingml/2006/table">
            <a:tbl>
              <a:tblPr firstRow="1" bandRow="1">
                <a:tableStyleId>{5C22544A-7EE6-4342-B048-85BDC9FD1C3A}</a:tableStyleId>
              </a:tblPr>
              <a:tblGrid>
                <a:gridCol w="1041400"/>
                <a:gridCol w="1346200"/>
                <a:gridCol w="1384300"/>
              </a:tblGrid>
              <a:tr h="177800">
                <a:tc>
                  <a:txBody>
                    <a:bodyPr/>
                    <a:p>
                      <a:pPr indent="0" algn="ctr">
                        <a:buNone/>
                      </a:pPr>
                      <a:r>
                        <a:rPr lang="zh-CN" sz="1200" b="0">
                          <a:solidFill>
                            <a:srgbClr val="000000"/>
                          </a:solidFill>
                          <a:latin typeface="Arial" panose="020B0604020202020204" pitchFamily="34" charset="0"/>
                          <a:ea typeface="楷体" panose="02010609060101010101" charset="-122"/>
                        </a:rPr>
                        <a:t>地区</a:t>
                      </a:r>
                      <a:endParaRPr lang="en-US" altLang="en-US" sz="12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solidFill>
                      <a:srgbClr val="BDD7EE"/>
                    </a:solidFill>
                  </a:tcPr>
                </a:tc>
                <a:tc>
                  <a:txBody>
                    <a:bodyPr/>
                    <a:p>
                      <a:pPr indent="0" algn="ctr">
                        <a:buNone/>
                      </a:pPr>
                      <a:r>
                        <a:rPr lang="zh-CN" sz="1200" b="0">
                          <a:solidFill>
                            <a:srgbClr val="000000"/>
                          </a:solidFill>
                          <a:latin typeface="Arial" panose="020B0604020202020204" pitchFamily="34" charset="0"/>
                          <a:ea typeface="楷体" panose="02010609060101010101" charset="-122"/>
                        </a:rPr>
                        <a:t>企业数</a:t>
                      </a:r>
                      <a:endParaRPr lang="en-US" altLang="en-US" sz="12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solidFill>
                      <a:srgbClr val="BDD7EE"/>
                    </a:solidFill>
                  </a:tcPr>
                </a:tc>
                <a:tc>
                  <a:txBody>
                    <a:bodyPr/>
                    <a:p>
                      <a:pPr indent="0" algn="ctr">
                        <a:buNone/>
                      </a:pPr>
                      <a:r>
                        <a:rPr lang="zh-CN" sz="1200" b="0">
                          <a:solidFill>
                            <a:srgbClr val="000000"/>
                          </a:solidFill>
                          <a:latin typeface="Arial" panose="020B0604020202020204" pitchFamily="34" charset="0"/>
                          <a:ea typeface="楷体" panose="02010609060101010101" charset="-122"/>
                        </a:rPr>
                        <a:t>合计年产能（万吨）</a:t>
                      </a:r>
                      <a:endParaRPr lang="en-US" altLang="en-US" sz="12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solidFill>
                      <a:srgbClr val="BDD7EE"/>
                    </a:solidFill>
                  </a:tcPr>
                </a:tc>
              </a:tr>
              <a:tr h="177800">
                <a:tc>
                  <a:txBody>
                    <a:bodyPr/>
                    <a:p>
                      <a:pPr indent="0" algn="ctr">
                        <a:buNone/>
                      </a:pPr>
                      <a:r>
                        <a:rPr lang="zh-CN" sz="1100" b="0">
                          <a:solidFill>
                            <a:srgbClr val="000000"/>
                          </a:solidFill>
                          <a:latin typeface="Arial" panose="020B0604020202020204" pitchFamily="34" charset="0"/>
                          <a:ea typeface="楷体" panose="02010609060101010101" charset="-122"/>
                        </a:rPr>
                        <a:t>江西</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13</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133</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177800">
                <a:tc>
                  <a:txBody>
                    <a:bodyPr/>
                    <a:p>
                      <a:pPr indent="0" algn="ctr">
                        <a:buNone/>
                      </a:pPr>
                      <a:r>
                        <a:rPr lang="zh-CN" sz="1100" b="0">
                          <a:solidFill>
                            <a:srgbClr val="000000"/>
                          </a:solidFill>
                          <a:latin typeface="Arial" panose="020B0604020202020204" pitchFamily="34" charset="0"/>
                          <a:ea typeface="楷体" panose="02010609060101010101" charset="-122"/>
                        </a:rPr>
                        <a:t>河南</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6</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52</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226060">
                <a:tc>
                  <a:txBody>
                    <a:bodyPr/>
                    <a:p>
                      <a:pPr indent="0" algn="ctr">
                        <a:buNone/>
                      </a:pPr>
                      <a:r>
                        <a:rPr lang="zh-CN" sz="1100" b="0">
                          <a:solidFill>
                            <a:srgbClr val="000000"/>
                          </a:solidFill>
                          <a:latin typeface="Arial" panose="020B0604020202020204" pitchFamily="34" charset="0"/>
                          <a:ea typeface="楷体" panose="02010609060101010101" charset="-122"/>
                        </a:rPr>
                        <a:t>河北</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4</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38</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177800">
                <a:tc>
                  <a:txBody>
                    <a:bodyPr/>
                    <a:p>
                      <a:pPr indent="0" algn="ctr">
                        <a:buNone/>
                      </a:pPr>
                      <a:r>
                        <a:rPr lang="zh-CN" sz="1100" b="0">
                          <a:solidFill>
                            <a:srgbClr val="000000"/>
                          </a:solidFill>
                          <a:latin typeface="Arial" panose="020B0604020202020204" pitchFamily="34" charset="0"/>
                          <a:ea typeface="楷体" panose="02010609060101010101" charset="-122"/>
                        </a:rPr>
                        <a:t>湖南</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2</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16</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177800">
                <a:tc>
                  <a:txBody>
                    <a:bodyPr/>
                    <a:p>
                      <a:pPr algn="ctr">
                        <a:buClrTx/>
                        <a:buSzTx/>
                        <a:buFontTx/>
                        <a:buNone/>
                      </a:pPr>
                      <a:r>
                        <a:rPr lang="zh-CN" sz="1100" b="0">
                          <a:solidFill>
                            <a:srgbClr val="000000"/>
                          </a:solidFill>
                          <a:latin typeface="Arial" panose="020B0604020202020204" pitchFamily="34" charset="0"/>
                          <a:ea typeface="楷体" panose="02010609060101010101" charset="-122"/>
                        </a:rPr>
                        <a:t>天津</a:t>
                      </a:r>
                      <a:endParaRPr lang="zh-CN" sz="1100" b="0">
                        <a:solidFill>
                          <a:srgbClr val="000000"/>
                        </a:solidFill>
                        <a:latin typeface="Arial" panose="020B0604020202020204" pitchFamily="34" charset="0"/>
                        <a:ea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10</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177800">
                <a:tc>
                  <a:txBody>
                    <a:bodyPr/>
                    <a:p>
                      <a:pPr indent="0" algn="ctr">
                        <a:buNone/>
                      </a:pPr>
                      <a:r>
                        <a:rPr lang="zh-CN" sz="1100" b="0">
                          <a:solidFill>
                            <a:srgbClr val="000000"/>
                          </a:solidFill>
                          <a:latin typeface="Arial" panose="020B0604020202020204" pitchFamily="34" charset="0"/>
                          <a:ea typeface="楷体" panose="02010609060101010101" charset="-122"/>
                        </a:rPr>
                        <a:t>湖北</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8</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226060">
                <a:tc>
                  <a:txBody>
                    <a:bodyPr/>
                    <a:p>
                      <a:pPr indent="0" algn="ctr">
                        <a:buNone/>
                      </a:pPr>
                      <a:r>
                        <a:rPr lang="zh-CN" sz="1100" b="0">
                          <a:solidFill>
                            <a:srgbClr val="000000"/>
                          </a:solidFill>
                          <a:latin typeface="Arial" panose="020B0604020202020204" pitchFamily="34" charset="0"/>
                          <a:ea typeface="楷体" panose="02010609060101010101" charset="-122"/>
                        </a:rPr>
                        <a:t>江苏</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1</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4</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r h="226060">
                <a:tc>
                  <a:txBody>
                    <a:bodyPr/>
                    <a:p>
                      <a:pPr indent="0" algn="ctr">
                        <a:buNone/>
                      </a:pPr>
                      <a:r>
                        <a:rPr lang="zh-CN" sz="1100" b="0">
                          <a:solidFill>
                            <a:srgbClr val="000000"/>
                          </a:solidFill>
                          <a:latin typeface="Arial" panose="020B0604020202020204" pitchFamily="34" charset="0"/>
                          <a:ea typeface="楷体" panose="02010609060101010101" charset="-122"/>
                        </a:rPr>
                        <a:t>合计</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28</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c>
                  <a:txBody>
                    <a:bodyPr/>
                    <a:p>
                      <a:pPr indent="0" algn="ctr">
                        <a:buNone/>
                      </a:pPr>
                      <a:r>
                        <a:rPr lang="en-US" sz="1100" b="0">
                          <a:solidFill>
                            <a:srgbClr val="000000"/>
                          </a:solidFill>
                          <a:latin typeface="楷体" panose="02010609060101010101" charset="-122"/>
                        </a:rPr>
                        <a:t>261</a:t>
                      </a:r>
                      <a:endParaRPr lang="en-US" altLang="en-US" sz="1100" b="0">
                        <a:solidFill>
                          <a:srgbClr val="000000"/>
                        </a:solidFill>
                        <a:latin typeface="楷体" panose="02010609060101010101" charset="-122"/>
                      </a:endParaRPr>
                    </a:p>
                  </a:txBody>
                  <a:tcPr marL="12700" marR="12700" marT="12700" vert="horz" anchor="ctr">
                    <a:lnL>
                      <a:noFill/>
                    </a:lnL>
                    <a:lnR>
                      <a:noFill/>
                    </a:lnR>
                    <a:lnT>
                      <a:noFill/>
                    </a:lnT>
                    <a:lnB>
                      <a:noFill/>
                    </a:lnB>
                    <a:lnTlToBr>
                      <a:noFill/>
                    </a:lnTlToBr>
                    <a:lnBlToTr>
                      <a:noFill/>
                    </a:lnBlToTr>
                    <a:noFill/>
                  </a:tcPr>
                </a:tc>
              </a:tr>
            </a:tbl>
          </a:graphicData>
        </a:graphic>
      </p:graphicFrame>
      <p:sp>
        <p:nvSpPr>
          <p:cNvPr id="22580" name="文本框 6"/>
          <p:cNvSpPr txBox="1"/>
          <p:nvPr/>
        </p:nvSpPr>
        <p:spPr>
          <a:xfrm>
            <a:off x="407988" y="3097213"/>
            <a:ext cx="3527425" cy="176212"/>
          </a:xfrm>
          <a:prstGeom prst="rect">
            <a:avLst/>
          </a:prstGeom>
          <a:noFill/>
          <a:ln w="9525">
            <a:noFill/>
          </a:ln>
        </p:spPr>
        <p:txBody>
          <a:bodyPr wrap="square" lIns="68580" tIns="34290" rIns="68580" bIns="34290" anchor="t">
            <a:spAutoFit/>
          </a:bodyPr>
          <a:p>
            <a:pPr algn="ctr"/>
            <a:r>
              <a:rPr lang="zh-CN" altLang="en-US" sz="700">
                <a:solidFill>
                  <a:srgbClr val="000000"/>
                </a:solidFill>
                <a:latin typeface="微软雅黑" panose="020B0503020204020204" pitchFamily="34" charset="-122"/>
                <a:ea typeface="微软雅黑" panose="020B0503020204020204" pitchFamily="34" charset="-122"/>
              </a:rPr>
              <a:t>备注：样本涵盖企业均为在营、在生产企业</a:t>
            </a:r>
            <a:endParaRPr lang="zh-CN" altLang="en-US" sz="700" b="1" dirty="0">
              <a:solidFill>
                <a:srgbClr val="000000"/>
              </a:solidFill>
              <a:latin typeface="微软雅黑" panose="020B0503020204020204" pitchFamily="34" charset="-122"/>
              <a:ea typeface="微软雅黑" panose="020B0503020204020204" pitchFamily="34" charset="-122"/>
            </a:endParaRPr>
          </a:p>
        </p:txBody>
      </p:sp>
      <p:graphicFrame>
        <p:nvGraphicFramePr>
          <p:cNvPr id="6" name="图表 5"/>
          <p:cNvGraphicFramePr/>
          <p:nvPr/>
        </p:nvGraphicFramePr>
        <p:xfrm>
          <a:off x="4576128" y="923608"/>
          <a:ext cx="4319905" cy="285686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78"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580"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国内废铜制杆企业运行情况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新增产能</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82"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24584" name="图片 14" descr="标题"/>
          <p:cNvPicPr>
            <a:picLocks noChangeAspect="1"/>
          </p:cNvPicPr>
          <p:nvPr/>
        </p:nvPicPr>
        <p:blipFill>
          <a:blip r:embed="rId2"/>
          <a:stretch>
            <a:fillRect/>
          </a:stretch>
        </p:blipFill>
        <p:spPr>
          <a:xfrm>
            <a:off x="82550" y="192088"/>
            <a:ext cx="627063" cy="554037"/>
          </a:xfrm>
          <a:prstGeom prst="rect">
            <a:avLst/>
          </a:prstGeom>
          <a:noFill/>
          <a:ln w="9525">
            <a:noFill/>
          </a:ln>
        </p:spPr>
      </p:pic>
      <p:sp>
        <p:nvSpPr>
          <p:cNvPr id="24585" name="文本框 11"/>
          <p:cNvSpPr txBox="1"/>
          <p:nvPr/>
        </p:nvSpPr>
        <p:spPr>
          <a:xfrm>
            <a:off x="2773363" y="3949700"/>
            <a:ext cx="3748087" cy="784225"/>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从我的有色网目前了解到的废铜制杆新增产能分布来看，未来华中一带依然是废铜制杆的主要集中地。</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废铜制杆产能新增在近两年新增产能远不及精铜制杆，其利润下降以及原料紧张成主要制约因素。</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4" name="表格 3"/>
          <p:cNvGraphicFramePr/>
          <p:nvPr>
            <p:custDataLst>
              <p:tags r:id="rId3"/>
            </p:custDataLst>
          </p:nvPr>
        </p:nvGraphicFramePr>
        <p:xfrm>
          <a:off x="2660650" y="1012825"/>
          <a:ext cx="4064000" cy="2713038"/>
        </p:xfrm>
        <a:graphic>
          <a:graphicData uri="http://schemas.openxmlformats.org/drawingml/2006/table">
            <a:tbl>
              <a:tblPr firstRow="1" bandRow="1">
                <a:tableStyleId>{5C22544A-7EE6-4342-B048-85BDC9FD1C3A}</a:tableStyleId>
              </a:tblPr>
              <a:tblGrid>
                <a:gridCol w="1384300"/>
                <a:gridCol w="1384300"/>
                <a:gridCol w="1295400"/>
              </a:tblGrid>
              <a:tr h="226060">
                <a:tc gridSpan="3">
                  <a:txBody>
                    <a:bodyPr/>
                    <a:p>
                      <a:pPr indent="0" algn="ctr">
                        <a:buNone/>
                      </a:pPr>
                      <a:r>
                        <a:rPr lang="zh-CN" sz="1100" b="0">
                          <a:solidFill>
                            <a:srgbClr val="000000"/>
                          </a:solidFill>
                          <a:latin typeface="Arial" panose="020B0604020202020204" pitchFamily="34" charset="0"/>
                          <a:ea typeface="微软雅黑" panose="020B0503020204020204" pitchFamily="34" charset="-122"/>
                        </a:rPr>
                        <a:t>2019年国内主要地区新增废铜制杆产能</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R cap="flat">
                      <a:noFill/>
                    </a:lnR>
                    <a:lnT cap="flat">
                      <a:noFill/>
                    </a:lnT>
                    <a:lnB cap="flat">
                      <a:noFill/>
                    </a:lnB>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地区</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企业数量</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新增产能（万吨）</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solidFill>
                      <a:srgbClr val="9BC2E6"/>
                    </a:solidFill>
                  </a:tcPr>
                </a:tc>
              </a:tr>
              <a:tr h="22606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河南（洛阳）</a:t>
                      </a:r>
                      <a:endParaRPr lang="zh-CN" sz="1100" b="0">
                        <a:solidFill>
                          <a:srgbClr val="000000"/>
                        </a:solidFill>
                        <a:latin typeface="Arial" panose="020B0604020202020204" pitchFamily="34" charset="0"/>
                        <a:ea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4 </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湖北（孝感）</a:t>
                      </a:r>
                      <a:endParaRPr lang="zh-CN" sz="1100" b="0">
                        <a:solidFill>
                          <a:srgbClr val="000000"/>
                        </a:solidFill>
                        <a:latin typeface="Arial" panose="020B0604020202020204" pitchFamily="34" charset="0"/>
                        <a:ea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3</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18 </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2606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江西（抚州、新余、贵溪）</a:t>
                      </a:r>
                      <a:endParaRPr lang="zh-CN" sz="1100" b="0">
                        <a:solidFill>
                          <a:srgbClr val="000000"/>
                        </a:solidFill>
                        <a:latin typeface="Arial" panose="020B0604020202020204" pitchFamily="34" charset="0"/>
                        <a:ea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3</a:t>
                      </a:r>
                      <a:endParaRPr 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26</a:t>
                      </a:r>
                      <a:endParaRPr 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小计</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7</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48</a:t>
                      </a:r>
                      <a:r>
                        <a:rPr lang="en-US" sz="1100" b="0">
                          <a:solidFill>
                            <a:srgbClr val="000000"/>
                          </a:solidFill>
                          <a:latin typeface="微软雅黑" panose="020B0503020204020204" pitchFamily="34" charset="-122"/>
                        </a:rPr>
                        <a:t> </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03200">
                <a:tc gridSpan="3">
                  <a:txBody>
                    <a:bodyPr/>
                    <a:p>
                      <a:pPr indent="0" algn="ctr">
                        <a:buNone/>
                      </a:pPr>
                      <a:r>
                        <a:rPr lang="zh-CN" sz="1100" b="0">
                          <a:solidFill>
                            <a:srgbClr val="000000"/>
                          </a:solidFill>
                          <a:latin typeface="Arial" panose="020B0604020202020204" pitchFamily="34" charset="0"/>
                          <a:ea typeface="微软雅黑" panose="020B0503020204020204" pitchFamily="34" charset="-122"/>
                        </a:rPr>
                        <a:t>2020年国内主要地区新增废铜制杆产能</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R cap="flat">
                      <a:noFill/>
                    </a:lnR>
                    <a:lnT cap="flat">
                      <a:noFill/>
                    </a:lnT>
                    <a:lnB cap="flat">
                      <a:noFill/>
                    </a:lnB>
                  </a:tcPr>
                </a:tc>
              </a:tr>
              <a:tr h="22606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地区</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企业数量</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新增产能（万吨）</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solidFill>
                      <a:srgbClr val="9BC2E6"/>
                    </a:solidFill>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湖北</a:t>
                      </a:r>
                      <a:r>
                        <a:rPr lang="en-US" altLang="zh-CN" sz="1100" b="0">
                          <a:solidFill>
                            <a:srgbClr val="000000"/>
                          </a:solidFill>
                          <a:latin typeface="Arial" panose="020B0604020202020204" pitchFamily="34" charset="0"/>
                          <a:ea typeface="微软雅黑" panose="020B0503020204020204" pitchFamily="34" charset="-122"/>
                        </a:rPr>
                        <a:t>(</a:t>
                      </a:r>
                      <a:r>
                        <a:rPr lang="zh-CN" altLang="en-US" sz="1100" b="0">
                          <a:solidFill>
                            <a:srgbClr val="000000"/>
                          </a:solidFill>
                          <a:latin typeface="Arial" panose="020B0604020202020204" pitchFamily="34" charset="0"/>
                          <a:ea typeface="微软雅黑" panose="020B0503020204020204" pitchFamily="34" charset="-122"/>
                        </a:rPr>
                        <a:t>黄冈、孝感</a:t>
                      </a:r>
                      <a:r>
                        <a:rPr lang="en-US" altLang="zh-CN" sz="1100" b="0">
                          <a:solidFill>
                            <a:srgbClr val="000000"/>
                          </a:solidFill>
                          <a:latin typeface="Arial" panose="020B0604020202020204" pitchFamily="34" charset="0"/>
                          <a:ea typeface="微软雅黑" panose="020B0503020204020204" pitchFamily="34" charset="-122"/>
                        </a:rPr>
                        <a:t>)</a:t>
                      </a:r>
                      <a:endParaRPr lang="en-US" altLang="zh-CN" sz="1100" b="0">
                        <a:solidFill>
                          <a:srgbClr val="000000"/>
                        </a:solidFill>
                        <a:latin typeface="Arial" panose="020B0604020202020204" pitchFamily="34" charset="0"/>
                        <a:ea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18 </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江西（贵溪、鹰潭、抚州、丰城</a:t>
                      </a:r>
                      <a:r>
                        <a:rPr lang="en-US" altLang="zh-CN" sz="1100" b="0">
                          <a:solidFill>
                            <a:srgbClr val="000000"/>
                          </a:solidFill>
                          <a:latin typeface="Arial" panose="020B0604020202020204" pitchFamily="34" charset="0"/>
                          <a:ea typeface="微软雅黑" panose="020B0503020204020204" pitchFamily="34" charset="-122"/>
                        </a:rPr>
                        <a:t>)</a:t>
                      </a:r>
                      <a:endParaRPr lang="en-US" altLang="zh-CN" sz="1100" b="0">
                        <a:solidFill>
                          <a:srgbClr val="000000"/>
                        </a:solidFill>
                        <a:latin typeface="Arial" panose="020B0604020202020204" pitchFamily="34" charset="0"/>
                        <a:ea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5</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66</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小计</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7</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84</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r h="203200">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总计</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14</a:t>
                      </a:r>
                      <a:endParaRPr lang="en-US" altLang="en-US" sz="1100" b="0">
                        <a:solidFill>
                          <a:srgbClr val="000000"/>
                        </a:solidFill>
                        <a:latin typeface="微软雅黑" panose="020B0503020204020204" pitchFamily="34"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132 </a:t>
                      </a:r>
                      <a:endParaRPr lang="en-US" altLang="en-US" sz="1100" b="0">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6626"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4"/>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7" name="直接连接符 6"/>
          <p:cNvCxnSpPr>
            <a:stCxn id="5"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29" name="矩形 13"/>
          <p:cNvSpPr/>
          <p:nvPr/>
        </p:nvSpPr>
        <p:spPr>
          <a:xfrm>
            <a:off x="1824038" y="2176463"/>
            <a:ext cx="5082540" cy="583565"/>
          </a:xfrm>
          <a:prstGeom prst="rect">
            <a:avLst/>
          </a:prstGeom>
          <a:noFill/>
          <a:ln w="9525">
            <a:noFill/>
          </a:ln>
        </p:spPr>
        <p:txBody>
          <a:bodyPr wrap="none" anchor="t">
            <a:spAutoFit/>
          </a:bodyPr>
          <a:p>
            <a:r>
              <a:rPr lang="zh-CN" altLang="en-US" sz="3200" b="1" dirty="0">
                <a:solidFill>
                  <a:schemeClr val="tx2"/>
                </a:solidFill>
                <a:latin typeface="仿宋" panose="02010609060101010101" pitchFamily="49" charset="-122"/>
                <a:ea typeface="仿宋" panose="02010609060101010101" pitchFamily="49" charset="-122"/>
              </a:rPr>
              <a:t>四、</a:t>
            </a:r>
            <a:r>
              <a:rPr lang="zh-CN" altLang="en-US" sz="3200" b="1" dirty="0">
                <a:solidFill>
                  <a:schemeClr val="tx2"/>
                </a:solidFill>
                <a:latin typeface="仿宋" panose="02010609060101010101" pitchFamily="49" charset="-122"/>
                <a:ea typeface="仿宋" panose="02010609060101010101" pitchFamily="49" charset="-122"/>
                <a:sym typeface="宋体" panose="02010600030101010101" pitchFamily="2" charset="-122"/>
              </a:rPr>
              <a:t>铜杆市场终端需求表现</a:t>
            </a:r>
            <a:endParaRPr lang="zh-CN" altLang="en-US" sz="3200" b="1" dirty="0">
              <a:solidFill>
                <a:schemeClr val="tx2"/>
              </a:solidFill>
              <a:latin typeface="仿宋" panose="02010609060101010101" pitchFamily="49" charset="-122"/>
              <a:ea typeface="仿宋" panose="02010609060101010101" pitchFamily="49" charset="-122"/>
              <a:sym typeface="宋体" panose="02010600030101010101" pitchFamily="2" charset="-122"/>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65060" y="142373"/>
            <a:ext cx="1258624" cy="390479"/>
          </a:xfrm>
          <a:prstGeom prst="rect">
            <a:avLst/>
          </a:prstGeom>
          <a:effectLst>
            <a:glow rad="101600">
              <a:schemeClr val="bg1"/>
            </a:glow>
          </a:effectLst>
        </p:spPr>
      </p:pic>
      <p:pic>
        <p:nvPicPr>
          <p:cNvPr id="26631" name="图片 8" descr="标题"/>
          <p:cNvPicPr>
            <a:picLocks noChangeAspect="1"/>
          </p:cNvPicPr>
          <p:nvPr/>
        </p:nvPicPr>
        <p:blipFill>
          <a:blip r:embed="rId2"/>
          <a:stretch>
            <a:fillRect/>
          </a:stretch>
        </p:blipFill>
        <p:spPr>
          <a:xfrm>
            <a:off x="74613" y="190500"/>
            <a:ext cx="627062" cy="552450"/>
          </a:xfrm>
          <a:prstGeom prst="rect">
            <a:avLst/>
          </a:prstGeom>
          <a:noFill/>
          <a:ln w="9525">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0"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9" name="等腰三角形 8"/>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4" name="直接连接符 13"/>
          <p:cNvCxnSpPr>
            <a:stCxn id="9"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53" name="Text Box 6"/>
          <p:cNvSpPr txBox="1"/>
          <p:nvPr/>
        </p:nvSpPr>
        <p:spPr>
          <a:xfrm>
            <a:off x="6486525" y="4740275"/>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 国家统计局</a:t>
            </a:r>
            <a:endParaRPr lang="zh-CN" altLang="en-US" sz="1000" b="1" dirty="0">
              <a:latin typeface="楷体" panose="02010609060101010101" charset="-122"/>
              <a:ea typeface="楷体" panose="02010609060101010101" charset="-12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66" y="142373"/>
            <a:ext cx="1216118" cy="377292"/>
          </a:xfrm>
          <a:prstGeom prst="rect">
            <a:avLst/>
          </a:prstGeom>
          <a:effectLst>
            <a:glow rad="101600">
              <a:schemeClr val="bg1"/>
            </a:glow>
          </a:effectLst>
        </p:spPr>
      </p:pic>
      <p:sp>
        <p:nvSpPr>
          <p:cNvPr id="27655" name="文本框 2"/>
          <p:cNvSpPr txBox="1"/>
          <p:nvPr/>
        </p:nvSpPr>
        <p:spPr>
          <a:xfrm>
            <a:off x="425450" y="830263"/>
            <a:ext cx="2811463" cy="285750"/>
          </a:xfrm>
          <a:prstGeom prst="rect">
            <a:avLst/>
          </a:prstGeom>
          <a:noFill/>
          <a:ln w="9525">
            <a:noFill/>
          </a:ln>
        </p:spPr>
        <p:txBody>
          <a:bodyPr wrap="square" anchor="t">
            <a:spAutoFit/>
          </a:bodyPr>
          <a:p>
            <a:r>
              <a:rPr lang="zh-CN" altLang="en-US" sz="1200" b="1" dirty="0">
                <a:solidFill>
                  <a:srgbClr val="002060"/>
                </a:solidFill>
                <a:latin typeface="仿宋" panose="02010609060101010101" pitchFamily="49" charset="-122"/>
                <a:ea typeface="仿宋" panose="02010609060101010101" pitchFamily="49" charset="-122"/>
              </a:rPr>
              <a:t>国内铜下游品种消费占比图</a:t>
            </a:r>
            <a:endParaRPr lang="zh-CN" altLang="en-US" sz="1200" b="1" dirty="0">
              <a:solidFill>
                <a:srgbClr val="002060"/>
              </a:solidFill>
              <a:latin typeface="仿宋" panose="02010609060101010101" pitchFamily="49" charset="-122"/>
              <a:ea typeface="仿宋" panose="02010609060101010101" pitchFamily="49" charset="-122"/>
            </a:endParaRPr>
          </a:p>
        </p:txBody>
      </p:sp>
      <p:sp>
        <p:nvSpPr>
          <p:cNvPr id="27656" name="文本框 11"/>
          <p:cNvSpPr txBox="1"/>
          <p:nvPr/>
        </p:nvSpPr>
        <p:spPr>
          <a:xfrm>
            <a:off x="4705350" y="803275"/>
            <a:ext cx="2819400" cy="287338"/>
          </a:xfrm>
          <a:prstGeom prst="rect">
            <a:avLst/>
          </a:prstGeom>
          <a:noFill/>
          <a:ln w="9525">
            <a:noFill/>
          </a:ln>
        </p:spPr>
        <p:txBody>
          <a:bodyPr wrap="square" anchor="t">
            <a:spAutoFit/>
          </a:bodyPr>
          <a:p>
            <a:r>
              <a:rPr lang="zh-CN" altLang="en-US" sz="1200" b="1" dirty="0">
                <a:solidFill>
                  <a:srgbClr val="002060"/>
                </a:solidFill>
                <a:latin typeface="仿宋" panose="02010609060101010101" pitchFamily="49" charset="-122"/>
                <a:ea typeface="仿宋" panose="02010609060101010101" pitchFamily="49" charset="-122"/>
              </a:rPr>
              <a:t>国内主要行业对铜消费的占比</a:t>
            </a:r>
            <a:endParaRPr lang="zh-CN" altLang="en-US" sz="1200" b="1" dirty="0">
              <a:solidFill>
                <a:srgbClr val="002060"/>
              </a:solidFill>
              <a:latin typeface="仿宋" panose="02010609060101010101" pitchFamily="49" charset="-122"/>
              <a:ea typeface="仿宋" panose="02010609060101010101" pitchFamily="49" charset="-122"/>
            </a:endParaRPr>
          </a:p>
        </p:txBody>
      </p:sp>
      <p:cxnSp>
        <p:nvCxnSpPr>
          <p:cNvPr id="8" name="直接连接符 7"/>
          <p:cNvCxnSpPr>
            <a:stCxn id="9" idx="0"/>
          </p:cNvCxnSpPr>
          <p:nvPr/>
        </p:nvCxnSpPr>
        <p:spPr>
          <a:xfrm flipV="1">
            <a:off x="425450" y="1127125"/>
            <a:ext cx="4100513" cy="1588"/>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6" name="直接连接符 5"/>
          <p:cNvCxnSpPr>
            <a:stCxn id="9" idx="0"/>
          </p:cNvCxnSpPr>
          <p:nvPr/>
        </p:nvCxnSpPr>
        <p:spPr>
          <a:xfrm flipV="1">
            <a:off x="4792663" y="1106488"/>
            <a:ext cx="3989388" cy="9525"/>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
        <p:nvSpPr>
          <p:cNvPr id="27659" name="文本框 6"/>
          <p:cNvSpPr txBox="1"/>
          <p:nvPr/>
        </p:nvSpPr>
        <p:spPr>
          <a:xfrm>
            <a:off x="855663" y="271463"/>
            <a:ext cx="6945312" cy="368300"/>
          </a:xfrm>
          <a:prstGeom prst="rect">
            <a:avLst/>
          </a:prstGeom>
          <a:noFill/>
          <a:ln w="9525">
            <a:noFill/>
          </a:ln>
        </p:spPr>
        <p:txBody>
          <a:bodyPr wrap="square" anchor="t">
            <a:spAutoFit/>
          </a:bodyPr>
          <a:p>
            <a:r>
              <a:rPr lang="zh-CN" altLang="en-US" sz="1800" b="1" dirty="0">
                <a:solidFill>
                  <a:srgbClr val="333F50"/>
                </a:solidFill>
                <a:latin typeface="仿宋" panose="02010609060101010101" pitchFamily="49" charset="-122"/>
                <a:ea typeface="仿宋" panose="02010609060101010101" pitchFamily="49" charset="-122"/>
              </a:rPr>
              <a:t>铜下游消费及行业消费占比分析</a:t>
            </a:r>
            <a:endParaRPr lang="en-US" altLang="zh-CN" sz="1800" b="1" dirty="0">
              <a:solidFill>
                <a:srgbClr val="333F50"/>
              </a:solidFill>
              <a:latin typeface="仿宋" panose="02010609060101010101" pitchFamily="49" charset="-122"/>
              <a:ea typeface="仿宋" panose="02010609060101010101" pitchFamily="49" charset="-122"/>
            </a:endParaRPr>
          </a:p>
        </p:txBody>
      </p:sp>
      <p:sp>
        <p:nvSpPr>
          <p:cNvPr id="27660" name="文本框 1"/>
          <p:cNvSpPr txBox="1"/>
          <p:nvPr/>
        </p:nvSpPr>
        <p:spPr>
          <a:xfrm>
            <a:off x="425450" y="4173538"/>
            <a:ext cx="7975600" cy="644525"/>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rPr>
              <a:t>铜下游品种消费中，铜杆线占比最大；在铜主要应用领域，电力电气最为主要，占比最大，主要是各种电缆和导线，电机和变压器的绕阻，开关以及印刷线路板等；</a:t>
            </a:r>
            <a:endParaRPr lang="zh-CN" altLang="en-US"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rPr>
              <a:t>电线电缆消费是铜杆线主要消费点，同时房地产等生活基础建设也是铜杆线消费的重要组成部分。</a:t>
            </a:r>
            <a:endParaRPr lang="zh-CN" altLang="en-US" sz="900" dirty="0">
              <a:solidFill>
                <a:srgbClr val="002060"/>
              </a:solidFill>
              <a:latin typeface="仿宋" panose="02010609060101010101" pitchFamily="49" charset="-122"/>
              <a:ea typeface="仿宋" panose="02010609060101010101" pitchFamily="49" charset="-122"/>
            </a:endParaRPr>
          </a:p>
        </p:txBody>
      </p:sp>
      <p:pic>
        <p:nvPicPr>
          <p:cNvPr id="27661" name="图片 19" descr="标题"/>
          <p:cNvPicPr>
            <a:picLocks noChangeAspect="1"/>
          </p:cNvPicPr>
          <p:nvPr/>
        </p:nvPicPr>
        <p:blipFill>
          <a:blip r:embed="rId4"/>
          <a:stretch>
            <a:fillRect/>
          </a:stretch>
        </p:blipFill>
        <p:spPr>
          <a:xfrm>
            <a:off x="82550" y="182563"/>
            <a:ext cx="627063" cy="554037"/>
          </a:xfrm>
          <a:prstGeom prst="rect">
            <a:avLst/>
          </a:prstGeom>
          <a:noFill/>
          <a:ln w="9525">
            <a:noFill/>
          </a:ln>
        </p:spPr>
      </p:pic>
      <p:graphicFrame>
        <p:nvGraphicFramePr>
          <p:cNvPr id="18" name="图表 17"/>
          <p:cNvGraphicFramePr/>
          <p:nvPr/>
        </p:nvGraphicFramePr>
        <p:xfrm>
          <a:off x="396045" y="1225727"/>
          <a:ext cx="4182695" cy="278800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2" name="图表 21"/>
          <p:cNvGraphicFramePr/>
          <p:nvPr/>
        </p:nvGraphicFramePr>
        <p:xfrm>
          <a:off x="4766234" y="1129322"/>
          <a:ext cx="4256815" cy="29645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9" name="等腰三角形 8"/>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4" name="直接连接符 13"/>
          <p:cNvCxnSpPr>
            <a:stCxn id="9"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01" name="Text Box 6"/>
          <p:cNvSpPr txBox="1"/>
          <p:nvPr/>
        </p:nvSpPr>
        <p:spPr>
          <a:xfrm>
            <a:off x="6486525" y="4740275"/>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 国家统计局</a:t>
            </a:r>
            <a:endParaRPr lang="zh-CN" altLang="en-US" sz="1000" b="1" dirty="0">
              <a:latin typeface="楷体" panose="02010609060101010101" charset="-122"/>
              <a:ea typeface="楷体" panose="02010609060101010101" charset="-12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66" y="142373"/>
            <a:ext cx="1216118" cy="377292"/>
          </a:xfrm>
          <a:prstGeom prst="rect">
            <a:avLst/>
          </a:prstGeom>
          <a:effectLst>
            <a:glow rad="101600">
              <a:schemeClr val="bg1"/>
            </a:glow>
          </a:effectLst>
        </p:spPr>
      </p:pic>
      <p:sp>
        <p:nvSpPr>
          <p:cNvPr id="29703" name="文本框 6"/>
          <p:cNvSpPr txBox="1"/>
          <p:nvPr/>
        </p:nvSpPr>
        <p:spPr>
          <a:xfrm>
            <a:off x="855663" y="271463"/>
            <a:ext cx="6945312" cy="336550"/>
          </a:xfrm>
          <a:prstGeom prst="rect">
            <a:avLst/>
          </a:prstGeom>
          <a:noFill/>
          <a:ln w="9525">
            <a:noFill/>
          </a:ln>
        </p:spPr>
        <p:txBody>
          <a:bodyPr wrap="square" anchor="t">
            <a:spAutoFit/>
          </a:bodyPr>
          <a:p>
            <a:r>
              <a:rPr lang="en-US" altLang="zh-CN" sz="1600" b="1" dirty="0">
                <a:solidFill>
                  <a:srgbClr val="333F50"/>
                </a:solidFill>
                <a:latin typeface="仿宋" panose="02010609060101010101" pitchFamily="49" charset="-122"/>
                <a:ea typeface="仿宋" panose="02010609060101010101" pitchFamily="49" charset="-122"/>
              </a:rPr>
              <a:t>2020</a:t>
            </a:r>
            <a:r>
              <a:rPr lang="zh-CN" altLang="en-US" sz="1600" b="1" dirty="0">
                <a:solidFill>
                  <a:srgbClr val="333F50"/>
                </a:solidFill>
                <a:latin typeface="仿宋" panose="02010609060101010101" pitchFamily="49" charset="-122"/>
                <a:ea typeface="仿宋" panose="02010609060101010101" pitchFamily="49" charset="-122"/>
              </a:rPr>
              <a:t>年电网投资</a:t>
            </a:r>
            <a:r>
              <a:rPr lang="en-US" altLang="zh-CN" sz="1600" b="1" dirty="0">
                <a:solidFill>
                  <a:srgbClr val="333F50"/>
                </a:solidFill>
                <a:latin typeface="仿宋" panose="02010609060101010101" pitchFamily="49" charset="-122"/>
                <a:ea typeface="仿宋" panose="02010609060101010101" pitchFamily="49" charset="-122"/>
              </a:rPr>
              <a:t>——</a:t>
            </a:r>
            <a:r>
              <a:rPr lang="zh-CN" altLang="en-US" sz="1600" b="1" dirty="0">
                <a:solidFill>
                  <a:srgbClr val="333F50"/>
                </a:solidFill>
                <a:latin typeface="仿宋" panose="02010609060101010101" pitchFamily="49" charset="-122"/>
                <a:ea typeface="仿宋" panose="02010609060101010101" pitchFamily="49" charset="-122"/>
              </a:rPr>
              <a:t>一季度电网投资稳步投放。</a:t>
            </a:r>
            <a:endParaRPr lang="zh-CN" altLang="en-US" sz="1600" b="1" dirty="0">
              <a:solidFill>
                <a:srgbClr val="333F50"/>
              </a:solidFill>
              <a:latin typeface="仿宋" panose="02010609060101010101" pitchFamily="49" charset="-122"/>
              <a:ea typeface="仿宋" panose="02010609060101010101" pitchFamily="49" charset="-122"/>
            </a:endParaRPr>
          </a:p>
        </p:txBody>
      </p:sp>
      <p:sp>
        <p:nvSpPr>
          <p:cNvPr id="29704" name="文本框 1"/>
          <p:cNvSpPr txBox="1"/>
          <p:nvPr/>
        </p:nvSpPr>
        <p:spPr>
          <a:xfrm>
            <a:off x="503238" y="3743325"/>
            <a:ext cx="8135937" cy="922338"/>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2019年全国电网工程建设实际完成投资4856亿元，较2018年同比下降了9.6%。</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2019年12月，国家电网下发《关于进一步严格控制电网投资的通知》，提出了“三严禁、二不得、二不再”的投资建设思路。预计2020年电网投资下调至4080亿元左右，这一数字较2019年下滑8.79%。</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rPr>
              <a:t>2</a:t>
            </a:r>
            <a:r>
              <a:rPr lang="zh-CN" altLang="en-US" sz="900" dirty="0">
                <a:solidFill>
                  <a:srgbClr val="002060"/>
                </a:solidFill>
                <a:latin typeface="仿宋" panose="02010609060101010101" pitchFamily="49" charset="-122"/>
                <a:ea typeface="仿宋" panose="02010609060101010101" pitchFamily="49" charset="-122"/>
              </a:rPr>
              <a:t>月，</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《国家电网出台应对疫情影响全力恢复建设助推企业复工复产的举措》与《国家电网公司2020年重点工作任务》文件陆续印发</a:t>
            </a:r>
            <a:r>
              <a:rPr lang="zh-CN" altLang="en-US" sz="900" dirty="0">
                <a:solidFill>
                  <a:srgbClr val="002060"/>
                </a:solidFill>
                <a:latin typeface="仿宋" panose="02010609060101010101" pitchFamily="49" charset="-122"/>
                <a:ea typeface="仿宋" panose="02010609060101010101" pitchFamily="49" charset="-122"/>
              </a:rPr>
              <a:t>。</a:t>
            </a:r>
            <a:endParaRPr lang="zh-CN" altLang="en-US" sz="900" dirty="0">
              <a:solidFill>
                <a:srgbClr val="002060"/>
              </a:solidFill>
              <a:latin typeface="仿宋" panose="02010609060101010101" pitchFamily="49" charset="-122"/>
              <a:ea typeface="仿宋" panose="02010609060101010101" pitchFamily="49" charset="-122"/>
            </a:endParaRPr>
          </a:p>
        </p:txBody>
      </p:sp>
      <p:pic>
        <p:nvPicPr>
          <p:cNvPr id="29705" name="图片 19" descr="标题"/>
          <p:cNvPicPr>
            <a:picLocks noChangeAspect="1"/>
          </p:cNvPicPr>
          <p:nvPr/>
        </p:nvPicPr>
        <p:blipFill>
          <a:blip r:embed="rId4"/>
          <a:stretch>
            <a:fillRect/>
          </a:stretch>
        </p:blipFill>
        <p:spPr>
          <a:xfrm>
            <a:off x="82550" y="182563"/>
            <a:ext cx="627063" cy="554037"/>
          </a:xfrm>
          <a:prstGeom prst="rect">
            <a:avLst/>
          </a:prstGeom>
          <a:noFill/>
          <a:ln w="9525">
            <a:noFill/>
          </a:ln>
        </p:spPr>
      </p:pic>
      <p:graphicFrame>
        <p:nvGraphicFramePr>
          <p:cNvPr id="3" name="图表 2"/>
          <p:cNvGraphicFramePr/>
          <p:nvPr/>
        </p:nvGraphicFramePr>
        <p:xfrm>
          <a:off x="142558" y="929958"/>
          <a:ext cx="4319904" cy="264731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703128" y="929958"/>
          <a:ext cx="4319905" cy="26282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46"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9" name="等腰三角形 8"/>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4" name="直接连接符 13"/>
          <p:cNvCxnSpPr>
            <a:stCxn id="9"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49" name="Text Box 6"/>
          <p:cNvSpPr txBox="1"/>
          <p:nvPr/>
        </p:nvSpPr>
        <p:spPr>
          <a:xfrm>
            <a:off x="6486525" y="4740275"/>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 国家统计局</a:t>
            </a:r>
            <a:endParaRPr lang="zh-CN" altLang="en-US" sz="1000" b="1" dirty="0">
              <a:latin typeface="楷体" panose="02010609060101010101" charset="-122"/>
              <a:ea typeface="楷体" panose="02010609060101010101" charset="-12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66" y="142373"/>
            <a:ext cx="1216118" cy="377292"/>
          </a:xfrm>
          <a:prstGeom prst="rect">
            <a:avLst/>
          </a:prstGeom>
          <a:effectLst>
            <a:glow rad="101600">
              <a:schemeClr val="bg1"/>
            </a:glow>
          </a:effectLst>
        </p:spPr>
      </p:pic>
      <p:sp>
        <p:nvSpPr>
          <p:cNvPr id="31751" name="文本框 6"/>
          <p:cNvSpPr txBox="1"/>
          <p:nvPr/>
        </p:nvSpPr>
        <p:spPr>
          <a:xfrm>
            <a:off x="855663" y="271463"/>
            <a:ext cx="6945312" cy="336550"/>
          </a:xfrm>
          <a:prstGeom prst="rect">
            <a:avLst/>
          </a:prstGeom>
          <a:noFill/>
          <a:ln w="9525">
            <a:noFill/>
          </a:ln>
        </p:spPr>
        <p:txBody>
          <a:bodyPr wrap="square" anchor="t">
            <a:spAutoFit/>
          </a:bodyPr>
          <a:p>
            <a:r>
              <a:rPr lang="en-US" altLang="zh-CN" sz="1600" b="1" dirty="0">
                <a:solidFill>
                  <a:srgbClr val="333F50"/>
                </a:solidFill>
                <a:latin typeface="仿宋" panose="02010609060101010101" pitchFamily="49" charset="-122"/>
                <a:ea typeface="仿宋" panose="02010609060101010101" pitchFamily="49" charset="-122"/>
              </a:rPr>
              <a:t>2020</a:t>
            </a:r>
            <a:r>
              <a:rPr lang="zh-CN" altLang="en-US" sz="1600" b="1" dirty="0">
                <a:solidFill>
                  <a:srgbClr val="333F50"/>
                </a:solidFill>
                <a:latin typeface="仿宋" panose="02010609060101010101" pitchFamily="49" charset="-122"/>
                <a:ea typeface="仿宋" panose="02010609060101010101" pitchFamily="49" charset="-122"/>
              </a:rPr>
              <a:t>年房地产</a:t>
            </a:r>
            <a:r>
              <a:rPr lang="en-US" altLang="zh-CN" sz="1600" b="1" dirty="0">
                <a:solidFill>
                  <a:srgbClr val="333F50"/>
                </a:solidFill>
                <a:latin typeface="仿宋" panose="02010609060101010101" pitchFamily="49" charset="-122"/>
                <a:ea typeface="仿宋" panose="02010609060101010101" pitchFamily="49" charset="-122"/>
              </a:rPr>
              <a:t>——</a:t>
            </a:r>
            <a:r>
              <a:rPr lang="zh-CN" altLang="en-US" sz="1600" b="1" dirty="0">
                <a:solidFill>
                  <a:srgbClr val="333F50"/>
                </a:solidFill>
                <a:latin typeface="仿宋" panose="02010609060101010101" pitchFamily="49" charset="-122"/>
                <a:ea typeface="仿宋" panose="02010609060101010101" pitchFamily="49" charset="-122"/>
              </a:rPr>
              <a:t>预计下半年才能实现完全复苏</a:t>
            </a:r>
            <a:endParaRPr lang="zh-CN" altLang="en-US" sz="1600" b="1" dirty="0">
              <a:solidFill>
                <a:srgbClr val="333F50"/>
              </a:solidFill>
              <a:latin typeface="仿宋" panose="02010609060101010101" pitchFamily="49" charset="-122"/>
              <a:ea typeface="仿宋" panose="02010609060101010101" pitchFamily="49" charset="-122"/>
            </a:endParaRPr>
          </a:p>
        </p:txBody>
      </p:sp>
      <p:sp>
        <p:nvSpPr>
          <p:cNvPr id="31752" name="文本框 1"/>
          <p:cNvSpPr txBox="1"/>
          <p:nvPr/>
        </p:nvSpPr>
        <p:spPr>
          <a:xfrm>
            <a:off x="534988" y="3652838"/>
            <a:ext cx="6902450" cy="922337"/>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2019年全国房地产开发投资累计132194.26亿元，同比增长9.9%，2020年在新开工面积增速持续下降的背景下开发投资额增速预计不会继续冲高，同时疫情对于房地产企业资金面的影响很大，房企的再投资意愿也受到较大影响</a:t>
            </a:r>
            <a:endParaRPr lang="zh-CN" altLang="en-US"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竣工面积有望在今年继续向上反弹，竣工好转有利于刺激房地产下游产业链，同时刺激铜的消费。</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预计房地产行业到下半年才可以真正复苏，竣工好转刺激铜消费的逻辑预计推迟到下半年才能得到兑现。</a:t>
            </a:r>
            <a:endParaRPr lang="zh-CN" altLang="en-US" sz="900" dirty="0">
              <a:solidFill>
                <a:srgbClr val="002060"/>
              </a:solidFill>
              <a:latin typeface="仿宋" panose="02010609060101010101" pitchFamily="49" charset="-122"/>
              <a:ea typeface="仿宋" panose="02010609060101010101" pitchFamily="49" charset="-122"/>
            </a:endParaRPr>
          </a:p>
        </p:txBody>
      </p:sp>
      <p:pic>
        <p:nvPicPr>
          <p:cNvPr id="31753" name="图片 19" descr="标题"/>
          <p:cNvPicPr>
            <a:picLocks noChangeAspect="1"/>
          </p:cNvPicPr>
          <p:nvPr/>
        </p:nvPicPr>
        <p:blipFill>
          <a:blip r:embed="rId4"/>
          <a:stretch>
            <a:fillRect/>
          </a:stretch>
        </p:blipFill>
        <p:spPr>
          <a:xfrm>
            <a:off x="82550" y="182563"/>
            <a:ext cx="627063" cy="554037"/>
          </a:xfrm>
          <a:prstGeom prst="rect">
            <a:avLst/>
          </a:prstGeom>
          <a:noFill/>
          <a:ln w="9525">
            <a:noFill/>
          </a:ln>
        </p:spPr>
      </p:pic>
      <p:graphicFrame>
        <p:nvGraphicFramePr>
          <p:cNvPr id="4" name="图表 3"/>
          <p:cNvGraphicFramePr/>
          <p:nvPr/>
        </p:nvGraphicFramePr>
        <p:xfrm>
          <a:off x="82233" y="969328"/>
          <a:ext cx="4319904" cy="26282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4568508" y="969328"/>
          <a:ext cx="4319904" cy="26282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33794"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4"/>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7" name="直接连接符 6"/>
          <p:cNvCxnSpPr>
            <a:stCxn id="5"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97" name="矩形 13"/>
          <p:cNvSpPr/>
          <p:nvPr/>
        </p:nvSpPr>
        <p:spPr>
          <a:xfrm>
            <a:off x="2232025" y="2141538"/>
            <a:ext cx="4674235" cy="583565"/>
          </a:xfrm>
          <a:prstGeom prst="rect">
            <a:avLst/>
          </a:prstGeom>
          <a:noFill/>
          <a:ln w="9525">
            <a:noFill/>
          </a:ln>
        </p:spPr>
        <p:txBody>
          <a:bodyPr wrap="none" anchor="t">
            <a:spAutoFit/>
          </a:bodyPr>
          <a:p>
            <a:r>
              <a:rPr lang="zh-CN" altLang="en-US" sz="3200" b="1" dirty="0">
                <a:solidFill>
                  <a:schemeClr val="tx2"/>
                </a:solidFill>
                <a:latin typeface="仿宋" panose="02010609060101010101" pitchFamily="49" charset="-122"/>
                <a:ea typeface="仿宋" panose="02010609060101010101" pitchFamily="49" charset="-122"/>
              </a:rPr>
              <a:t>五、</a:t>
            </a:r>
            <a:r>
              <a:rPr lang="zh-CN" altLang="en-US" sz="3200" b="1" dirty="0">
                <a:solidFill>
                  <a:schemeClr val="tx2"/>
                </a:solidFill>
                <a:latin typeface="仿宋" panose="02010609060101010101" pitchFamily="49" charset="-122"/>
                <a:ea typeface="仿宋" panose="02010609060101010101" pitchFamily="49" charset="-122"/>
                <a:sym typeface="宋体" panose="02010600030101010101" pitchFamily="2" charset="-122"/>
              </a:rPr>
              <a:t>二季度</a:t>
            </a:r>
            <a:r>
              <a:rPr lang="zh-CN" altLang="en-US" sz="3200" b="1" dirty="0">
                <a:solidFill>
                  <a:schemeClr val="tx2"/>
                </a:solidFill>
                <a:latin typeface="仿宋" panose="02010609060101010101" pitchFamily="49" charset="-122"/>
                <a:ea typeface="仿宋" panose="02010609060101010101" pitchFamily="49" charset="-122"/>
                <a:sym typeface="宋体" panose="02010600030101010101" pitchFamily="2" charset="-122"/>
              </a:rPr>
              <a:t>铜杆市场展望</a:t>
            </a:r>
            <a:endParaRPr lang="zh-CN" altLang="en-US" sz="3200" b="1" dirty="0">
              <a:solidFill>
                <a:schemeClr val="tx2"/>
              </a:solidFill>
              <a:latin typeface="仿宋" panose="02010609060101010101" pitchFamily="49" charset="-122"/>
              <a:ea typeface="仿宋" panose="02010609060101010101" pitchFamily="49" charset="-122"/>
              <a:sym typeface="宋体" panose="02010600030101010101" pitchFamily="2" charset="-122"/>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65060" y="142373"/>
            <a:ext cx="1258624" cy="390479"/>
          </a:xfrm>
          <a:prstGeom prst="rect">
            <a:avLst/>
          </a:prstGeom>
          <a:effectLst>
            <a:glow rad="101600">
              <a:schemeClr val="bg1"/>
            </a:glow>
          </a:effectLst>
        </p:spPr>
      </p:pic>
      <p:pic>
        <p:nvPicPr>
          <p:cNvPr id="33799" name="图片 8" descr="标题"/>
          <p:cNvPicPr>
            <a:picLocks noChangeAspect="1"/>
          </p:cNvPicPr>
          <p:nvPr/>
        </p:nvPicPr>
        <p:blipFill>
          <a:blip r:embed="rId2"/>
          <a:stretch>
            <a:fillRect/>
          </a:stretch>
        </p:blipFill>
        <p:spPr>
          <a:xfrm>
            <a:off x="74613" y="190500"/>
            <a:ext cx="627062" cy="552450"/>
          </a:xfrm>
          <a:prstGeom prst="rect">
            <a:avLst/>
          </a:prstGeom>
          <a:noFill/>
          <a:ln w="9525">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4098"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4"/>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00" name="TextBox 5"/>
          <p:cNvSpPr txBox="1"/>
          <p:nvPr/>
        </p:nvSpPr>
        <p:spPr>
          <a:xfrm>
            <a:off x="914400" y="323850"/>
            <a:ext cx="3657600" cy="400050"/>
          </a:xfrm>
          <a:prstGeom prst="rect">
            <a:avLst/>
          </a:prstGeom>
          <a:noFill/>
          <a:ln w="9525">
            <a:noFill/>
          </a:ln>
        </p:spPr>
        <p:txBody>
          <a:bodyPr wrap="square" anchor="t">
            <a:spAutoFit/>
          </a:bodyPr>
          <a:p>
            <a:r>
              <a:rPr lang="zh-CN" altLang="en-US" sz="2000" b="1" dirty="0">
                <a:solidFill>
                  <a:schemeClr val="tx2"/>
                </a:solidFill>
                <a:latin typeface="仿宋" panose="02010609060101010101" pitchFamily="49" charset="-122"/>
                <a:ea typeface="仿宋" panose="02010609060101010101" pitchFamily="49" charset="-122"/>
              </a:rPr>
              <a:t>目录</a:t>
            </a:r>
            <a:endParaRPr lang="zh-CN" altLang="en-US" sz="2000" b="1" dirty="0">
              <a:solidFill>
                <a:schemeClr val="tx2"/>
              </a:solidFill>
              <a:latin typeface="仿宋" panose="02010609060101010101" pitchFamily="49" charset="-122"/>
              <a:ea typeface="仿宋" panose="02010609060101010101" pitchFamily="49" charset="-122"/>
            </a:endParaRPr>
          </a:p>
        </p:txBody>
      </p:sp>
      <p:cxnSp>
        <p:nvCxnSpPr>
          <p:cNvPr id="7" name="直接连接符 6"/>
          <p:cNvCxnSpPr>
            <a:stCxn id="5"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02" name="Group 6"/>
          <p:cNvGrpSpPr/>
          <p:nvPr/>
        </p:nvGrpSpPr>
        <p:grpSpPr>
          <a:xfrm>
            <a:off x="3184525" y="1266825"/>
            <a:ext cx="254000" cy="307975"/>
            <a:chOff x="9820" y="0"/>
            <a:chExt cx="253191" cy="256261"/>
          </a:xfrm>
        </p:grpSpPr>
        <p:sp>
          <p:nvSpPr>
            <p:cNvPr id="4103" name="TextBox 4"/>
            <p:cNvSpPr/>
            <p:nvPr/>
          </p:nvSpPr>
          <p:spPr>
            <a:xfrm>
              <a:off x="9820" y="0"/>
              <a:ext cx="253191" cy="256261"/>
            </a:xfrm>
            <a:prstGeom prst="rect">
              <a:avLst/>
            </a:prstGeom>
            <a:solidFill>
              <a:srgbClr val="FFFFFF"/>
            </a:solidFill>
            <a:ln w="9525">
              <a:noFill/>
            </a:ln>
          </p:spPr>
          <p:txBody>
            <a:bodyPr wrap="none" anchor="t">
              <a:spAutoFit/>
            </a:bodyPr>
            <a:p>
              <a:pPr algn="ctr"/>
              <a:r>
                <a:rPr lang="en-US" altLang="zh-CN" dirty="0">
                  <a:solidFill>
                    <a:schemeClr val="accent2"/>
                  </a:solidFill>
                  <a:latin typeface="Impact" panose="020B0806030902050204" pitchFamily="34" charset="0"/>
                  <a:ea typeface="宋体" panose="02010600030101010101" pitchFamily="2" charset="-122"/>
                  <a:sym typeface="Impact" panose="020B0806030902050204" pitchFamily="34" charset="0"/>
                </a:rPr>
                <a:t>1</a:t>
              </a:r>
              <a:endParaRPr lang="zh-CN" altLang="en-US" dirty="0">
                <a:solidFill>
                  <a:schemeClr val="accent2"/>
                </a:solidFill>
                <a:latin typeface="Calibri" panose="020F0502020204030204" pitchFamily="34" charset="0"/>
                <a:ea typeface="宋体" panose="02010600030101010101" pitchFamily="2" charset="-122"/>
              </a:endParaRPr>
            </a:p>
          </p:txBody>
        </p:sp>
        <p:cxnSp>
          <p:nvCxnSpPr>
            <p:cNvPr id="10" name="直接连接符 6"/>
            <p:cNvCxnSpPr>
              <a:cxnSpLocks noChangeShapeType="1"/>
              <a:stCxn id="4103" idx="2"/>
              <a:endCxn id="4103" idx="3"/>
            </p:cNvCxnSpPr>
            <p:nvPr/>
          </p:nvCxnSpPr>
          <p:spPr bwMode="auto">
            <a:xfrm flipV="1">
              <a:off x="136416" y="128131"/>
              <a:ext cx="126595" cy="12813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105" name="Group 9"/>
          <p:cNvGrpSpPr/>
          <p:nvPr/>
        </p:nvGrpSpPr>
        <p:grpSpPr>
          <a:xfrm>
            <a:off x="3173413" y="1914525"/>
            <a:ext cx="274637" cy="307975"/>
            <a:chOff x="-7065" y="0"/>
            <a:chExt cx="274517" cy="256261"/>
          </a:xfrm>
        </p:grpSpPr>
        <p:sp>
          <p:nvSpPr>
            <p:cNvPr id="4106" name="TextBox 28"/>
            <p:cNvSpPr/>
            <p:nvPr/>
          </p:nvSpPr>
          <p:spPr>
            <a:xfrm>
              <a:off x="-7065" y="0"/>
              <a:ext cx="274517" cy="256260"/>
            </a:xfrm>
            <a:prstGeom prst="rect">
              <a:avLst/>
            </a:prstGeom>
            <a:solidFill>
              <a:srgbClr val="FFFFFF"/>
            </a:solidFill>
            <a:ln w="9525">
              <a:noFill/>
            </a:ln>
          </p:spPr>
          <p:txBody>
            <a:bodyPr wrap="none" anchor="t">
              <a:spAutoFit/>
            </a:bodyPr>
            <a:p>
              <a:pPr algn="ctr"/>
              <a:r>
                <a:rPr lang="en-US" altLang="zh-CN" dirty="0">
                  <a:solidFill>
                    <a:schemeClr val="accent2"/>
                  </a:solidFill>
                  <a:latin typeface="Impact" panose="020B0806030902050204" pitchFamily="34" charset="0"/>
                  <a:ea typeface="宋体" panose="02010600030101010101" pitchFamily="2" charset="-122"/>
                  <a:sym typeface="Impact" panose="020B0806030902050204" pitchFamily="34" charset="0"/>
                </a:rPr>
                <a:t>2</a:t>
              </a:r>
              <a:endParaRPr lang="zh-CN" altLang="en-US" dirty="0">
                <a:solidFill>
                  <a:schemeClr val="accent2"/>
                </a:solidFill>
                <a:latin typeface="Impact" panose="020B0806030902050204" pitchFamily="34" charset="0"/>
                <a:ea typeface="宋体" panose="02010600030101010101" pitchFamily="2" charset="-122"/>
              </a:endParaRPr>
            </a:p>
          </p:txBody>
        </p:sp>
        <p:cxnSp>
          <p:nvCxnSpPr>
            <p:cNvPr id="13" name="直接连接符 29"/>
            <p:cNvCxnSpPr>
              <a:cxnSpLocks noChangeShapeType="1"/>
              <a:stCxn id="4106" idx="2"/>
              <a:endCxn id="4106" idx="3"/>
            </p:cNvCxnSpPr>
            <p:nvPr/>
          </p:nvCxnSpPr>
          <p:spPr bwMode="auto">
            <a:xfrm flipV="1">
              <a:off x="130193" y="128131"/>
              <a:ext cx="137258" cy="12813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108" name="Group 12"/>
          <p:cNvGrpSpPr/>
          <p:nvPr/>
        </p:nvGrpSpPr>
        <p:grpSpPr>
          <a:xfrm>
            <a:off x="3189288" y="2643188"/>
            <a:ext cx="277812" cy="307975"/>
            <a:chOff x="30996" y="-498829"/>
            <a:chExt cx="279437" cy="255346"/>
          </a:xfrm>
        </p:grpSpPr>
        <p:sp>
          <p:nvSpPr>
            <p:cNvPr id="4109" name="TextBox 33"/>
            <p:cNvSpPr/>
            <p:nvPr/>
          </p:nvSpPr>
          <p:spPr>
            <a:xfrm>
              <a:off x="30996" y="-498829"/>
              <a:ext cx="279437" cy="255346"/>
            </a:xfrm>
            <a:prstGeom prst="rect">
              <a:avLst/>
            </a:prstGeom>
            <a:solidFill>
              <a:srgbClr val="FFFFFF"/>
            </a:solidFill>
            <a:ln w="9525">
              <a:noFill/>
            </a:ln>
          </p:spPr>
          <p:txBody>
            <a:bodyPr wrap="none" anchor="t">
              <a:spAutoFit/>
            </a:bodyPr>
            <a:p>
              <a:pPr algn="ctr"/>
              <a:r>
                <a:rPr lang="en-US" altLang="zh-CN" dirty="0">
                  <a:solidFill>
                    <a:schemeClr val="accent2"/>
                  </a:solidFill>
                  <a:latin typeface="Impact" panose="020B0806030902050204" pitchFamily="34" charset="0"/>
                  <a:ea typeface="宋体" panose="02010600030101010101" pitchFamily="2" charset="-122"/>
                  <a:sym typeface="Impact" panose="020B0806030902050204" pitchFamily="34" charset="0"/>
                </a:rPr>
                <a:t>3</a:t>
              </a:r>
              <a:endParaRPr lang="zh-CN" altLang="en-US" dirty="0">
                <a:solidFill>
                  <a:schemeClr val="accent2"/>
                </a:solidFill>
                <a:latin typeface="Impact" panose="020B0806030902050204" pitchFamily="34" charset="0"/>
                <a:ea typeface="宋体" panose="02010600030101010101" pitchFamily="2" charset="-122"/>
              </a:endParaRPr>
            </a:p>
          </p:txBody>
        </p:sp>
        <p:cxnSp>
          <p:nvCxnSpPr>
            <p:cNvPr id="16" name="直接连接符 34"/>
            <p:cNvCxnSpPr>
              <a:cxnSpLocks noChangeShapeType="1"/>
              <a:stCxn id="4109" idx="2"/>
              <a:endCxn id="4109" idx="3"/>
            </p:cNvCxnSpPr>
            <p:nvPr/>
          </p:nvCxnSpPr>
          <p:spPr bwMode="auto">
            <a:xfrm flipV="1">
              <a:off x="170714" y="-371156"/>
              <a:ext cx="139719" cy="127673"/>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111" name="Group 15"/>
          <p:cNvGrpSpPr/>
          <p:nvPr/>
        </p:nvGrpSpPr>
        <p:grpSpPr>
          <a:xfrm>
            <a:off x="3190875" y="3370263"/>
            <a:ext cx="274638" cy="307975"/>
            <a:chOff x="30248" y="-382570"/>
            <a:chExt cx="274515" cy="256262"/>
          </a:xfrm>
        </p:grpSpPr>
        <p:sp>
          <p:nvSpPr>
            <p:cNvPr id="4112" name="TextBox 36"/>
            <p:cNvSpPr/>
            <p:nvPr/>
          </p:nvSpPr>
          <p:spPr>
            <a:xfrm>
              <a:off x="30248" y="-382570"/>
              <a:ext cx="274515" cy="256262"/>
            </a:xfrm>
            <a:prstGeom prst="rect">
              <a:avLst/>
            </a:prstGeom>
            <a:solidFill>
              <a:srgbClr val="FFFFFF"/>
            </a:solidFill>
            <a:ln w="9525">
              <a:noFill/>
            </a:ln>
          </p:spPr>
          <p:txBody>
            <a:bodyPr wrap="none" anchor="t">
              <a:spAutoFit/>
            </a:bodyPr>
            <a:p>
              <a:pPr algn="ctr"/>
              <a:r>
                <a:rPr lang="en-US" altLang="zh-CN" dirty="0">
                  <a:solidFill>
                    <a:schemeClr val="accent2"/>
                  </a:solidFill>
                  <a:latin typeface="Impact" panose="020B0806030902050204" pitchFamily="34" charset="0"/>
                  <a:ea typeface="宋体" panose="02010600030101010101" pitchFamily="2" charset="-122"/>
                  <a:sym typeface="Impact" panose="020B0806030902050204" pitchFamily="34" charset="0"/>
                </a:rPr>
                <a:t>4</a:t>
              </a:r>
              <a:endParaRPr lang="zh-CN" altLang="en-US" dirty="0">
                <a:solidFill>
                  <a:schemeClr val="accent2"/>
                </a:solidFill>
                <a:latin typeface="Impact" panose="020B0806030902050204" pitchFamily="34" charset="0"/>
                <a:ea typeface="宋体" panose="02010600030101010101" pitchFamily="2" charset="-122"/>
              </a:endParaRPr>
            </a:p>
          </p:txBody>
        </p:sp>
        <p:cxnSp>
          <p:nvCxnSpPr>
            <p:cNvPr id="22" name="直接连接符 37"/>
            <p:cNvCxnSpPr>
              <a:cxnSpLocks noChangeShapeType="1"/>
              <a:stCxn id="4112" idx="2"/>
              <a:endCxn id="4112" idx="3"/>
            </p:cNvCxnSpPr>
            <p:nvPr/>
          </p:nvCxnSpPr>
          <p:spPr bwMode="auto">
            <a:xfrm flipV="1">
              <a:off x="167505" y="-254439"/>
              <a:ext cx="137257" cy="128131"/>
            </a:xfrm>
            <a:prstGeom prst="line">
              <a:avLst/>
            </a:prstGeom>
          </p:spPr>
          <p:style>
            <a:lnRef idx="1">
              <a:schemeClr val="accent2"/>
            </a:lnRef>
            <a:fillRef idx="0">
              <a:schemeClr val="accent2"/>
            </a:fillRef>
            <a:effectRef idx="0">
              <a:schemeClr val="accent2"/>
            </a:effectRef>
            <a:fontRef idx="minor">
              <a:schemeClr val="tx1"/>
            </a:fontRef>
          </p:style>
        </p:cxnSp>
      </p:grpSp>
      <p:sp>
        <p:nvSpPr>
          <p:cNvPr id="4114" name="矩形 13"/>
          <p:cNvSpPr/>
          <p:nvPr/>
        </p:nvSpPr>
        <p:spPr>
          <a:xfrm>
            <a:off x="3735388" y="1266825"/>
            <a:ext cx="3224212" cy="307975"/>
          </a:xfrm>
          <a:prstGeom prst="rect">
            <a:avLst/>
          </a:prstGeom>
          <a:noFill/>
          <a:ln w="9525">
            <a:noFill/>
          </a:ln>
        </p:spPr>
        <p:txBody>
          <a:bodyPr wrap="square" anchor="t">
            <a:spAutoFit/>
          </a:bodyPr>
          <a:p>
            <a:r>
              <a:rPr lang="zh-CN" altLang="en-US" dirty="0">
                <a:solidFill>
                  <a:schemeClr val="tx2"/>
                </a:solidFill>
                <a:latin typeface="仿宋" panose="02010609060101010101" pitchFamily="49" charset="-122"/>
                <a:ea typeface="仿宋" panose="02010609060101010101" pitchFamily="49" charset="-122"/>
              </a:rPr>
              <a:t>国内铜杆产业概况</a:t>
            </a:r>
            <a:endParaRPr lang="zh-CN" altLang="en-US" dirty="0">
              <a:solidFill>
                <a:schemeClr val="tx2"/>
              </a:solidFill>
              <a:latin typeface="仿宋" panose="02010609060101010101" pitchFamily="49" charset="-122"/>
              <a:ea typeface="仿宋" panose="02010609060101010101" pitchFamily="49" charset="-122"/>
            </a:endParaRPr>
          </a:p>
        </p:txBody>
      </p:sp>
      <p:sp>
        <p:nvSpPr>
          <p:cNvPr id="4115" name="矩形 14"/>
          <p:cNvSpPr/>
          <p:nvPr/>
        </p:nvSpPr>
        <p:spPr>
          <a:xfrm>
            <a:off x="3741738" y="1952625"/>
            <a:ext cx="2744787" cy="306388"/>
          </a:xfrm>
          <a:prstGeom prst="rect">
            <a:avLst/>
          </a:prstGeom>
          <a:noFill/>
          <a:ln w="9525">
            <a:noFill/>
          </a:ln>
        </p:spPr>
        <p:txBody>
          <a:bodyPr wrap="square" anchor="t">
            <a:spAutoFit/>
          </a:bodyPr>
          <a:p>
            <a:r>
              <a:rPr lang="zh-CN" altLang="en-US" dirty="0">
                <a:solidFill>
                  <a:schemeClr val="tx2"/>
                </a:solidFill>
                <a:latin typeface="仿宋" panose="02010609060101010101" pitchFamily="49" charset="-122"/>
                <a:ea typeface="仿宋" panose="02010609060101010101" pitchFamily="49" charset="-122"/>
              </a:rPr>
              <a:t>国内精铜制杆企业运行情况</a:t>
            </a:r>
            <a:endParaRPr lang="zh-CN" altLang="en-US" dirty="0">
              <a:solidFill>
                <a:schemeClr val="tx2"/>
              </a:solidFill>
              <a:latin typeface="仿宋" panose="02010609060101010101" pitchFamily="49" charset="-122"/>
              <a:ea typeface="仿宋" panose="02010609060101010101" pitchFamily="49" charset="-122"/>
            </a:endParaRPr>
          </a:p>
        </p:txBody>
      </p:sp>
      <p:sp>
        <p:nvSpPr>
          <p:cNvPr id="4116" name="矩形 15"/>
          <p:cNvSpPr/>
          <p:nvPr/>
        </p:nvSpPr>
        <p:spPr>
          <a:xfrm>
            <a:off x="3741738" y="2681288"/>
            <a:ext cx="3533775" cy="306387"/>
          </a:xfrm>
          <a:prstGeom prst="rect">
            <a:avLst/>
          </a:prstGeom>
          <a:noFill/>
          <a:ln w="9525">
            <a:noFill/>
          </a:ln>
        </p:spPr>
        <p:txBody>
          <a:bodyPr wrap="square" anchor="t">
            <a:spAutoFit/>
          </a:bodyPr>
          <a:p>
            <a:r>
              <a:rPr lang="zh-CN" altLang="en-US" dirty="0">
                <a:solidFill>
                  <a:schemeClr val="tx2"/>
                </a:solidFill>
                <a:latin typeface="仿宋" panose="02010609060101010101" pitchFamily="49" charset="-122"/>
                <a:ea typeface="仿宋" panose="02010609060101010101" pitchFamily="49" charset="-122"/>
                <a:sym typeface="宋体" panose="02010600030101010101" pitchFamily="2" charset="-122"/>
              </a:rPr>
              <a:t>国内废铜制杆企业运行情况</a:t>
            </a:r>
            <a:endParaRPr lang="zh-CN" altLang="en-US" dirty="0">
              <a:solidFill>
                <a:schemeClr val="tx2"/>
              </a:solidFill>
              <a:latin typeface="仿宋" panose="02010609060101010101" pitchFamily="49" charset="-122"/>
              <a:ea typeface="仿宋" panose="02010609060101010101" pitchFamily="49" charset="-122"/>
            </a:endParaRPr>
          </a:p>
        </p:txBody>
      </p:sp>
      <p:sp>
        <p:nvSpPr>
          <p:cNvPr id="4117" name="矩形 23"/>
          <p:cNvSpPr/>
          <p:nvPr/>
        </p:nvSpPr>
        <p:spPr>
          <a:xfrm>
            <a:off x="3762375" y="3408363"/>
            <a:ext cx="1960880" cy="306705"/>
          </a:xfrm>
          <a:prstGeom prst="rect">
            <a:avLst/>
          </a:prstGeom>
          <a:noFill/>
          <a:ln w="9525">
            <a:noFill/>
          </a:ln>
        </p:spPr>
        <p:txBody>
          <a:bodyPr wrap="none" anchor="t">
            <a:spAutoFit/>
          </a:bodyPr>
          <a:p>
            <a:r>
              <a:rPr lang="zh-CN" altLang="en-US" dirty="0">
                <a:solidFill>
                  <a:schemeClr val="tx2"/>
                </a:solidFill>
                <a:latin typeface="仿宋" panose="02010609060101010101" pitchFamily="49" charset="-122"/>
                <a:ea typeface="仿宋" panose="02010609060101010101" pitchFamily="49" charset="-122"/>
                <a:sym typeface="Arial" panose="020B0604020202020204" pitchFamily="34" charset="0"/>
              </a:rPr>
              <a:t>铜杆市场终端需求表现</a:t>
            </a:r>
            <a:endParaRPr lang="zh-CN" altLang="en-US" dirty="0">
              <a:solidFill>
                <a:schemeClr val="tx2"/>
              </a:solidFill>
              <a:latin typeface="仿宋" panose="02010609060101010101" pitchFamily="49" charset="-122"/>
              <a:ea typeface="仿宋" panose="02010609060101010101" pitchFamily="49" charset="-122"/>
              <a:sym typeface="Arial" panose="020B0604020202020204" pitchFamily="34" charset="0"/>
            </a:endParaRPr>
          </a:p>
        </p:txBody>
      </p:sp>
      <p:grpSp>
        <p:nvGrpSpPr>
          <p:cNvPr id="4118" name="Group 22"/>
          <p:cNvGrpSpPr/>
          <p:nvPr/>
        </p:nvGrpSpPr>
        <p:grpSpPr>
          <a:xfrm>
            <a:off x="3200400" y="4122738"/>
            <a:ext cx="309563" cy="369887"/>
            <a:chOff x="44394" y="-193932"/>
            <a:chExt cx="308144" cy="307976"/>
          </a:xfrm>
        </p:grpSpPr>
        <p:sp>
          <p:nvSpPr>
            <p:cNvPr id="4119" name="TextBox 36"/>
            <p:cNvSpPr/>
            <p:nvPr/>
          </p:nvSpPr>
          <p:spPr>
            <a:xfrm>
              <a:off x="44394" y="-193932"/>
              <a:ext cx="308144" cy="307976"/>
            </a:xfrm>
            <a:prstGeom prst="rect">
              <a:avLst/>
            </a:prstGeom>
            <a:solidFill>
              <a:srgbClr val="FFFFFF"/>
            </a:solidFill>
            <a:ln w="9525">
              <a:noFill/>
            </a:ln>
          </p:spPr>
          <p:txBody>
            <a:bodyPr wrap="none" anchor="t">
              <a:spAutoFit/>
            </a:bodyPr>
            <a:p>
              <a:pPr algn="ctr"/>
              <a:r>
                <a:rPr lang="zh-CN" altLang="en-US" dirty="0">
                  <a:solidFill>
                    <a:srgbClr val="E46C0A"/>
                  </a:solidFill>
                  <a:latin typeface="Impact" panose="020B0806030902050204" pitchFamily="34" charset="0"/>
                  <a:ea typeface="宋体" panose="02010600030101010101" pitchFamily="2" charset="-122"/>
                  <a:sym typeface="Impact" panose="020B0806030902050204" pitchFamily="34" charset="0"/>
                </a:rPr>
                <a:t>5</a:t>
              </a:r>
              <a:endParaRPr lang="zh-CN" altLang="en-US" dirty="0">
                <a:solidFill>
                  <a:srgbClr val="E46C0A"/>
                </a:solidFill>
                <a:latin typeface="Impact" panose="020B0806030902050204" pitchFamily="34" charset="0"/>
                <a:ea typeface="宋体" panose="02010600030101010101" pitchFamily="2" charset="-122"/>
                <a:sym typeface="Impact" panose="020B0806030902050204" pitchFamily="34" charset="0"/>
              </a:endParaRPr>
            </a:p>
          </p:txBody>
        </p:sp>
        <p:cxnSp>
          <p:nvCxnSpPr>
            <p:cNvPr id="29" name="直接连接符 37"/>
            <p:cNvCxnSpPr>
              <a:cxnSpLocks noChangeShapeType="1"/>
              <a:stCxn id="4119" idx="2"/>
              <a:endCxn id="4119" idx="3"/>
            </p:cNvCxnSpPr>
            <p:nvPr/>
          </p:nvCxnSpPr>
          <p:spPr bwMode="auto">
            <a:xfrm flipV="1">
              <a:off x="199256" y="-39283"/>
              <a:ext cx="153282" cy="153327"/>
            </a:xfrm>
            <a:prstGeom prst="line">
              <a:avLst/>
            </a:prstGeom>
          </p:spPr>
          <p:style>
            <a:lnRef idx="1">
              <a:schemeClr val="accent2"/>
            </a:lnRef>
            <a:fillRef idx="0">
              <a:schemeClr val="accent2"/>
            </a:fillRef>
            <a:effectRef idx="0">
              <a:schemeClr val="accent2"/>
            </a:effectRef>
            <a:fontRef idx="minor">
              <a:schemeClr val="tx1"/>
            </a:fontRef>
          </p:style>
        </p:cxnSp>
      </p:grpSp>
      <p:sp>
        <p:nvSpPr>
          <p:cNvPr id="4121" name="矩形 23"/>
          <p:cNvSpPr/>
          <p:nvPr/>
        </p:nvSpPr>
        <p:spPr>
          <a:xfrm>
            <a:off x="3762375" y="4160838"/>
            <a:ext cx="1783080" cy="306705"/>
          </a:xfrm>
          <a:prstGeom prst="rect">
            <a:avLst/>
          </a:prstGeom>
          <a:noFill/>
          <a:ln w="9525">
            <a:noFill/>
          </a:ln>
        </p:spPr>
        <p:txBody>
          <a:bodyPr wrap="none" anchor="t">
            <a:spAutoFit/>
          </a:bodyPr>
          <a:p>
            <a:r>
              <a:rPr lang="zh-CN" altLang="en-US" dirty="0">
                <a:solidFill>
                  <a:schemeClr val="tx2"/>
                </a:solidFill>
                <a:latin typeface="仿宋" panose="02010609060101010101" pitchFamily="49" charset="-122"/>
                <a:ea typeface="仿宋" panose="02010609060101010101" pitchFamily="49" charset="-122"/>
                <a:sym typeface="Arial" panose="020B0604020202020204" pitchFamily="34" charset="0"/>
              </a:rPr>
              <a:t>二季度</a:t>
            </a:r>
            <a:r>
              <a:rPr lang="zh-CN" altLang="en-US" dirty="0">
                <a:solidFill>
                  <a:schemeClr val="tx2"/>
                </a:solidFill>
                <a:latin typeface="仿宋" panose="02010609060101010101" pitchFamily="49" charset="-122"/>
                <a:ea typeface="仿宋" panose="02010609060101010101" pitchFamily="49" charset="-122"/>
                <a:sym typeface="Arial" panose="020B0604020202020204" pitchFamily="34" charset="0"/>
              </a:rPr>
              <a:t>铜杆市场展望</a:t>
            </a:r>
            <a:endParaRPr lang="zh-CN" altLang="en-US" dirty="0">
              <a:solidFill>
                <a:schemeClr val="tx2"/>
              </a:solidFill>
              <a:latin typeface="仿宋" panose="02010609060101010101" pitchFamily="49" charset="-122"/>
              <a:ea typeface="仿宋" panose="02010609060101010101" pitchFamily="49" charset="-122"/>
              <a:sym typeface="Arial" panose="020B0604020202020204" pitchFamily="34" charset="0"/>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5898" y="142373"/>
            <a:ext cx="1067786" cy="331273"/>
          </a:xfrm>
          <a:prstGeom prst="rect">
            <a:avLst/>
          </a:prstGeom>
          <a:effectLst>
            <a:glow rad="101600">
              <a:schemeClr val="bg1"/>
            </a:glow>
          </a:effectLst>
        </p:spPr>
      </p:pic>
      <p:pic>
        <p:nvPicPr>
          <p:cNvPr id="4123" name="图片 31" descr="标题"/>
          <p:cNvPicPr>
            <a:picLocks noChangeAspect="1"/>
          </p:cNvPicPr>
          <p:nvPr/>
        </p:nvPicPr>
        <p:blipFill>
          <a:blip r:embed="rId2"/>
          <a:stretch>
            <a:fillRect/>
          </a:stretch>
        </p:blipFill>
        <p:spPr>
          <a:xfrm>
            <a:off x="41275" y="192088"/>
            <a:ext cx="627063" cy="552450"/>
          </a:xfrm>
          <a:prstGeom prst="rect">
            <a:avLst/>
          </a:prstGeom>
          <a:noFill/>
          <a:ln w="9525">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34818"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等腰三角形 5"/>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4820" name="TextBox 6"/>
          <p:cNvSpPr txBox="1"/>
          <p:nvPr/>
        </p:nvSpPr>
        <p:spPr>
          <a:xfrm>
            <a:off x="912813" y="314325"/>
            <a:ext cx="6875462" cy="398780"/>
          </a:xfrm>
          <a:prstGeom prst="rect">
            <a:avLst/>
          </a:prstGeom>
          <a:noFill/>
          <a:ln w="9525">
            <a:noFill/>
          </a:ln>
        </p:spPr>
        <p:txBody>
          <a:bodyPr wrap="square" anchor="t">
            <a:spAutoFit/>
          </a:bodyPr>
          <a:p>
            <a:r>
              <a:rPr lang="zh-CN" altLang="en-US" sz="2000" b="1" dirty="0">
                <a:solidFill>
                  <a:schemeClr val="tx2"/>
                </a:solidFill>
                <a:latin typeface="仿宋" panose="02010609060101010101" pitchFamily="49" charset="-122"/>
                <a:ea typeface="仿宋" panose="02010609060101010101" pitchFamily="49" charset="-122"/>
              </a:rPr>
              <a:t>铜杆产能过剩再被放大，终端议价空间或有增加</a:t>
            </a:r>
            <a:endParaRPr lang="zh-CN" altLang="en-US" sz="2000" b="1" dirty="0">
              <a:solidFill>
                <a:schemeClr val="tx2"/>
              </a:solidFill>
              <a:latin typeface="仿宋" panose="02010609060101010101" pitchFamily="49" charset="-122"/>
              <a:ea typeface="仿宋" panose="02010609060101010101" pitchFamily="49" charset="-122"/>
            </a:endParaRPr>
          </a:p>
        </p:txBody>
      </p:sp>
      <p:cxnSp>
        <p:nvCxnSpPr>
          <p:cNvPr id="8" name="直接连接符 7"/>
          <p:cNvCxnSpPr>
            <a:stCxn id="6" idx="0"/>
          </p:cNvCxnSpPr>
          <p:nvPr/>
        </p:nvCxnSpPr>
        <p:spPr>
          <a:xfrm>
            <a:off x="709613" y="284163"/>
            <a:ext cx="0" cy="4794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822" name="TextBox 22"/>
          <p:cNvSpPr txBox="1"/>
          <p:nvPr/>
        </p:nvSpPr>
        <p:spPr>
          <a:xfrm>
            <a:off x="2232025" y="1139825"/>
            <a:ext cx="5900738" cy="922020"/>
          </a:xfrm>
          <a:prstGeom prst="rect">
            <a:avLst/>
          </a:prstGeom>
          <a:noFill/>
          <a:ln w="9525">
            <a:noFill/>
          </a:ln>
        </p:spPr>
        <p:txBody>
          <a:bodyPr wrap="square" anchor="t">
            <a:spAutoFit/>
          </a:bodyPr>
          <a:p>
            <a:pPr marL="285750" indent="-285750">
              <a:lnSpc>
                <a:spcPct val="150000"/>
              </a:lnSpc>
              <a:buFont typeface="Wingdings" panose="05000000000000000000" pitchFamily="2" charset="2"/>
              <a:buChar char="l"/>
            </a:pPr>
            <a:r>
              <a:rPr lang="zh-CN" altLang="en-US" sz="900" dirty="0">
                <a:solidFill>
                  <a:schemeClr val="tx2"/>
                </a:solidFill>
                <a:latin typeface="仿宋" panose="02010609060101010101" pitchFamily="49" charset="-122"/>
                <a:ea typeface="仿宋" panose="02010609060101010101" pitchFamily="49" charset="-122"/>
              </a:rPr>
              <a:t>精    铜：受到疫情影响，二季度市场供应有缩减趋势，但从目前来看，对企业备货生产影响较小。</a:t>
            </a:r>
            <a:endParaRPr lang="en-US" altLang="zh-CN" sz="900" dirty="0">
              <a:solidFill>
                <a:schemeClr val="tx2"/>
              </a:solidFill>
              <a:latin typeface="仿宋" panose="02010609060101010101" pitchFamily="49" charset="-122"/>
              <a:ea typeface="仿宋" panose="02010609060101010101" pitchFamily="49" charset="-122"/>
            </a:endParaRPr>
          </a:p>
          <a:p>
            <a:pPr marL="285750" indent="-285750">
              <a:lnSpc>
                <a:spcPct val="150000"/>
              </a:lnSpc>
              <a:buFont typeface="Wingdings" panose="05000000000000000000" pitchFamily="2" charset="2"/>
              <a:buChar char="l"/>
            </a:pPr>
            <a:r>
              <a:rPr lang="zh-CN" altLang="en-US" sz="900" dirty="0">
                <a:solidFill>
                  <a:schemeClr val="tx2"/>
                </a:solidFill>
                <a:latin typeface="仿宋" panose="02010609060101010101" pitchFamily="49" charset="-122"/>
                <a:ea typeface="仿宋" panose="02010609060101010101" pitchFamily="49" charset="-122"/>
              </a:rPr>
              <a:t>废    铜：目前国内废铜供应十分紧缺，加剧了市场持货商的挺价情绪，废铜的经济效益在不断下降。</a:t>
            </a:r>
            <a:endParaRPr lang="zh-CN" altLang="en-US" sz="900" dirty="0">
              <a:solidFill>
                <a:schemeClr val="tx2"/>
              </a:solidFill>
              <a:latin typeface="仿宋" panose="02010609060101010101" pitchFamily="49" charset="-122"/>
              <a:ea typeface="仿宋" panose="02010609060101010101" pitchFamily="49" charset="-122"/>
            </a:endParaRPr>
          </a:p>
          <a:p>
            <a:pPr marL="285750" indent="-285750">
              <a:lnSpc>
                <a:spcPct val="150000"/>
              </a:lnSpc>
              <a:buFont typeface="Wingdings" panose="05000000000000000000" pitchFamily="2" charset="2"/>
              <a:buChar char="l"/>
            </a:pPr>
            <a:r>
              <a:rPr lang="zh-CN" altLang="en-US" sz="900" dirty="0">
                <a:solidFill>
                  <a:schemeClr val="tx2"/>
                </a:solidFill>
                <a:latin typeface="仿宋" panose="02010609060101010101" pitchFamily="49" charset="-122"/>
                <a:ea typeface="仿宋" panose="02010609060101010101" pitchFamily="49" charset="-122"/>
              </a:rPr>
              <a:t>目前精铜替代效益正在不断上升，部分废铜企业已经开始陆续转采低价精铜及高品质铜锭，</a:t>
            </a:r>
            <a:r>
              <a:rPr lang="en-US" altLang="zh-CN" sz="900" dirty="0">
                <a:solidFill>
                  <a:schemeClr val="tx2"/>
                </a:solidFill>
                <a:latin typeface="仿宋" panose="02010609060101010101" pitchFamily="49" charset="-122"/>
                <a:ea typeface="仿宋" panose="02010609060101010101" pitchFamily="49" charset="-122"/>
              </a:rPr>
              <a:t>7</a:t>
            </a:r>
            <a:r>
              <a:rPr lang="zh-CN" altLang="en-US" sz="900" dirty="0">
                <a:solidFill>
                  <a:schemeClr val="tx2"/>
                </a:solidFill>
                <a:latin typeface="仿宋" panose="02010609060101010101" pitchFamily="49" charset="-122"/>
                <a:ea typeface="仿宋" panose="02010609060101010101" pitchFamily="49" charset="-122"/>
              </a:rPr>
              <a:t>月</a:t>
            </a:r>
            <a:r>
              <a:rPr lang="en-US" altLang="zh-CN" sz="900" dirty="0">
                <a:solidFill>
                  <a:schemeClr val="tx2"/>
                </a:solidFill>
                <a:latin typeface="仿宋" panose="02010609060101010101" pitchFamily="49" charset="-122"/>
                <a:ea typeface="仿宋" panose="02010609060101010101" pitchFamily="49" charset="-122"/>
              </a:rPr>
              <a:t>1</a:t>
            </a:r>
            <a:r>
              <a:rPr lang="zh-CN" altLang="en-US" sz="900" dirty="0">
                <a:solidFill>
                  <a:schemeClr val="tx2"/>
                </a:solidFill>
                <a:latin typeface="仿宋" panose="02010609060101010101" pitchFamily="49" charset="-122"/>
                <a:ea typeface="仿宋" panose="02010609060101010101" pitchFamily="49" charset="-122"/>
              </a:rPr>
              <a:t>号新的标准实施，废铜供应有可能出现转机，国外原料进口将会更加便利</a:t>
            </a:r>
            <a:r>
              <a:rPr lang="zh-CN" altLang="en-US" sz="900" dirty="0">
                <a:solidFill>
                  <a:schemeClr val="tx2"/>
                </a:solidFill>
                <a:latin typeface="仿宋" panose="02010609060101010101" pitchFamily="49" charset="-122"/>
                <a:ea typeface="仿宋" panose="02010609060101010101" pitchFamily="49" charset="-122"/>
              </a:rPr>
              <a:t>。</a:t>
            </a:r>
            <a:endParaRPr lang="zh-CN" altLang="en-US" sz="900" dirty="0">
              <a:solidFill>
                <a:schemeClr val="tx2"/>
              </a:solidFill>
              <a:latin typeface="仿宋" panose="02010609060101010101" pitchFamily="49" charset="-122"/>
              <a:ea typeface="仿宋" panose="02010609060101010101" pitchFamily="49" charset="-122"/>
            </a:endParaRPr>
          </a:p>
        </p:txBody>
      </p:sp>
      <p:sp>
        <p:nvSpPr>
          <p:cNvPr id="34823" name="TextBox 24"/>
          <p:cNvSpPr txBox="1"/>
          <p:nvPr/>
        </p:nvSpPr>
        <p:spPr>
          <a:xfrm>
            <a:off x="2233613" y="2228850"/>
            <a:ext cx="6075362" cy="1337945"/>
          </a:xfrm>
          <a:prstGeom prst="rect">
            <a:avLst/>
          </a:prstGeom>
          <a:noFill/>
          <a:ln w="9525">
            <a:noFill/>
          </a:ln>
        </p:spPr>
        <p:txBody>
          <a:bodyPr wrap="square" anchor="t">
            <a:spAutoFit/>
          </a:bodyPr>
          <a:p>
            <a:pPr marL="285750" indent="-285750">
              <a:lnSpc>
                <a:spcPct val="150000"/>
              </a:lnSpc>
              <a:buFont typeface="Wingdings" panose="05000000000000000000" pitchFamily="2" charset="2"/>
              <a:buChar char="l"/>
            </a:pPr>
            <a:r>
              <a:rPr lang="zh-CN" altLang="en-US" sz="900" dirty="0">
                <a:solidFill>
                  <a:schemeClr val="tx1"/>
                </a:solidFill>
                <a:latin typeface="仿宋" panose="02010609060101010101" pitchFamily="49" charset="-122"/>
                <a:ea typeface="仿宋" panose="02010609060101010101" pitchFamily="49" charset="-122"/>
              </a:rPr>
              <a:t>近两年市场的铜杆新增产能将达到</a:t>
            </a:r>
            <a:r>
              <a:rPr lang="en-US" altLang="zh-CN" sz="900" dirty="0">
                <a:solidFill>
                  <a:schemeClr val="tx1"/>
                </a:solidFill>
                <a:latin typeface="仿宋" panose="02010609060101010101" pitchFamily="49" charset="-122"/>
                <a:ea typeface="仿宋" panose="02010609060101010101" pitchFamily="49" charset="-122"/>
              </a:rPr>
              <a:t>559</a:t>
            </a:r>
            <a:r>
              <a:rPr lang="zh-CN" altLang="en-US" sz="900" dirty="0">
                <a:solidFill>
                  <a:schemeClr val="tx1"/>
                </a:solidFill>
                <a:latin typeface="仿宋" panose="02010609060101010101" pitchFamily="49" charset="-122"/>
                <a:ea typeface="仿宋" panose="02010609060101010101" pitchFamily="49" charset="-122"/>
              </a:rPr>
              <a:t>万吨，对于本就产能严重过剩的铜杆产业来说，这将进一步加大行业竞争压力，废铜进口端的标准放开，废铜制杆产能也将进一步释放。</a:t>
            </a:r>
            <a:endParaRPr lang="zh-CN" altLang="en-US" sz="900" dirty="0">
              <a:solidFill>
                <a:schemeClr val="tx1"/>
              </a:solidFill>
              <a:latin typeface="仿宋" panose="02010609060101010101" pitchFamily="49" charset="-122"/>
              <a:ea typeface="仿宋" panose="02010609060101010101" pitchFamily="49" charset="-122"/>
            </a:endParaRPr>
          </a:p>
          <a:p>
            <a:pPr marL="285750" indent="-285750">
              <a:lnSpc>
                <a:spcPct val="150000"/>
              </a:lnSpc>
              <a:buFont typeface="Wingdings" panose="05000000000000000000" pitchFamily="2" charset="2"/>
              <a:buChar char="l"/>
            </a:pPr>
            <a:r>
              <a:rPr lang="zh-CN" altLang="en-US" sz="900" dirty="0">
                <a:solidFill>
                  <a:schemeClr val="tx1"/>
                </a:solidFill>
                <a:latin typeface="仿宋" panose="02010609060101010101" pitchFamily="49" charset="-122"/>
                <a:ea typeface="仿宋" panose="02010609060101010101" pitchFamily="49" charset="-122"/>
              </a:rPr>
              <a:t>加工费方面，地区竞争压力依然较大，未来区域性的</a:t>
            </a:r>
            <a:r>
              <a:rPr lang="en-US" altLang="zh-CN" sz="900" dirty="0">
                <a:solidFill>
                  <a:schemeClr val="tx1"/>
                </a:solidFill>
                <a:latin typeface="仿宋" panose="02010609060101010101" pitchFamily="49" charset="-122"/>
                <a:ea typeface="仿宋" panose="02010609060101010101" pitchFamily="49" charset="-122"/>
              </a:rPr>
              <a:t>“</a:t>
            </a:r>
            <a:r>
              <a:rPr lang="zh-CN" altLang="en-US" sz="900" dirty="0">
                <a:solidFill>
                  <a:schemeClr val="tx1"/>
                </a:solidFill>
                <a:latin typeface="仿宋" panose="02010609060101010101" pitchFamily="49" charset="-122"/>
                <a:ea typeface="仿宋" panose="02010609060101010101" pitchFamily="49" charset="-122"/>
              </a:rPr>
              <a:t>价格战</a:t>
            </a:r>
            <a:r>
              <a:rPr lang="en-US" altLang="zh-CN" sz="900" dirty="0">
                <a:solidFill>
                  <a:schemeClr val="tx1"/>
                </a:solidFill>
                <a:latin typeface="仿宋" panose="02010609060101010101" pitchFamily="49" charset="-122"/>
                <a:ea typeface="仿宋" panose="02010609060101010101" pitchFamily="49" charset="-122"/>
              </a:rPr>
              <a:t>”</a:t>
            </a:r>
            <a:r>
              <a:rPr lang="zh-CN" altLang="en-US" sz="900" dirty="0">
                <a:solidFill>
                  <a:schemeClr val="tx1"/>
                </a:solidFill>
                <a:latin typeface="仿宋" panose="02010609060101010101" pitchFamily="49" charset="-122"/>
                <a:ea typeface="仿宋" panose="02010609060101010101" pitchFamily="49" charset="-122"/>
              </a:rPr>
              <a:t>更加明显，且未来新增产能表现也依然较为集中，区域竞争压力加大也将进一步加快企业升级和淘汰</a:t>
            </a:r>
            <a:endParaRPr lang="zh-CN" altLang="en-US" sz="900" dirty="0">
              <a:solidFill>
                <a:schemeClr val="tx1"/>
              </a:solidFill>
              <a:latin typeface="仿宋" panose="02010609060101010101" pitchFamily="49" charset="-122"/>
              <a:ea typeface="仿宋" panose="02010609060101010101" pitchFamily="49" charset="-122"/>
            </a:endParaRPr>
          </a:p>
          <a:p>
            <a:pPr marL="285750" indent="-285750">
              <a:lnSpc>
                <a:spcPct val="150000"/>
              </a:lnSpc>
              <a:buFont typeface="Wingdings" panose="05000000000000000000" pitchFamily="2" charset="2"/>
              <a:buChar char="l"/>
            </a:pPr>
            <a:r>
              <a:rPr lang="zh-CN" altLang="en-US" sz="900" dirty="0">
                <a:solidFill>
                  <a:schemeClr val="tx1"/>
                </a:solidFill>
                <a:latin typeface="仿宋" panose="02010609060101010101" pitchFamily="49" charset="-122"/>
                <a:ea typeface="仿宋" panose="02010609060101010101" pitchFamily="49" charset="-122"/>
              </a:rPr>
              <a:t>消费端上，</a:t>
            </a:r>
            <a:r>
              <a:rPr lang="en-US" altLang="zh-CN" sz="900" dirty="0">
                <a:solidFill>
                  <a:schemeClr val="tx1"/>
                </a:solidFill>
                <a:latin typeface="仿宋" panose="02010609060101010101" pitchFamily="49" charset="-122"/>
                <a:ea typeface="仿宋" panose="02010609060101010101" pitchFamily="49" charset="-122"/>
              </a:rPr>
              <a:t>2020</a:t>
            </a:r>
            <a:r>
              <a:rPr lang="zh-CN" altLang="en-US" sz="900" dirty="0">
                <a:solidFill>
                  <a:schemeClr val="tx1"/>
                </a:solidFill>
                <a:latin typeface="仿宋" panose="02010609060101010101" pitchFamily="49" charset="-122"/>
                <a:ea typeface="仿宋" panose="02010609060101010101" pitchFamily="49" charset="-122"/>
              </a:rPr>
              <a:t>年新基建项目，</a:t>
            </a:r>
            <a:r>
              <a:rPr lang="en-US" altLang="zh-CN" sz="900" dirty="0">
                <a:solidFill>
                  <a:schemeClr val="tx1"/>
                </a:solidFill>
                <a:latin typeface="仿宋" panose="02010609060101010101" pitchFamily="49" charset="-122"/>
                <a:ea typeface="仿宋" panose="02010609060101010101" pitchFamily="49" charset="-122"/>
              </a:rPr>
              <a:t>5g</a:t>
            </a:r>
            <a:r>
              <a:rPr lang="zh-CN" altLang="en-US" sz="900" dirty="0">
                <a:solidFill>
                  <a:schemeClr val="tx1"/>
                </a:solidFill>
                <a:latin typeface="仿宋" panose="02010609060101010101" pitchFamily="49" charset="-122"/>
                <a:ea typeface="仿宋" panose="02010609060101010101" pitchFamily="49" charset="-122"/>
              </a:rPr>
              <a:t>新基建建设已经陆续释放。铜价大跌，电线电缆终端囤货热情高涨，电网投资及房地产二季度也在陆续恢复中，消费预计二季度中释放。</a:t>
            </a:r>
            <a:endParaRPr lang="zh-CN" altLang="en-US" sz="900" dirty="0">
              <a:solidFill>
                <a:schemeClr val="tx1"/>
              </a:solidFill>
              <a:latin typeface="仿宋" panose="02010609060101010101" pitchFamily="49" charset="-122"/>
              <a:ea typeface="仿宋" panose="02010609060101010101" pitchFamily="49" charset="-122"/>
            </a:endParaRPr>
          </a:p>
        </p:txBody>
      </p:sp>
      <p:sp>
        <p:nvSpPr>
          <p:cNvPr id="34825" name="TextBox 27"/>
          <p:cNvSpPr txBox="1"/>
          <p:nvPr/>
        </p:nvSpPr>
        <p:spPr>
          <a:xfrm>
            <a:off x="825500" y="1463675"/>
            <a:ext cx="1171575" cy="274638"/>
          </a:xfrm>
          <a:prstGeom prst="rect">
            <a:avLst/>
          </a:prstGeom>
          <a:noFill/>
          <a:ln w="9525">
            <a:noFill/>
          </a:ln>
        </p:spPr>
        <p:txBody>
          <a:bodyPr wrap="square" anchor="t">
            <a:spAutoFit/>
          </a:bodyPr>
          <a:p>
            <a:pPr algn="ctr"/>
            <a:r>
              <a:rPr lang="zh-CN" altLang="en-US" sz="1200" b="1" dirty="0">
                <a:solidFill>
                  <a:schemeClr val="tx2"/>
                </a:solidFill>
                <a:latin typeface="仿宋" panose="02010609060101010101" pitchFamily="49" charset="-122"/>
                <a:ea typeface="仿宋" panose="02010609060101010101" pitchFamily="49" charset="-122"/>
              </a:rPr>
              <a:t>原料</a:t>
            </a:r>
            <a:endParaRPr lang="zh-CN" altLang="en-US" sz="1200" b="1" dirty="0">
              <a:solidFill>
                <a:schemeClr val="tx2"/>
              </a:solidFill>
              <a:latin typeface="仿宋" panose="02010609060101010101" pitchFamily="49" charset="-122"/>
              <a:ea typeface="仿宋" panose="02010609060101010101" pitchFamily="49"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41662" y="142373"/>
            <a:ext cx="1182022" cy="366714"/>
          </a:xfrm>
          <a:prstGeom prst="rect">
            <a:avLst/>
          </a:prstGeom>
          <a:effectLst>
            <a:glow rad="101600">
              <a:schemeClr val="bg1"/>
            </a:glow>
          </a:effectLst>
        </p:spPr>
      </p:pic>
      <p:pic>
        <p:nvPicPr>
          <p:cNvPr id="34827" name="图片 14" descr="标题"/>
          <p:cNvPicPr>
            <a:picLocks noChangeAspect="1"/>
          </p:cNvPicPr>
          <p:nvPr/>
        </p:nvPicPr>
        <p:blipFill>
          <a:blip r:embed="rId2"/>
          <a:stretch>
            <a:fillRect/>
          </a:stretch>
        </p:blipFill>
        <p:spPr>
          <a:xfrm>
            <a:off x="82550" y="209550"/>
            <a:ext cx="627063" cy="554038"/>
          </a:xfrm>
          <a:prstGeom prst="rect">
            <a:avLst/>
          </a:prstGeom>
          <a:noFill/>
          <a:ln w="9525">
            <a:noFill/>
          </a:ln>
        </p:spPr>
      </p:pic>
      <p:sp>
        <p:nvSpPr>
          <p:cNvPr id="34828" name="TextBox 27"/>
          <p:cNvSpPr txBox="1"/>
          <p:nvPr/>
        </p:nvSpPr>
        <p:spPr>
          <a:xfrm>
            <a:off x="825500" y="2552700"/>
            <a:ext cx="1171575" cy="274638"/>
          </a:xfrm>
          <a:prstGeom prst="rect">
            <a:avLst/>
          </a:prstGeom>
          <a:noFill/>
          <a:ln w="9525">
            <a:noFill/>
          </a:ln>
        </p:spPr>
        <p:txBody>
          <a:bodyPr wrap="square" anchor="t">
            <a:spAutoFit/>
          </a:bodyPr>
          <a:p>
            <a:pPr algn="ctr"/>
            <a:r>
              <a:rPr lang="zh-CN" altLang="en-US" sz="1200" b="1" dirty="0">
                <a:solidFill>
                  <a:schemeClr val="tx2"/>
                </a:solidFill>
                <a:latin typeface="仿宋" panose="02010609060101010101" pitchFamily="49" charset="-122"/>
                <a:ea typeface="仿宋" panose="02010609060101010101" pitchFamily="49" charset="-122"/>
              </a:rPr>
              <a:t>产业</a:t>
            </a:r>
            <a:endParaRPr lang="zh-CN" altLang="en-US" sz="1200" b="1" dirty="0">
              <a:solidFill>
                <a:schemeClr val="tx2"/>
              </a:solidFill>
              <a:latin typeface="仿宋" panose="02010609060101010101" pitchFamily="49" charset="-122"/>
              <a:ea typeface="仿宋"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1"/>
          <p:cNvSpPr/>
          <p:nvPr/>
        </p:nvSpPr>
        <p:spPr>
          <a:xfrm>
            <a:off x="0" y="-138112"/>
            <a:ext cx="9144000" cy="2263775"/>
          </a:xfrm>
          <a:prstGeom prst="rect">
            <a:avLst/>
          </a:prstGeom>
          <a:solidFill>
            <a:schemeClr val="tx2"/>
          </a:solidFill>
          <a:ln w="12700" cap="flat" cmpd="sng">
            <a:solidFill>
              <a:schemeClr val="bg1"/>
            </a:solidFill>
            <a:prstDash val="solid"/>
            <a:miter/>
            <a:headEnd type="none" w="med" len="med"/>
            <a:tailEnd type="none" w="med" len="med"/>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42" name="TextBox 53"/>
          <p:cNvSpPr/>
          <p:nvPr/>
        </p:nvSpPr>
        <p:spPr>
          <a:xfrm>
            <a:off x="957263" y="2495550"/>
            <a:ext cx="7200900" cy="623888"/>
          </a:xfrm>
          <a:prstGeom prst="rect">
            <a:avLst/>
          </a:prstGeom>
          <a:noFill/>
          <a:ln w="9525">
            <a:noFill/>
          </a:ln>
        </p:spPr>
        <p:txBody>
          <a:bodyPr lIns="68580" tIns="34290" rIns="68580" bIns="34290" anchor="t">
            <a:spAutoFit/>
          </a:bodyPr>
          <a:p>
            <a:pPr algn="ctr"/>
            <a:endParaRPr lang="zh-CN" altLang="en-US" sz="3600" b="1">
              <a:solidFill>
                <a:srgbClr val="595959"/>
              </a:solidFill>
              <a:latin typeface="方正小标宋简体" pitchFamily="2" charset="-122"/>
              <a:ea typeface="方正小标宋简体" pitchFamily="2" charset="-122"/>
              <a:sym typeface="方正小标宋简体"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02272" y="615517"/>
            <a:ext cx="4604544" cy="1428529"/>
          </a:xfrm>
          <a:prstGeom prst="rect">
            <a:avLst/>
          </a:prstGeom>
          <a:effectLst>
            <a:glow rad="101600">
              <a:schemeClr val="bg1"/>
            </a:glow>
          </a:effectLst>
        </p:spPr>
      </p:pic>
      <p:sp>
        <p:nvSpPr>
          <p:cNvPr id="35844" name="文本框 3"/>
          <p:cNvSpPr txBox="1"/>
          <p:nvPr/>
        </p:nvSpPr>
        <p:spPr>
          <a:xfrm>
            <a:off x="1493838" y="2414588"/>
            <a:ext cx="3968750" cy="1168400"/>
          </a:xfrm>
          <a:prstGeom prst="rect">
            <a:avLst/>
          </a:prstGeom>
          <a:noFill/>
          <a:ln w="9525">
            <a:noFill/>
          </a:ln>
        </p:spPr>
        <p:txBody>
          <a:bodyPr wrap="square" anchor="t">
            <a:spAutoFit/>
          </a:bodyPr>
          <a:p>
            <a:r>
              <a:rPr lang="zh-CN" altLang="en-US" dirty="0">
                <a:solidFill>
                  <a:srgbClr val="002060"/>
                </a:solidFill>
                <a:latin typeface="仿宋" panose="02010609060101010101" pitchFamily="49" charset="-122"/>
                <a:ea typeface="仿宋" panose="02010609060101010101" pitchFamily="49" charset="-122"/>
              </a:rPr>
              <a:t>上海钢联电子商务股份有限公司（我的有色网）                                                              </a:t>
            </a:r>
            <a:endParaRPr lang="zh-CN" altLang="en-US" dirty="0">
              <a:solidFill>
                <a:srgbClr val="002060"/>
              </a:solidFill>
              <a:latin typeface="仿宋" panose="02010609060101010101" pitchFamily="49" charset="-122"/>
              <a:ea typeface="仿宋" panose="02010609060101010101" pitchFamily="49" charset="-122"/>
            </a:endParaRPr>
          </a:p>
          <a:p>
            <a:r>
              <a:rPr lang="zh-CN" altLang="en-US" dirty="0">
                <a:solidFill>
                  <a:srgbClr val="002060"/>
                </a:solidFill>
                <a:latin typeface="仿宋" panose="02010609060101010101" pitchFamily="49" charset="-122"/>
                <a:ea typeface="仿宋" panose="02010609060101010101" pitchFamily="49" charset="-122"/>
              </a:rPr>
              <a:t>               高级分析师</a:t>
            </a:r>
            <a:endParaRPr lang="zh-CN" altLang="en-US" dirty="0">
              <a:solidFill>
                <a:srgbClr val="002060"/>
              </a:solidFill>
              <a:latin typeface="仿宋" panose="02010609060101010101" pitchFamily="49" charset="-122"/>
              <a:ea typeface="仿宋" panose="02010609060101010101" pitchFamily="49" charset="-122"/>
            </a:endParaRPr>
          </a:p>
          <a:p>
            <a:r>
              <a:rPr lang="zh-CN" altLang="en-US" dirty="0">
                <a:solidFill>
                  <a:srgbClr val="002060"/>
                </a:solidFill>
                <a:latin typeface="仿宋" panose="02010609060101010101" pitchFamily="49" charset="-122"/>
                <a:ea typeface="仿宋" panose="02010609060101010101" pitchFamily="49" charset="-122"/>
              </a:rPr>
              <a:t>                全长煜</a:t>
            </a:r>
            <a:endParaRPr lang="zh-CN" altLang="en-US" dirty="0">
              <a:solidFill>
                <a:srgbClr val="002060"/>
              </a:solidFill>
              <a:latin typeface="仿宋" panose="02010609060101010101" pitchFamily="49" charset="-122"/>
              <a:ea typeface="仿宋" panose="02010609060101010101" pitchFamily="49" charset="-122"/>
            </a:endParaRPr>
          </a:p>
          <a:p>
            <a:r>
              <a:rPr lang="zh-CN" altLang="en-US" dirty="0">
                <a:solidFill>
                  <a:srgbClr val="002060"/>
                </a:solidFill>
                <a:latin typeface="仿宋" panose="02010609060101010101" pitchFamily="49" charset="-122"/>
                <a:ea typeface="仿宋" panose="02010609060101010101" pitchFamily="49" charset="-122"/>
              </a:rPr>
              <a:t>          联系电话：</a:t>
            </a:r>
            <a:r>
              <a:rPr lang="en-US" altLang="zh-CN" dirty="0">
                <a:solidFill>
                  <a:srgbClr val="002060"/>
                </a:solidFill>
                <a:latin typeface="仿宋" panose="02010609060101010101" pitchFamily="49" charset="-122"/>
                <a:ea typeface="仿宋" panose="02010609060101010101" pitchFamily="49" charset="-122"/>
              </a:rPr>
              <a:t>021-26093852</a:t>
            </a:r>
            <a:endParaRPr lang="en-US" altLang="zh-CN" dirty="0">
              <a:solidFill>
                <a:srgbClr val="002060"/>
              </a:solidFill>
              <a:latin typeface="仿宋" panose="02010609060101010101" pitchFamily="49" charset="-122"/>
              <a:ea typeface="仿宋" panose="02010609060101010101" pitchFamily="49" charset="-122"/>
            </a:endParaRPr>
          </a:p>
          <a:p>
            <a:r>
              <a:rPr lang="zh-CN" altLang="en-US" dirty="0">
                <a:solidFill>
                  <a:srgbClr val="002060"/>
                </a:solidFill>
                <a:latin typeface="仿宋" panose="02010609060101010101" pitchFamily="49" charset="-122"/>
                <a:ea typeface="仿宋" panose="02010609060101010101" pitchFamily="49" charset="-122"/>
              </a:rPr>
              <a:t>          手    机：</a:t>
            </a:r>
            <a:r>
              <a:rPr lang="en-US" altLang="zh-CN" dirty="0">
                <a:solidFill>
                  <a:srgbClr val="002060"/>
                </a:solidFill>
                <a:latin typeface="仿宋" panose="02010609060101010101" pitchFamily="49" charset="-122"/>
                <a:ea typeface="仿宋" panose="02010609060101010101" pitchFamily="49" charset="-122"/>
              </a:rPr>
              <a:t>18170070617</a:t>
            </a:r>
            <a:r>
              <a:rPr lang="zh-CN" altLang="en-US" dirty="0">
                <a:solidFill>
                  <a:srgbClr val="002060"/>
                </a:solidFill>
                <a:latin typeface="仿宋" panose="02010609060101010101" pitchFamily="49" charset="-122"/>
                <a:ea typeface="仿宋" panose="02010609060101010101" pitchFamily="49" charset="-122"/>
              </a:rPr>
              <a:t>（微信）</a:t>
            </a:r>
            <a:endParaRPr lang="en-US" altLang="zh-CN" dirty="0">
              <a:solidFill>
                <a:srgbClr val="002060"/>
              </a:solidFill>
              <a:latin typeface="仿宋" panose="02010609060101010101" pitchFamily="49" charset="-122"/>
              <a:ea typeface="仿宋" panose="02010609060101010101" pitchFamily="49" charset="-122"/>
            </a:endParaRPr>
          </a:p>
        </p:txBody>
      </p:sp>
      <p:pic>
        <p:nvPicPr>
          <p:cNvPr id="35845" name="图片 1"/>
          <p:cNvPicPr>
            <a:picLocks noChangeAspect="1"/>
          </p:cNvPicPr>
          <p:nvPr/>
        </p:nvPicPr>
        <p:blipFill>
          <a:blip r:embed="rId2"/>
          <a:stretch>
            <a:fillRect/>
          </a:stretch>
        </p:blipFill>
        <p:spPr>
          <a:xfrm>
            <a:off x="6288088" y="2414588"/>
            <a:ext cx="2233612" cy="2251075"/>
          </a:xfrm>
          <a:prstGeom prst="rect">
            <a:avLst/>
          </a:prstGeom>
          <a:noFill/>
          <a:ln w="9525">
            <a:noFill/>
          </a:ln>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5122"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4"/>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7" name="直接连接符 6"/>
          <p:cNvCxnSpPr>
            <a:stCxn id="5"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5" name="矩形 13"/>
          <p:cNvSpPr/>
          <p:nvPr/>
        </p:nvSpPr>
        <p:spPr>
          <a:xfrm>
            <a:off x="2438400" y="2135188"/>
            <a:ext cx="4265613" cy="584200"/>
          </a:xfrm>
          <a:prstGeom prst="rect">
            <a:avLst/>
          </a:prstGeom>
          <a:noFill/>
          <a:ln w="9525">
            <a:noFill/>
          </a:ln>
        </p:spPr>
        <p:txBody>
          <a:bodyPr wrap="none" anchor="t">
            <a:spAutoFit/>
          </a:bodyPr>
          <a:p>
            <a:r>
              <a:rPr lang="zh-CN" altLang="en-US" sz="3200" b="1" dirty="0">
                <a:solidFill>
                  <a:schemeClr val="tx2"/>
                </a:solidFill>
                <a:latin typeface="仿宋" panose="02010609060101010101" pitchFamily="49" charset="-122"/>
                <a:ea typeface="仿宋" panose="02010609060101010101" pitchFamily="49" charset="-122"/>
              </a:rPr>
              <a:t>一、国内铜杆产业概况</a:t>
            </a:r>
            <a:endParaRPr lang="zh-CN" altLang="en-US" sz="3200" b="1" dirty="0">
              <a:solidFill>
                <a:schemeClr val="tx2"/>
              </a:solidFill>
              <a:latin typeface="仿宋" panose="02010609060101010101" pitchFamily="49" charset="-122"/>
              <a:ea typeface="仿宋" panose="02010609060101010101" pitchFamily="49" charset="-122"/>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65060" y="142373"/>
            <a:ext cx="1258624" cy="390479"/>
          </a:xfrm>
          <a:prstGeom prst="rect">
            <a:avLst/>
          </a:prstGeom>
          <a:effectLst>
            <a:glow rad="101600">
              <a:schemeClr val="bg1"/>
            </a:glow>
          </a:effectLst>
        </p:spPr>
      </p:pic>
      <p:pic>
        <p:nvPicPr>
          <p:cNvPr id="5127" name="图片 8" descr="标题"/>
          <p:cNvPicPr>
            <a:picLocks noChangeAspect="1"/>
          </p:cNvPicPr>
          <p:nvPr/>
        </p:nvPicPr>
        <p:blipFill>
          <a:blip r:embed="rId2"/>
          <a:stretch>
            <a:fillRect/>
          </a:stretch>
        </p:blipFill>
        <p:spPr>
          <a:xfrm>
            <a:off x="74613" y="190500"/>
            <a:ext cx="627062" cy="552450"/>
          </a:xfrm>
          <a:prstGeom prst="rect">
            <a:avLst/>
          </a:prstGeom>
          <a:noFill/>
          <a:ln w="9525">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46"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48" name="TextBox 2"/>
          <p:cNvSpPr txBox="1"/>
          <p:nvPr/>
        </p:nvSpPr>
        <p:spPr>
          <a:xfrm>
            <a:off x="893763" y="223838"/>
            <a:ext cx="7002462" cy="336550"/>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国内铜杆产业概况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产能过剩</a:t>
            </a:r>
            <a:r>
              <a:rPr lang="zh-CN" altLang="en-US" sz="1600" b="1" dirty="0">
                <a:solidFill>
                  <a:schemeClr val="tx2"/>
                </a:solidFill>
                <a:latin typeface="仿宋" panose="02010609060101010101" pitchFamily="49" charset="-122"/>
                <a:ea typeface="仿宋" panose="02010609060101010101" pitchFamily="49" charset="-122"/>
                <a:sym typeface="宋体" panose="02010600030101010101" pitchFamily="2" charset="-122"/>
              </a:rPr>
              <a:t>且产业集中，地区竞争压力明显！</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6152" name="图片 14" descr="标题"/>
          <p:cNvPicPr>
            <a:picLocks noChangeAspect="1"/>
          </p:cNvPicPr>
          <p:nvPr/>
        </p:nvPicPr>
        <p:blipFill>
          <a:blip r:embed="rId4"/>
          <a:stretch>
            <a:fillRect/>
          </a:stretch>
        </p:blipFill>
        <p:spPr>
          <a:xfrm>
            <a:off x="82550" y="192088"/>
            <a:ext cx="627063" cy="554037"/>
          </a:xfrm>
          <a:prstGeom prst="rect">
            <a:avLst/>
          </a:prstGeom>
          <a:noFill/>
          <a:ln w="9525">
            <a:noFill/>
          </a:ln>
        </p:spPr>
      </p:pic>
      <p:graphicFrame>
        <p:nvGraphicFramePr>
          <p:cNvPr id="7" name="图表 6"/>
          <p:cNvGraphicFramePr/>
          <p:nvPr/>
        </p:nvGraphicFramePr>
        <p:xfrm>
          <a:off x="4650105" y="925194"/>
          <a:ext cx="3887470" cy="2480936"/>
        </p:xfrm>
        <a:graphic>
          <a:graphicData uri="http://schemas.openxmlformats.org/drawingml/2006/chart">
            <c:chart xmlns:c="http://schemas.openxmlformats.org/drawingml/2006/chart" xmlns:r="http://schemas.openxmlformats.org/officeDocument/2006/relationships" r:id="rId1"/>
          </a:graphicData>
        </a:graphic>
      </p:graphicFrame>
      <p:sp>
        <p:nvSpPr>
          <p:cNvPr id="6154" name="文本框 9"/>
          <p:cNvSpPr txBox="1"/>
          <p:nvPr/>
        </p:nvSpPr>
        <p:spPr>
          <a:xfrm>
            <a:off x="522288" y="3527425"/>
            <a:ext cx="3748087" cy="1198563"/>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现在国内的铜杆设备以进口设备和国产设备两类；</a:t>
            </a:r>
            <a:endParaRPr lang="en-US" altLang="zh-CN"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endParaRPr lang="en-US" altLang="zh-CN"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进口设备主要是美国南线以及西马克，此外还有少部分的意大利设备。国内采用的南线设备多在年产能</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30-35</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万吨，西马克设备多在年产能</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15-22.5</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国产的设备主要是蜀虹产线为主（竖炉），目前运行设备产能多在</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10-15</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sp>
        <p:nvSpPr>
          <p:cNvPr id="6155" name="文本框 11"/>
          <p:cNvSpPr txBox="1"/>
          <p:nvPr/>
        </p:nvSpPr>
        <p:spPr>
          <a:xfrm>
            <a:off x="4649788" y="3527425"/>
            <a:ext cx="3748087" cy="1198563"/>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目前国内铜杆相对较为集中在沿海一带，尤其以华东一带为主。</a:t>
            </a:r>
            <a:endParaRPr lang="en-US" altLang="zh-CN"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endParaRPr lang="en-US" altLang="zh-CN" sz="900" dirty="0">
              <a:solidFill>
                <a:srgbClr val="002060"/>
              </a:solidFill>
              <a:latin typeface="仿宋" panose="02010609060101010101" pitchFamily="49" charset="-122"/>
              <a:ea typeface="仿宋" panose="02010609060101010101" pitchFamily="49"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其中江苏地区年产能近</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500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万吨，年产能达到</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万吨以上的企业</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家。</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江西、河南、河北一带主要是废铜制杆企业</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据不完全统计，全国总产能已超过</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1700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万吨，产能过剩且产业集中，造成了地区竞争压力明显！</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4" name="图表 3"/>
          <p:cNvGraphicFramePr/>
          <p:nvPr/>
        </p:nvGraphicFramePr>
        <p:xfrm>
          <a:off x="277494" y="925194"/>
          <a:ext cx="4141461" cy="26022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直接连接符 1"/>
          <p:cNvSpPr/>
          <p:nvPr/>
        </p:nvSpPr>
        <p:spPr>
          <a:xfrm>
            <a:off x="0" y="763588"/>
            <a:ext cx="9144000" cy="0"/>
          </a:xfrm>
          <a:prstGeom prst="line">
            <a:avLst/>
          </a:prstGeom>
          <a:ln w="9525" cap="flat" cmpd="sng">
            <a:solidFill>
              <a:schemeClr val="tx2"/>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8194"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4"/>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7" name="直接连接符 6"/>
          <p:cNvCxnSpPr>
            <a:stCxn id="5"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97" name="矩形 13"/>
          <p:cNvSpPr/>
          <p:nvPr/>
        </p:nvSpPr>
        <p:spPr>
          <a:xfrm>
            <a:off x="1749425" y="2135188"/>
            <a:ext cx="5899150" cy="584200"/>
          </a:xfrm>
          <a:prstGeom prst="rect">
            <a:avLst/>
          </a:prstGeom>
          <a:noFill/>
          <a:ln w="9525">
            <a:noFill/>
          </a:ln>
        </p:spPr>
        <p:txBody>
          <a:bodyPr wrap="none" anchor="t">
            <a:spAutoFit/>
          </a:bodyPr>
          <a:p>
            <a:r>
              <a:rPr lang="zh-CN" altLang="en-US" sz="3200" b="1" dirty="0">
                <a:solidFill>
                  <a:schemeClr val="tx2"/>
                </a:solidFill>
                <a:latin typeface="仿宋" panose="02010609060101010101" pitchFamily="49" charset="-122"/>
                <a:ea typeface="仿宋" panose="02010609060101010101" pitchFamily="49" charset="-122"/>
              </a:rPr>
              <a:t>二、国内精铜制杆企业运行情况</a:t>
            </a:r>
            <a:endParaRPr lang="zh-CN" altLang="en-US" sz="3200" b="1" dirty="0">
              <a:solidFill>
                <a:schemeClr val="tx2"/>
              </a:solidFill>
              <a:latin typeface="仿宋" panose="02010609060101010101" pitchFamily="49" charset="-122"/>
              <a:ea typeface="仿宋" panose="02010609060101010101" pitchFamily="49" charset="-122"/>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65060" y="142373"/>
            <a:ext cx="1258624" cy="390479"/>
          </a:xfrm>
          <a:prstGeom prst="rect">
            <a:avLst/>
          </a:prstGeom>
          <a:effectLst>
            <a:glow rad="101600">
              <a:schemeClr val="bg1"/>
            </a:glow>
          </a:effectLst>
        </p:spPr>
      </p:pic>
      <p:pic>
        <p:nvPicPr>
          <p:cNvPr id="8199" name="图片 8" descr="标题"/>
          <p:cNvPicPr>
            <a:picLocks noChangeAspect="1"/>
          </p:cNvPicPr>
          <p:nvPr/>
        </p:nvPicPr>
        <p:blipFill>
          <a:blip r:embed="rId2"/>
          <a:stretch>
            <a:fillRect/>
          </a:stretch>
        </p:blipFill>
        <p:spPr>
          <a:xfrm>
            <a:off x="74613" y="190500"/>
            <a:ext cx="627062" cy="552450"/>
          </a:xfrm>
          <a:prstGeom prst="rect">
            <a:avLst/>
          </a:prstGeom>
          <a:noFill/>
          <a:ln w="9525">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20"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国内精铜制杆企业运行情况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原料</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2"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数据来源：我的有色网、海关总署</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9224" name="图片 14" descr="标题"/>
          <p:cNvPicPr>
            <a:picLocks noChangeAspect="1"/>
          </p:cNvPicPr>
          <p:nvPr/>
        </p:nvPicPr>
        <p:blipFill>
          <a:blip r:embed="rId4"/>
          <a:stretch>
            <a:fillRect/>
          </a:stretch>
        </p:blipFill>
        <p:spPr>
          <a:xfrm>
            <a:off x="82550" y="192088"/>
            <a:ext cx="627063" cy="554037"/>
          </a:xfrm>
          <a:prstGeom prst="rect">
            <a:avLst/>
          </a:prstGeom>
          <a:noFill/>
          <a:ln w="9525">
            <a:noFill/>
          </a:ln>
        </p:spPr>
      </p:pic>
      <p:sp>
        <p:nvSpPr>
          <p:cNvPr id="9225" name="文本框 9"/>
          <p:cNvSpPr txBox="1"/>
          <p:nvPr/>
        </p:nvSpPr>
        <p:spPr>
          <a:xfrm>
            <a:off x="500063" y="3651250"/>
            <a:ext cx="4100512" cy="1060450"/>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据我的有色网统计：</a:t>
            </a:r>
            <a:r>
              <a:rPr lang="en-US" altLang="zh-CN" sz="900" dirty="0">
                <a:solidFill>
                  <a:srgbClr val="002060"/>
                </a:solidFill>
                <a:latin typeface="仿宋" panose="02010609060101010101" pitchFamily="49" charset="-122"/>
                <a:ea typeface="仿宋" panose="02010609060101010101" pitchFamily="49" charset="-122"/>
              </a:rPr>
              <a:t>2020</a:t>
            </a:r>
            <a:r>
              <a:rPr lang="zh-CN" altLang="en-US" sz="900" dirty="0">
                <a:solidFill>
                  <a:srgbClr val="002060"/>
                </a:solidFill>
                <a:latin typeface="仿宋" panose="02010609060101010101" pitchFamily="49" charset="-122"/>
                <a:ea typeface="仿宋" panose="02010609060101010101" pitchFamily="49" charset="-122"/>
              </a:rPr>
              <a:t>年一季度</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国内精炼铜总产量合计</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213.12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万吨；同比</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0.53%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一季度国内疫情影响明显，但好在</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月多数冶炼企业均已恢复生产，且新增产能产出较为稳定，因此同比并无明显变化。</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一季度冶炼厂多受到硫酸胀库影响，但随着时间推移，这种情况已经得到了一定的缓解。目前海外疫情严峻，市场对于未来冶炼厂原料供应尚有担忧，但原料供应紧张问题预计在</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月下旬才有体现。</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sp>
        <p:nvSpPr>
          <p:cNvPr id="9226" name="文本框 11"/>
          <p:cNvSpPr txBox="1"/>
          <p:nvPr/>
        </p:nvSpPr>
        <p:spPr>
          <a:xfrm>
            <a:off x="4649788" y="3581400"/>
            <a:ext cx="4373562" cy="1198563"/>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据海关总署数据统计：</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月中国进口精炼铜</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58.5</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万吨，同比增加</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5.44%</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月国内疫情并未对进口有明显影响。</a:t>
            </a:r>
            <a:endPar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目前海外疫情影响较为明显，</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月保税区到港船只数量较少，且多数船只均面临延期问题。</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未来</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4-5</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月进口铜进口受限，一些进口平水铜以及湿法铜供应减少，或将导致一些企业原料面临短缺问题，同时现货升水有走高可能，抬升地区铜杆加工费。</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3" name="图表 2"/>
          <p:cNvGraphicFramePr/>
          <p:nvPr/>
        </p:nvGraphicFramePr>
        <p:xfrm>
          <a:off x="82233" y="924878"/>
          <a:ext cx="4319903" cy="26663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691061" y="924878"/>
          <a:ext cx="4319907" cy="26663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6"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268"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国内精铜制杆企业运行情况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加工费</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0"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11272" name="图片 14" descr="标题"/>
          <p:cNvPicPr>
            <a:picLocks noChangeAspect="1"/>
          </p:cNvPicPr>
          <p:nvPr/>
        </p:nvPicPr>
        <p:blipFill>
          <a:blip r:embed="rId3"/>
          <a:stretch>
            <a:fillRect/>
          </a:stretch>
        </p:blipFill>
        <p:spPr>
          <a:xfrm>
            <a:off x="82550" y="192088"/>
            <a:ext cx="627063" cy="554037"/>
          </a:xfrm>
          <a:prstGeom prst="rect">
            <a:avLst/>
          </a:prstGeom>
          <a:noFill/>
          <a:ln w="9525">
            <a:noFill/>
          </a:ln>
        </p:spPr>
      </p:pic>
      <p:sp>
        <p:nvSpPr>
          <p:cNvPr id="11273" name="文本框 9"/>
          <p:cNvSpPr txBox="1"/>
          <p:nvPr/>
        </p:nvSpPr>
        <p:spPr>
          <a:xfrm>
            <a:off x="171450" y="3725863"/>
            <a:ext cx="4221163" cy="1198562"/>
          </a:xfrm>
          <a:prstGeom prst="rect">
            <a:avLst/>
          </a:prstGeom>
          <a:noFill/>
          <a:ln w="9525">
            <a:noFill/>
          </a:ln>
        </p:spPr>
        <p:txBody>
          <a:bodyPr wrap="square" anchor="t">
            <a:spAutoFit/>
          </a:bodyPr>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年铜杆加工费整体呈现上行趋势。</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华北一带铜杆加工费上调趋势十分明显，</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月起地区生产企业排产回升十分明显；一方面，企业为补足</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月所遗留的未发订单；另一方面，地区电解铜升水较高，进一步抬升了地区铜杆加工费。</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广东地区</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月加工费有所下降，主要是地区企业为清理成品库存而积极调价出货所致。</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13" name="表格 12"/>
          <p:cNvGraphicFramePr/>
          <p:nvPr>
            <p:custDataLst>
              <p:tags r:id="rId4"/>
            </p:custDataLst>
          </p:nvPr>
        </p:nvGraphicFramePr>
        <p:xfrm>
          <a:off x="4289425" y="925513"/>
          <a:ext cx="4807585" cy="3609975"/>
        </p:xfrm>
        <a:graphic>
          <a:graphicData uri="http://schemas.openxmlformats.org/drawingml/2006/table">
            <a:tbl>
              <a:tblPr firstRow="1" bandRow="1">
                <a:tableStyleId>{5C22544A-7EE6-4342-B048-85BDC9FD1C3A}</a:tableStyleId>
              </a:tblPr>
              <a:tblGrid>
                <a:gridCol w="605790"/>
                <a:gridCol w="581025"/>
                <a:gridCol w="581660"/>
                <a:gridCol w="581660"/>
                <a:gridCol w="581025"/>
                <a:gridCol w="581660"/>
                <a:gridCol w="581660"/>
                <a:gridCol w="713105"/>
              </a:tblGrid>
              <a:tr h="187960">
                <a:tc rowSpan="2">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日期/规格</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gridSpan="2">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4月1</a:t>
                      </a:r>
                      <a:r>
                        <a:rPr lang="en-US" alt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7</a:t>
                      </a: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日</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T cap="flat">
                      <a:noFill/>
                    </a:lnT>
                    <a:lnB cap="flat">
                      <a:noFill/>
                    </a:lnB>
                    <a:lnTlToBr>
                      <a:noFill/>
                    </a:lnTlToBr>
                    <a:lnBlToTr>
                      <a:noFill/>
                    </a:lnBlToTr>
                    <a:noFill/>
                  </a:tcPr>
                </a:tc>
                <a:tc hMerge="1">
                  <a:tcPr>
                    <a:lnT cap="flat">
                      <a:noFill/>
                    </a:lnT>
                    <a:lnB cap="flat">
                      <a:noFill/>
                    </a:lnB>
                  </a:tcPr>
                </a:tc>
                <a:tc gridSpan="2">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4月</a:t>
                      </a:r>
                      <a:r>
                        <a:rPr lang="en-US" alt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10</a:t>
                      </a: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日</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T cap="flat">
                      <a:noFill/>
                    </a:lnT>
                    <a:lnB cap="flat">
                      <a:noFill/>
                    </a:lnB>
                    <a:lnTlToBr>
                      <a:noFill/>
                    </a:lnTlToBr>
                    <a:lnBlToTr>
                      <a:noFill/>
                    </a:lnBlToTr>
                    <a:noFill/>
                  </a:tcPr>
                </a:tc>
                <a:tc hMerge="1">
                  <a:tcPr>
                    <a:lnT cap="flat">
                      <a:noFill/>
                    </a:lnT>
                    <a:lnB cap="flat">
                      <a:noFill/>
                    </a:lnB>
                  </a:tcPr>
                </a:tc>
                <a:tc gridSpan="2">
                  <a:txBody>
                    <a:bodyPr/>
                    <a:p>
                      <a:pPr indent="0" algn="ctr">
                        <a:buNone/>
                      </a:pPr>
                      <a:r>
                        <a:rPr lang="zh-CN" sz="800" b="0">
                          <a:solidFill>
                            <a:srgbClr val="333333"/>
                          </a:solidFill>
                          <a:latin typeface="仿宋" panose="02010609060101010101" pitchFamily="49" charset="-122"/>
                          <a:ea typeface="仿宋" panose="02010609060101010101" pitchFamily="49" charset="-122"/>
                        </a:rPr>
                        <a:t>增减</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T cap="flat">
                      <a:noFill/>
                    </a:lnT>
                    <a:lnB cap="flat">
                      <a:noFill/>
                    </a:lnB>
                    <a:lnTlToBr>
                      <a:noFill/>
                    </a:lnTlToBr>
                    <a:lnBlToTr>
                      <a:noFill/>
                    </a:lnBlToTr>
                    <a:noFill/>
                  </a:tcPr>
                </a:tc>
                <a:tc hMerge="1">
                  <a:tcPr>
                    <a:lnT cap="flat">
                      <a:noFill/>
                    </a:lnT>
                    <a:lnB cap="flat">
                      <a:noFill/>
                    </a:lnB>
                  </a:tcPr>
                </a:tc>
                <a:tc rowSpan="3">
                  <a:txBody>
                    <a:bodyPr/>
                    <a:p>
                      <a:pPr indent="0" algn="ctr">
                        <a:buNone/>
                      </a:pPr>
                      <a:r>
                        <a:rPr lang="zh-CN" sz="800" b="0">
                          <a:solidFill>
                            <a:srgbClr val="333333"/>
                          </a:solidFill>
                          <a:latin typeface="仿宋" panose="02010609060101010101" pitchFamily="49" charset="-122"/>
                          <a:ea typeface="仿宋" panose="02010609060101010101" pitchFamily="49" charset="-122"/>
                        </a:rPr>
                        <a:t>备注</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80340">
                <a:tc vMerge="1">
                  <a:tcPr>
                    <a:lnB cap="flat">
                      <a:noFill/>
                    </a:lnB>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低氧铜杆8.0</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低氧铜杆8.0</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低氧铜杆8.0</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低氧铜杆8.0</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低氧铜杆8.0</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cs typeface="仿宋" panose="02010609060101010101" pitchFamily="49" charset="-122"/>
                        </a:rPr>
                        <a:t>低氧铜杆8.0</a:t>
                      </a:r>
                      <a:endParaRPr lang="zh-CN" altLang="en-US" sz="800" b="0">
                        <a:solidFill>
                          <a:srgbClr val="333333"/>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vMerge="1">
                  <a:tcPr>
                    <a:lnR cap="flat">
                      <a:noFill/>
                    </a:lnR>
                  </a:tcPr>
                </a:tc>
              </a:tr>
              <a:tr h="168910">
                <a:tc>
                  <a:txBody>
                    <a:bodyPr/>
                    <a:p>
                      <a:pPr indent="0" algn="ctr">
                        <a:buNone/>
                      </a:pPr>
                      <a:r>
                        <a:rPr lang="zh-CN" sz="800" b="0">
                          <a:solidFill>
                            <a:srgbClr val="333333"/>
                          </a:solidFill>
                          <a:latin typeface="仿宋" panose="02010609060101010101" pitchFamily="49" charset="-122"/>
                          <a:ea typeface="仿宋" panose="02010609060101010101" pitchFamily="49" charset="-122"/>
                        </a:rPr>
                        <a:t>设备</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进口竖炉</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国产竖炉</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进口竖炉</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国产竖炉</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进口竖炉</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国产竖炉</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vMerge="1">
                  <a:tcPr>
                    <a:lnR cap="flat">
                      <a:noFill/>
                    </a:lnR>
                    <a:lnB cap="flat">
                      <a:noFill/>
                    </a:lnB>
                  </a:tcPr>
                </a:tc>
              </a:tr>
              <a:tr h="288290">
                <a:tc>
                  <a:txBody>
                    <a:bodyPr/>
                    <a:p>
                      <a:pPr indent="0" algn="ctr">
                        <a:buNone/>
                      </a:pPr>
                      <a:r>
                        <a:rPr lang="zh-CN" sz="800" b="0">
                          <a:solidFill>
                            <a:srgbClr val="333333"/>
                          </a:solidFill>
                          <a:latin typeface="仿宋" panose="02010609060101010101" pitchFamily="49" charset="-122"/>
                          <a:ea typeface="仿宋" panose="02010609060101010101" pitchFamily="49" charset="-122"/>
                        </a:rPr>
                        <a:t>江苏</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不含现货升贴水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8290">
                <a:tc>
                  <a:txBody>
                    <a:bodyPr/>
                    <a:p>
                      <a:pPr indent="0" algn="ctr">
                        <a:buNone/>
                      </a:pPr>
                      <a:r>
                        <a:rPr lang="zh-CN" sz="800" b="0">
                          <a:solidFill>
                            <a:srgbClr val="333333"/>
                          </a:solidFill>
                          <a:latin typeface="仿宋" panose="02010609060101010101" pitchFamily="49" charset="-122"/>
                          <a:ea typeface="仿宋" panose="02010609060101010101" pitchFamily="49" charset="-122"/>
                        </a:rPr>
                        <a:t>浙江</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不含现货升贴水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8925">
                <a:tc>
                  <a:txBody>
                    <a:bodyPr/>
                    <a:p>
                      <a:pPr indent="0" algn="ctr">
                        <a:buNone/>
                      </a:pPr>
                      <a:r>
                        <a:rPr lang="zh-CN" sz="800" b="0">
                          <a:solidFill>
                            <a:srgbClr val="333333"/>
                          </a:solidFill>
                          <a:latin typeface="仿宋" panose="02010609060101010101" pitchFamily="49" charset="-122"/>
                          <a:ea typeface="仿宋" panose="02010609060101010101" pitchFamily="49" charset="-122"/>
                        </a:rPr>
                        <a:t>广东</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7655">
                <a:tc>
                  <a:txBody>
                    <a:bodyPr/>
                    <a:p>
                      <a:pPr indent="0" algn="ctr">
                        <a:buNone/>
                      </a:pPr>
                      <a:r>
                        <a:rPr lang="zh-CN" sz="800" b="0">
                          <a:solidFill>
                            <a:srgbClr val="333333"/>
                          </a:solidFill>
                          <a:latin typeface="仿宋" panose="02010609060101010101" pitchFamily="49" charset="-122"/>
                          <a:ea typeface="仿宋" panose="02010609060101010101" pitchFamily="49" charset="-122"/>
                        </a:rPr>
                        <a:t>江西</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900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900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100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不含现货升贴水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8290">
                <a:tc>
                  <a:txBody>
                    <a:bodyPr/>
                    <a:p>
                      <a:pPr indent="0" algn="ctr">
                        <a:buNone/>
                      </a:pPr>
                      <a:r>
                        <a:rPr lang="zh-CN" sz="800" b="0">
                          <a:solidFill>
                            <a:srgbClr val="333333"/>
                          </a:solidFill>
                          <a:latin typeface="仿宋" panose="02010609060101010101" pitchFamily="49" charset="-122"/>
                          <a:ea typeface="仿宋" panose="02010609060101010101" pitchFamily="49" charset="-122"/>
                        </a:rPr>
                        <a:t>天津</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1200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1000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1000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200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200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7655">
                <a:tc>
                  <a:txBody>
                    <a:bodyPr/>
                    <a:p>
                      <a:pPr indent="0" algn="ctr">
                        <a:buNone/>
                      </a:pPr>
                      <a:r>
                        <a:rPr lang="zh-CN" sz="800" b="0">
                          <a:solidFill>
                            <a:srgbClr val="333333"/>
                          </a:solidFill>
                          <a:latin typeface="仿宋" panose="02010609060101010101" pitchFamily="49" charset="-122"/>
                          <a:ea typeface="仿宋" panose="02010609060101010101" pitchFamily="49" charset="-122"/>
                        </a:rPr>
                        <a:t>湖北</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8290">
                <a:tc>
                  <a:txBody>
                    <a:bodyPr/>
                    <a:p>
                      <a:pPr indent="0" algn="ctr">
                        <a:buNone/>
                      </a:pPr>
                      <a:r>
                        <a:rPr lang="zh-CN" sz="800" b="0">
                          <a:solidFill>
                            <a:srgbClr val="333333"/>
                          </a:solidFill>
                          <a:latin typeface="仿宋" panose="02010609060101010101" pitchFamily="49" charset="-122"/>
                          <a:ea typeface="仿宋" panose="02010609060101010101" pitchFamily="49" charset="-122"/>
                        </a:rPr>
                        <a:t>湖南</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8925">
                <a:tc>
                  <a:txBody>
                    <a:bodyPr/>
                    <a:p>
                      <a:pPr indent="0" algn="ctr">
                        <a:buNone/>
                      </a:pPr>
                      <a:r>
                        <a:rPr lang="zh-CN" sz="800" b="0">
                          <a:solidFill>
                            <a:srgbClr val="333333"/>
                          </a:solidFill>
                          <a:latin typeface="仿宋" panose="02010609060101010101" pitchFamily="49" charset="-122"/>
                          <a:ea typeface="仿宋" panose="02010609060101010101" pitchFamily="49" charset="-122"/>
                        </a:rPr>
                        <a:t>山东</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950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950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8290">
                <a:tc>
                  <a:txBody>
                    <a:bodyPr/>
                    <a:p>
                      <a:pPr indent="0" algn="ctr">
                        <a:buNone/>
                      </a:pPr>
                      <a:r>
                        <a:rPr lang="zh-CN" sz="800" b="0">
                          <a:solidFill>
                            <a:srgbClr val="333333"/>
                          </a:solidFill>
                          <a:latin typeface="仿宋" panose="02010609060101010101" pitchFamily="49" charset="-122"/>
                          <a:ea typeface="仿宋" panose="02010609060101010101" pitchFamily="49" charset="-122"/>
                        </a:rPr>
                        <a:t>安徽</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550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600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不含现货升贴水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87655">
                <a:tc>
                  <a:txBody>
                    <a:bodyPr/>
                    <a:p>
                      <a:pPr indent="0" algn="ctr">
                        <a:buNone/>
                      </a:pPr>
                      <a:r>
                        <a:rPr lang="zh-CN" sz="800" b="0">
                          <a:solidFill>
                            <a:srgbClr val="333333"/>
                          </a:solidFill>
                          <a:latin typeface="仿宋" panose="02010609060101010101" pitchFamily="49" charset="-122"/>
                          <a:ea typeface="仿宋" panose="02010609060101010101" pitchFamily="49" charset="-122"/>
                        </a:rPr>
                        <a:t>云南</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800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0</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800" b="0">
                          <a:solidFill>
                            <a:srgbClr val="333333"/>
                          </a:solidFill>
                          <a:latin typeface="仿宋" panose="02010609060101010101" pitchFamily="49" charset="-122"/>
                          <a:ea typeface="仿宋" panose="02010609060101010101" pitchFamily="49" charset="-122"/>
                        </a:rPr>
                        <a:t>-</a:t>
                      </a:r>
                      <a:endParaRPr lang="en-US"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800" b="0">
                          <a:solidFill>
                            <a:srgbClr val="333333"/>
                          </a:solidFill>
                          <a:latin typeface="仿宋" panose="02010609060101010101" pitchFamily="49" charset="-122"/>
                          <a:ea typeface="仿宋" panose="02010609060101010101" pitchFamily="49" charset="-122"/>
                        </a:rPr>
                        <a:t>含现货升贴水</a:t>
                      </a:r>
                      <a:endParaRPr lang="zh-CN" altLang="en-US" sz="800" b="0">
                        <a:solidFill>
                          <a:srgbClr val="333333"/>
                        </a:solidFill>
                        <a:latin typeface="仿宋" panose="02010609060101010101" pitchFamily="49" charset="-122"/>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graphicFrame>
        <p:nvGraphicFramePr>
          <p:cNvPr id="3" name="图表 2"/>
          <p:cNvGraphicFramePr/>
          <p:nvPr/>
        </p:nvGraphicFramePr>
        <p:xfrm>
          <a:off x="22543" y="925511"/>
          <a:ext cx="4319903" cy="262826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4"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16"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国内精铜制杆企业运行情况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开工情况</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18"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13320" name="图片 14" descr="标题"/>
          <p:cNvPicPr>
            <a:picLocks noChangeAspect="1"/>
          </p:cNvPicPr>
          <p:nvPr/>
        </p:nvPicPr>
        <p:blipFill>
          <a:blip r:embed="rId4"/>
          <a:stretch>
            <a:fillRect/>
          </a:stretch>
        </p:blipFill>
        <p:spPr>
          <a:xfrm>
            <a:off x="82550" y="192088"/>
            <a:ext cx="627063" cy="554037"/>
          </a:xfrm>
          <a:prstGeom prst="rect">
            <a:avLst/>
          </a:prstGeom>
          <a:noFill/>
          <a:ln w="9525">
            <a:noFill/>
          </a:ln>
        </p:spPr>
      </p:pic>
      <p:sp>
        <p:nvSpPr>
          <p:cNvPr id="13321" name="文本框 9"/>
          <p:cNvSpPr txBox="1"/>
          <p:nvPr/>
        </p:nvSpPr>
        <p:spPr>
          <a:xfrm>
            <a:off x="111125" y="3581400"/>
            <a:ext cx="8767763" cy="922020"/>
          </a:xfrm>
          <a:prstGeom prst="rect">
            <a:avLst/>
          </a:prstGeom>
          <a:noFill/>
          <a:ln w="9525">
            <a:noFill/>
          </a:ln>
        </p:spPr>
        <p:txBody>
          <a:bodyPr wrap="square" anchor="t">
            <a:spAutoFit/>
          </a:bodyPr>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年一季度，受到疫情影响，整体</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铜杆企业的生产表现较差；自</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月起各铜杆厂陆续开始恢复生产，产能利用率有明显回升。</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月，受到国内疫情影响，多数企业无法正常开工，市场运输不畅以及员工到岗问题影响最为严重。随着疫情在</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月陆续得到控制，铜杆企业开始迅速恢复产能，尤其是</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月下旬铜价大幅下挫，刺激了终端市场的下单热情，订单量有明显回升；叠加</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月订单以及长单的生产补足，</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月铜杆企业整体产能利用率迅速拉升。</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二季度，目前企业生产已经陆续平稳，当前市场开始出现对未来市场降税的预期，企业在积极补充原料现货，产能也在稳步回升，部分地区甚至出现了原料的紧缺现象。</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4" name="图表 3"/>
          <p:cNvGraphicFramePr/>
          <p:nvPr/>
        </p:nvGraphicFramePr>
        <p:xfrm>
          <a:off x="110808" y="898843"/>
          <a:ext cx="4319903" cy="26282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558983" y="899160"/>
          <a:ext cx="4319998" cy="262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58"/>
          <p:cNvSpPr/>
          <p:nvPr/>
        </p:nvSpPr>
        <p:spPr>
          <a:xfrm>
            <a:off x="0" y="5081588"/>
            <a:ext cx="9144000" cy="144462"/>
          </a:xfrm>
          <a:prstGeom prst="rect">
            <a:avLst/>
          </a:prstGeom>
          <a:solidFill>
            <a:schemeClr val="tx2"/>
          </a:solidFill>
          <a:ln w="9525">
            <a:noFill/>
          </a:ln>
        </p:spPr>
        <p:txBody>
          <a:bodyPr lIns="68580" tIns="34290" rIns="68580" bIns="34290" anchor="ctr"/>
          <a:p>
            <a:pPr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2" name="直接连接符 1"/>
          <p:cNvSpPr/>
          <p:nvPr/>
        </p:nvSpPr>
        <p:spPr>
          <a:xfrm>
            <a:off x="0" y="763588"/>
            <a:ext cx="9144000" cy="0"/>
          </a:xfrm>
          <a:prstGeom prst="line">
            <a:avLst/>
          </a:prstGeom>
          <a:ln w="9525" cap="flat" cmpd="sng">
            <a:solidFill>
              <a:schemeClr val="tx1"/>
            </a:solidFill>
            <a:prstDash val="solid"/>
            <a:round/>
            <a:headEnd type="none" w="med" len="med"/>
            <a:tailEnd type="none" w="med" len="med"/>
          </a:ln>
        </p:spPr>
        <p:txBody>
          <a:bodyPr lIns="68580" tIns="34290" rIns="68580" bIns="34290" anchor="t"/>
          <a:p>
            <a:endParaRPr lang="zh-CN" altLang="en-US" sz="1800">
              <a:latin typeface="Calibri" panose="020F0502020204030204" pitchFamily="34" charset="0"/>
              <a:ea typeface="宋体" panose="02010600030101010101" pitchFamily="2" charset="-122"/>
            </a:endParaRPr>
          </a:p>
        </p:txBody>
      </p:sp>
      <p:sp>
        <p:nvSpPr>
          <p:cNvPr id="2" name="等腰三角形 1"/>
          <p:cNvSpPr/>
          <p:nvPr/>
        </p:nvSpPr>
        <p:spPr>
          <a:xfrm rot="10800000">
            <a:off x="1588" y="0"/>
            <a:ext cx="1416050" cy="28416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364" name="TextBox 2"/>
          <p:cNvSpPr txBox="1"/>
          <p:nvPr/>
        </p:nvSpPr>
        <p:spPr>
          <a:xfrm>
            <a:off x="893763" y="223838"/>
            <a:ext cx="7002462" cy="338137"/>
          </a:xfrm>
          <a:prstGeom prst="rect">
            <a:avLst/>
          </a:prstGeom>
          <a:noFill/>
          <a:ln w="9525">
            <a:noFill/>
          </a:ln>
        </p:spPr>
        <p:txBody>
          <a:bodyPr wrap="square" anchor="t">
            <a:spAutoFit/>
          </a:bodyPr>
          <a:p>
            <a:r>
              <a:rPr lang="zh-CN" altLang="en-US" sz="1600" b="1" dirty="0">
                <a:solidFill>
                  <a:schemeClr val="tx2"/>
                </a:solidFill>
                <a:latin typeface="仿宋" panose="02010609060101010101" pitchFamily="49" charset="-122"/>
                <a:ea typeface="仿宋" panose="02010609060101010101" pitchFamily="49" charset="-122"/>
              </a:rPr>
              <a:t>国内精铜制杆企业运行情况</a:t>
            </a:r>
            <a:r>
              <a:rPr lang="en-US" altLang="zh-CN" sz="1600" b="1" dirty="0">
                <a:solidFill>
                  <a:schemeClr val="tx2"/>
                </a:solidFill>
                <a:latin typeface="仿宋" panose="02010609060101010101" pitchFamily="49" charset="-122"/>
                <a:ea typeface="仿宋" panose="02010609060101010101" pitchFamily="49" charset="-122"/>
              </a:rPr>
              <a:t>——</a:t>
            </a:r>
            <a:r>
              <a:rPr lang="zh-CN" altLang="en-US" sz="1600" b="1" dirty="0">
                <a:solidFill>
                  <a:schemeClr val="tx2"/>
                </a:solidFill>
                <a:latin typeface="仿宋" panose="02010609060101010101" pitchFamily="49" charset="-122"/>
                <a:ea typeface="仿宋" panose="02010609060101010101" pitchFamily="49" charset="-122"/>
              </a:rPr>
              <a:t>新增产能</a:t>
            </a:r>
            <a:endParaRPr lang="zh-CN" altLang="en-US" sz="1600" b="1" dirty="0">
              <a:solidFill>
                <a:schemeClr val="tx2"/>
              </a:solidFill>
              <a:latin typeface="仿宋" panose="02010609060101010101" pitchFamily="49" charset="-122"/>
              <a:ea typeface="仿宋" panose="02010609060101010101" pitchFamily="49" charset="-122"/>
            </a:endParaRPr>
          </a:p>
        </p:txBody>
      </p:sp>
      <p:cxnSp>
        <p:nvCxnSpPr>
          <p:cNvPr id="5" name="直接连接符 4"/>
          <p:cNvCxnSpPr>
            <a:stCxn id="2" idx="0"/>
          </p:cNvCxnSpPr>
          <p:nvPr/>
        </p:nvCxnSpPr>
        <p:spPr>
          <a:xfrm>
            <a:off x="709613" y="284163"/>
            <a:ext cx="0" cy="479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Text Box 6"/>
          <p:cNvSpPr txBox="1"/>
          <p:nvPr/>
        </p:nvSpPr>
        <p:spPr>
          <a:xfrm>
            <a:off x="6610350" y="4781550"/>
            <a:ext cx="2457450" cy="244475"/>
          </a:xfrm>
          <a:prstGeom prst="rect">
            <a:avLst/>
          </a:prstGeom>
          <a:noFill/>
          <a:ln w="9525">
            <a:noFill/>
          </a:ln>
        </p:spPr>
        <p:txBody>
          <a:bodyPr anchor="t">
            <a:spAutoFit/>
          </a:bodyPr>
          <a:p>
            <a:pPr algn="ctr"/>
            <a:r>
              <a:rPr lang="zh-CN" altLang="en-US" sz="1000" b="1" dirty="0">
                <a:latin typeface="楷体" panose="02010609060101010101" charset="-122"/>
                <a:ea typeface="楷体" panose="02010609060101010101" charset="-122"/>
              </a:rPr>
              <a:t>数据来源：我的有色网</a:t>
            </a:r>
            <a:endParaRPr lang="zh-CN" altLang="en-US" sz="1000" b="1" dirty="0">
              <a:latin typeface="楷体" panose="02010609060101010101" charset="-122"/>
              <a:ea typeface="楷体" panose="02010609060101010101"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99354" y="142373"/>
            <a:ext cx="1024329" cy="317791"/>
          </a:xfrm>
          <a:prstGeom prst="rect">
            <a:avLst/>
          </a:prstGeom>
          <a:effectLst>
            <a:glow rad="101600">
              <a:schemeClr val="bg1"/>
            </a:glow>
          </a:effectLst>
        </p:spPr>
      </p:pic>
      <p:pic>
        <p:nvPicPr>
          <p:cNvPr id="15368" name="图片 14" descr="标题"/>
          <p:cNvPicPr>
            <a:picLocks noChangeAspect="1"/>
          </p:cNvPicPr>
          <p:nvPr/>
        </p:nvPicPr>
        <p:blipFill>
          <a:blip r:embed="rId2"/>
          <a:stretch>
            <a:fillRect/>
          </a:stretch>
        </p:blipFill>
        <p:spPr>
          <a:xfrm>
            <a:off x="82550" y="192088"/>
            <a:ext cx="627063" cy="554037"/>
          </a:xfrm>
          <a:prstGeom prst="rect">
            <a:avLst/>
          </a:prstGeom>
          <a:noFill/>
          <a:ln w="9525">
            <a:noFill/>
          </a:ln>
        </p:spPr>
      </p:pic>
      <p:sp>
        <p:nvSpPr>
          <p:cNvPr id="15369" name="文本框 11"/>
          <p:cNvSpPr txBox="1"/>
          <p:nvPr/>
        </p:nvSpPr>
        <p:spPr>
          <a:xfrm>
            <a:off x="265113" y="3997325"/>
            <a:ext cx="6751637" cy="783590"/>
          </a:xfrm>
          <a:prstGeom prst="rect">
            <a:avLst/>
          </a:prstGeom>
          <a:noFill/>
          <a:ln w="9525">
            <a:noFill/>
          </a:ln>
        </p:spPr>
        <p:txBody>
          <a:bodyPr wrap="square" anchor="t">
            <a:spAutoFit/>
          </a:bodyPr>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据我的有色网调研了解，</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2019-2020</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年精铜制杆产能新增共涉及</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427</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万吨，企业</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21</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家</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其中，江苏地区</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家，涉及产能</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79</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万吨；广东地区</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5</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家，涉及产能</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103</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万吨；江西地区</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家，涉及产能</a:t>
            </a:r>
            <a:r>
              <a:rPr lang="en-US" altLang="zh-CN" sz="900" dirty="0">
                <a:solidFill>
                  <a:srgbClr val="002060"/>
                </a:solidFill>
                <a:latin typeface="仿宋" panose="02010609060101010101" pitchFamily="49" charset="-122"/>
                <a:ea typeface="仿宋" panose="02010609060101010101" pitchFamily="49" charset="-122"/>
                <a:sym typeface="宋体" panose="02010600030101010101" pitchFamily="2" charset="-122"/>
              </a:rPr>
              <a:t>47</a:t>
            </a: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万吨。</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a:p>
            <a:pPr marL="171450" indent="-171450">
              <a:buFont typeface="Wingdings" panose="05000000000000000000" pitchFamily="2" charset="2"/>
              <a:buChar char="u"/>
            </a:pPr>
            <a:r>
              <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rPr>
              <a:t>从目前看，新增产能依然集中在华东、华南两个铜杆企业集中地，未来这两个地区的竞争压力还在继续增加</a:t>
            </a:r>
            <a:endParaRPr lang="zh-CN" altLang="en-US" sz="900" dirty="0">
              <a:solidFill>
                <a:srgbClr val="002060"/>
              </a:solidFill>
              <a:latin typeface="仿宋" panose="02010609060101010101" pitchFamily="49" charset="-122"/>
              <a:ea typeface="仿宋" panose="02010609060101010101" pitchFamily="49" charset="-122"/>
              <a:sym typeface="宋体" panose="02010600030101010101" pitchFamily="2" charset="-122"/>
            </a:endParaRPr>
          </a:p>
        </p:txBody>
      </p:sp>
      <p:graphicFrame>
        <p:nvGraphicFramePr>
          <p:cNvPr id="3" name="表格 2"/>
          <p:cNvGraphicFramePr/>
          <p:nvPr>
            <p:custDataLst>
              <p:tags r:id="rId3"/>
            </p:custDataLst>
          </p:nvPr>
        </p:nvGraphicFramePr>
        <p:xfrm>
          <a:off x="176530" y="835025"/>
          <a:ext cx="4398645" cy="2860675"/>
        </p:xfrm>
        <a:graphic>
          <a:graphicData uri="http://schemas.openxmlformats.org/drawingml/2006/table">
            <a:tbl>
              <a:tblPr firstRow="1" bandRow="1">
                <a:tableStyleId>{5C22544A-7EE6-4342-B048-85BDC9FD1C3A}</a:tableStyleId>
              </a:tblPr>
              <a:tblGrid>
                <a:gridCol w="590550"/>
                <a:gridCol w="853440"/>
                <a:gridCol w="867410"/>
                <a:gridCol w="992505"/>
                <a:gridCol w="1094740"/>
              </a:tblGrid>
              <a:tr h="214630">
                <a:tc gridSpan="5">
                  <a:txBody>
                    <a:bodyPr/>
                    <a:p>
                      <a:pPr indent="0" algn="ctr">
                        <a:buNone/>
                      </a:pPr>
                      <a:r>
                        <a:rPr lang="en-US" sz="900" b="0">
                          <a:solidFill>
                            <a:srgbClr val="000000"/>
                          </a:solidFill>
                          <a:latin typeface="仿宋" panose="02010609060101010101" pitchFamily="49" charset="-122"/>
                          <a:ea typeface="仿宋" panose="02010609060101010101" pitchFamily="49" charset="-122"/>
                          <a:cs typeface="仿宋" panose="02010609060101010101" pitchFamily="49" charset="-122"/>
                        </a:rPr>
                        <a:t>2019年国内主要新增精铜制杆产能</a:t>
                      </a:r>
                      <a:endParaRPr lang="en-US" altLang="en-US" sz="900" b="0">
                        <a:solidFill>
                          <a:srgbClr val="000000"/>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215265">
                <a:tc>
                  <a:txBody>
                    <a:bodyPr/>
                    <a:p>
                      <a:pPr indent="0" algn="ctr">
                        <a:buNone/>
                      </a:pPr>
                      <a:r>
                        <a:rPr lang="zh-CN" sz="900" b="0">
                          <a:solidFill>
                            <a:srgbClr val="000000"/>
                          </a:solidFill>
                          <a:latin typeface="Arial" panose="020B0604020202020204" pitchFamily="34" charset="0"/>
                          <a:ea typeface="仿宋" panose="02010609060101010101" pitchFamily="49" charset="-122"/>
                        </a:rPr>
                        <a:t>地区</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企业名称</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新增产能（万吨)</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预计投产时间</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solidFill>
                      <a:srgbClr val="9BC2E6"/>
                    </a:solidFill>
                  </a:tcPr>
                </a:tc>
              </a:tr>
              <a:tr h="214630">
                <a:tc>
                  <a:txBody>
                    <a:bodyPr/>
                    <a:p>
                      <a:pPr indent="0" algn="ctr">
                        <a:buNone/>
                      </a:pPr>
                      <a:r>
                        <a:rPr lang="zh-CN" sz="900" b="0">
                          <a:solidFill>
                            <a:srgbClr val="000000"/>
                          </a:solidFill>
                          <a:latin typeface="Arial" panose="020B0604020202020204" pitchFamily="34" charset="0"/>
                          <a:ea typeface="仿宋" panose="02010609060101010101" pitchFamily="49" charset="-122"/>
                        </a:rPr>
                        <a:t>安徽</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楚江电材</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国产竖炉</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10</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2019年1月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5265">
                <a:tc>
                  <a:txBody>
                    <a:bodyPr/>
                    <a:p>
                      <a:pPr indent="0" algn="ctr">
                        <a:buNone/>
                      </a:pPr>
                      <a:r>
                        <a:rPr lang="zh-CN" sz="900" b="0">
                          <a:solidFill>
                            <a:srgbClr val="000000"/>
                          </a:solidFill>
                          <a:latin typeface="Arial" panose="020B0604020202020204" pitchFamily="34" charset="0"/>
                          <a:ea typeface="仿宋" panose="02010609060101010101" pitchFamily="49" charset="-122"/>
                        </a:rPr>
                        <a:t>江苏</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江东合金</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西马克</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22</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2019年1月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4630">
                <a:tc>
                  <a:txBody>
                    <a:bodyPr/>
                    <a:p>
                      <a:pPr indent="0" algn="ctr">
                        <a:buNone/>
                      </a:pPr>
                      <a:r>
                        <a:rPr lang="zh-CN" sz="900" b="0">
                          <a:solidFill>
                            <a:srgbClr val="000000"/>
                          </a:solidFill>
                          <a:latin typeface="Arial" panose="020B0604020202020204" pitchFamily="34" charset="0"/>
                          <a:ea typeface="仿宋" panose="02010609060101010101" pitchFamily="49" charset="-122"/>
                        </a:rPr>
                        <a:t>内蒙古</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震雄铜业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西马克</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10</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2019年4月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5265">
                <a:tc>
                  <a:txBody>
                    <a:bodyPr/>
                    <a:p>
                      <a:pPr indent="0" algn="ctr">
                        <a:buNone/>
                      </a:pPr>
                      <a:r>
                        <a:rPr lang="zh-CN" sz="900" b="0">
                          <a:solidFill>
                            <a:srgbClr val="000000"/>
                          </a:solidFill>
                          <a:latin typeface="Arial" panose="020B0604020202020204" pitchFamily="34" charset="0"/>
                          <a:ea typeface="仿宋" panose="02010609060101010101" pitchFamily="49" charset="-122"/>
                        </a:rPr>
                        <a:t>河北</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亿万成</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蜀虹设备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10</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2019年8月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4630">
                <a:tc>
                  <a:txBody>
                    <a:bodyPr/>
                    <a:p>
                      <a:pPr indent="0" algn="ctr">
                        <a:buNone/>
                      </a:pPr>
                      <a:r>
                        <a:rPr lang="zh-CN" sz="900" b="0">
                          <a:solidFill>
                            <a:srgbClr val="000000"/>
                          </a:solidFill>
                          <a:latin typeface="Arial" panose="020B0604020202020204" pitchFamily="34" charset="0"/>
                          <a:ea typeface="仿宋" panose="02010609060101010101" pitchFamily="49" charset="-122"/>
                        </a:rPr>
                        <a:t>江苏</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中广润</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35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2019年8月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4630">
                <a:tc>
                  <a:txBody>
                    <a:bodyPr/>
                    <a:p>
                      <a:pPr indent="0" algn="ctr">
                        <a:buNone/>
                      </a:pPr>
                      <a:r>
                        <a:rPr lang="zh-CN" sz="900" b="0">
                          <a:solidFill>
                            <a:srgbClr val="000000"/>
                          </a:solidFill>
                          <a:latin typeface="Arial" panose="020B0604020202020204" pitchFamily="34" charset="0"/>
                          <a:ea typeface="仿宋" panose="02010609060101010101" pitchFamily="49" charset="-122"/>
                        </a:rPr>
                        <a:t>广东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南方江铜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35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2019年10月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5265">
                <a:tc>
                  <a:txBody>
                    <a:bodyPr/>
                    <a:p>
                      <a:pPr indent="0" algn="ctr">
                        <a:buNone/>
                      </a:pPr>
                      <a:r>
                        <a:rPr lang="zh-CN" sz="900" b="0">
                          <a:solidFill>
                            <a:srgbClr val="000000"/>
                          </a:solidFill>
                          <a:latin typeface="Arial" panose="020B0604020202020204" pitchFamily="34" charset="0"/>
                          <a:ea typeface="仿宋" panose="02010609060101010101" pitchFamily="49" charset="-122"/>
                        </a:rPr>
                        <a:t>江西</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algn="ctr">
                        <a:buClrTx/>
                        <a:buSzTx/>
                        <a:buFontTx/>
                        <a:buNone/>
                      </a:pPr>
                      <a:r>
                        <a:rPr lang="zh-CN" sz="900" b="0">
                          <a:solidFill>
                            <a:srgbClr val="000000"/>
                          </a:solidFill>
                          <a:latin typeface="Arial" panose="020B0604020202020204" pitchFamily="34" charset="0"/>
                          <a:ea typeface="仿宋" panose="02010609060101010101" pitchFamily="49" charset="-122"/>
                        </a:rPr>
                        <a:t>金叶大铜</a:t>
                      </a:r>
                      <a:endParaRPr lang="zh-CN"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蜀虹设备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10</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2019年11月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5265">
                <a:tc>
                  <a:txBody>
                    <a:bodyPr/>
                    <a:p>
                      <a:pPr indent="0" algn="ctr">
                        <a:buNone/>
                      </a:pPr>
                      <a:r>
                        <a:rPr lang="zh-CN" sz="900" b="0">
                          <a:solidFill>
                            <a:srgbClr val="000000"/>
                          </a:solidFill>
                          <a:latin typeface="Arial" panose="020B0604020202020204" pitchFamily="34" charset="0"/>
                          <a:ea typeface="仿宋" panose="02010609060101010101" pitchFamily="49" charset="-122"/>
                        </a:rPr>
                        <a:t>广东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兴海铜业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常州东能</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2019年11月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14630">
                <a:tc>
                  <a:txBody>
                    <a:bodyPr/>
                    <a:p>
                      <a:pPr indent="0" algn="ctr">
                        <a:buNone/>
                      </a:pPr>
                      <a:r>
                        <a:rPr lang="zh-CN" sz="900" b="0">
                          <a:solidFill>
                            <a:srgbClr val="000000"/>
                          </a:solidFill>
                          <a:latin typeface="Arial" panose="020B0604020202020204" pitchFamily="34" charset="0"/>
                          <a:ea typeface="仿宋" panose="02010609060101010101" pitchFamily="49" charset="-122"/>
                        </a:rPr>
                        <a:t>广东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棉湖铜业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蜀虹设备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10</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2019年12月</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48285">
                <a:tc>
                  <a:txBody>
                    <a:bodyPr/>
                    <a:p>
                      <a:pPr indent="0" algn="ctr">
                        <a:buNone/>
                      </a:pPr>
                      <a:r>
                        <a:rPr lang="zh-CN" sz="900" b="0">
                          <a:solidFill>
                            <a:srgbClr val="000000"/>
                          </a:solidFill>
                          <a:latin typeface="Arial" panose="020B0604020202020204" pitchFamily="34" charset="0"/>
                          <a:ea typeface="仿宋" panose="02010609060101010101" pitchFamily="49" charset="-122"/>
                        </a:rPr>
                        <a:t>广东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万宝铜业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8</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algn="ctr">
                        <a:buClrTx/>
                        <a:buSzTx/>
                        <a:buFontTx/>
                        <a:buNone/>
                      </a:pPr>
                      <a:r>
                        <a:rPr lang="zh-CN" sz="900">
                          <a:solidFill>
                            <a:srgbClr val="000000"/>
                          </a:solidFill>
                          <a:latin typeface="Arial" panose="020B0604020202020204" pitchFamily="34" charset="0"/>
                          <a:ea typeface="仿宋" panose="02010609060101010101" pitchFamily="49" charset="-122"/>
                          <a:sym typeface="+mn-ea"/>
                        </a:rPr>
                        <a:t>2019年12月</a:t>
                      </a:r>
                      <a:endParaRPr lang="zh-CN"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48285">
                <a:tc>
                  <a:txBody>
                    <a:bodyPr/>
                    <a:p>
                      <a:pPr indent="0" algn="ctr">
                        <a:buNone/>
                      </a:pPr>
                      <a:r>
                        <a:rPr lang="zh-CN" altLang="en-US" sz="900" b="0">
                          <a:solidFill>
                            <a:srgbClr val="000000"/>
                          </a:solidFill>
                          <a:latin typeface="仿宋" panose="02010609060101010101" pitchFamily="49" charset="-122"/>
                        </a:rPr>
                        <a:t>合计</a:t>
                      </a:r>
                      <a:endParaRPr lang="zh-CN"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altLang="en-US" sz="900" b="0">
                          <a:solidFill>
                            <a:srgbClr val="000000"/>
                          </a:solidFill>
                          <a:latin typeface="仿宋" panose="02010609060101010101" pitchFamily="49" charset="-122"/>
                        </a:rPr>
                        <a:t>10</a:t>
                      </a:r>
                      <a:r>
                        <a:rPr lang="zh-CN" altLang="en-US" sz="900" b="0">
                          <a:solidFill>
                            <a:srgbClr val="000000"/>
                          </a:solidFill>
                          <a:latin typeface="仿宋" panose="02010609060101010101" pitchFamily="49" charset="-122"/>
                        </a:rPr>
                        <a:t>家</a:t>
                      </a:r>
                      <a:endParaRPr lang="zh-CN"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altLang="en-US" sz="900" b="0">
                          <a:solidFill>
                            <a:srgbClr val="000000"/>
                          </a:solidFill>
                          <a:latin typeface="仿宋" panose="02010609060101010101" pitchFamily="49" charset="-122"/>
                        </a:rPr>
                        <a:t>165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algn="ctr">
                        <a:buClrTx/>
                        <a:buSzTx/>
                        <a:buFontTx/>
                        <a:buNone/>
                      </a:pPr>
                      <a:endParaRPr lang="zh-CN" altLang="en-US"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graphicFrame>
        <p:nvGraphicFramePr>
          <p:cNvPr id="4" name="表格 3"/>
          <p:cNvGraphicFramePr/>
          <p:nvPr>
            <p:custDataLst>
              <p:tags r:id="rId4"/>
            </p:custDataLst>
          </p:nvPr>
        </p:nvGraphicFramePr>
        <p:xfrm>
          <a:off x="4633913" y="835025"/>
          <a:ext cx="4446270" cy="3209290"/>
        </p:xfrm>
        <a:graphic>
          <a:graphicData uri="http://schemas.openxmlformats.org/drawingml/2006/table">
            <a:tbl>
              <a:tblPr firstRow="1" bandRow="1">
                <a:tableStyleId>{5C22544A-7EE6-4342-B048-85BDC9FD1C3A}</a:tableStyleId>
              </a:tblPr>
              <a:tblGrid>
                <a:gridCol w="527685"/>
                <a:gridCol w="974725"/>
                <a:gridCol w="899160"/>
                <a:gridCol w="1018540"/>
                <a:gridCol w="1026160"/>
              </a:tblGrid>
              <a:tr h="195580">
                <a:tc gridSpan="5">
                  <a:txBody>
                    <a:bodyPr/>
                    <a:p>
                      <a:pPr indent="0" algn="ctr">
                        <a:buNone/>
                      </a:pPr>
                      <a:r>
                        <a:rPr lang="en-US" sz="900" b="0">
                          <a:solidFill>
                            <a:srgbClr val="000000"/>
                          </a:solidFill>
                          <a:latin typeface="仿宋" panose="02010609060101010101" pitchFamily="49" charset="-122"/>
                          <a:ea typeface="仿宋" panose="02010609060101010101" pitchFamily="49" charset="-122"/>
                          <a:cs typeface="仿宋" panose="02010609060101010101" pitchFamily="49" charset="-122"/>
                        </a:rPr>
                        <a:t>2020年国内主要新增精铜制杆产能</a:t>
                      </a:r>
                      <a:endParaRPr lang="en-US" altLang="en-US" sz="900" b="0">
                        <a:solidFill>
                          <a:srgbClr val="000000"/>
                        </a:solidFill>
                        <a:latin typeface="仿宋" panose="02010609060101010101" pitchFamily="49" charset="-122"/>
                        <a:ea typeface="仿宋" panose="02010609060101010101" pitchFamily="49" charset="-122"/>
                        <a:cs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地区</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企业名称</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新增产能（万吨)</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solidFill>
                      <a:srgbClr val="9BC2E6"/>
                    </a:solid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预计投产时间</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solidFill>
                      <a:srgbClr val="9BC2E6"/>
                    </a:solidFill>
                  </a:tcPr>
                </a:tc>
              </a:tr>
              <a:tr h="235585">
                <a:tc>
                  <a:txBody>
                    <a:bodyPr/>
                    <a:p>
                      <a:pPr indent="0" algn="ctr">
                        <a:buNone/>
                      </a:pPr>
                      <a:r>
                        <a:rPr lang="zh-CN" sz="900" b="0">
                          <a:solidFill>
                            <a:srgbClr val="000000"/>
                          </a:solidFill>
                          <a:latin typeface="Arial" panose="020B0604020202020204" pitchFamily="34" charset="0"/>
                          <a:ea typeface="仿宋" panose="02010609060101010101" pitchFamily="49" charset="-122"/>
                        </a:rPr>
                        <a:t>天津</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华北江铜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蜀虹设备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22</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2020年第二季度</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36220">
                <a:tc>
                  <a:txBody>
                    <a:bodyPr/>
                    <a:p>
                      <a:pPr indent="0" algn="ctr">
                        <a:buNone/>
                      </a:pPr>
                      <a:r>
                        <a:rPr lang="zh-CN" sz="900" b="0">
                          <a:solidFill>
                            <a:srgbClr val="000000"/>
                          </a:solidFill>
                          <a:latin typeface="Arial" panose="020B0604020202020204" pitchFamily="34" charset="0"/>
                          <a:ea typeface="仿宋" panose="02010609060101010101" pitchFamily="49" charset="-122"/>
                        </a:rPr>
                        <a:t>河南</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新昌铜业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蜀虹设备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22</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a:t>
                      </a:r>
                      <a:r>
                        <a:rPr lang="en-US" altLang="zh-CN" sz="900" b="0">
                          <a:solidFill>
                            <a:srgbClr val="000000"/>
                          </a:solidFill>
                          <a:latin typeface="Arial" panose="020B0604020202020204" pitchFamily="34" charset="0"/>
                          <a:ea typeface="仿宋" panose="02010609060101010101" pitchFamily="49" charset="-122"/>
                        </a:rPr>
                        <a:t>4</a:t>
                      </a:r>
                      <a:r>
                        <a:rPr lang="zh-CN" altLang="en-US" sz="900" b="0">
                          <a:solidFill>
                            <a:srgbClr val="000000"/>
                          </a:solidFill>
                          <a:latin typeface="Arial" panose="020B0604020202020204" pitchFamily="34" charset="0"/>
                          <a:ea typeface="仿宋" panose="02010609060101010101" pitchFamily="49" charset="-122"/>
                        </a:rPr>
                        <a:t>月</a:t>
                      </a:r>
                      <a:endParaRPr lang="zh-CN" altLang="en-US"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36220">
                <a:tc>
                  <a:txBody>
                    <a:bodyPr/>
                    <a:p>
                      <a:pPr indent="0" algn="ctr">
                        <a:buNone/>
                      </a:pPr>
                      <a:r>
                        <a:rPr lang="zh-CN" sz="900" b="0">
                          <a:solidFill>
                            <a:srgbClr val="000000"/>
                          </a:solidFill>
                          <a:latin typeface="Arial" panose="020B0604020202020204" pitchFamily="34" charset="0"/>
                          <a:ea typeface="仿宋" panose="02010609060101010101" pitchFamily="49" charset="-122"/>
                        </a:rPr>
                        <a:t>江西</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荣信</a:t>
                      </a:r>
                      <a:r>
                        <a:rPr lang="zh-CN" sz="900" b="0">
                          <a:solidFill>
                            <a:srgbClr val="000000"/>
                          </a:solidFill>
                          <a:latin typeface="Arial" panose="020B0604020202020204" pitchFamily="34" charset="0"/>
                          <a:ea typeface="仿宋" panose="02010609060101010101" pitchFamily="49" charset="-122"/>
                        </a:rPr>
                        <a:t>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蜀虹设备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10</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2020年第二</a:t>
                      </a:r>
                      <a:r>
                        <a:rPr lang="zh-CN" sz="900" b="0">
                          <a:solidFill>
                            <a:srgbClr val="000000"/>
                          </a:solidFill>
                          <a:latin typeface="Arial" panose="020B0604020202020204" pitchFamily="34" charset="0"/>
                          <a:ea typeface="仿宋" panose="02010609060101010101" pitchFamily="49" charset="-122"/>
                        </a:rPr>
                        <a:t>季度</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35585">
                <a:tc>
                  <a:txBody>
                    <a:bodyPr/>
                    <a:p>
                      <a:pPr indent="0" algn="ctr">
                        <a:buNone/>
                      </a:pPr>
                      <a:r>
                        <a:rPr lang="zh-CN" sz="900" b="0">
                          <a:solidFill>
                            <a:srgbClr val="000000"/>
                          </a:solidFill>
                          <a:latin typeface="Arial" panose="020B0604020202020204" pitchFamily="34" charset="0"/>
                          <a:ea typeface="仿宋" panose="02010609060101010101" pitchFamily="49" charset="-122"/>
                        </a:rPr>
                        <a:t>浙江</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宁波金田</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35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2020年第三季度</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8120">
                <a:tc>
                  <a:txBody>
                    <a:bodyPr/>
                    <a:p>
                      <a:pPr indent="0" algn="ctr">
                        <a:buNone/>
                      </a:pPr>
                      <a:r>
                        <a:rPr lang="zh-CN" sz="900" b="0">
                          <a:solidFill>
                            <a:srgbClr val="000000"/>
                          </a:solidFill>
                          <a:latin typeface="Arial" panose="020B0604020202020204" pitchFamily="34" charset="0"/>
                          <a:ea typeface="仿宋" panose="02010609060101010101" pitchFamily="49" charset="-122"/>
                        </a:rPr>
                        <a:t>广东</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宁波金田</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35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2020年第四季度</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江西</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algn="ctr">
                        <a:buClrTx/>
                        <a:buSzTx/>
                        <a:buFontTx/>
                        <a:buNone/>
                      </a:pPr>
                      <a:r>
                        <a:rPr lang="zh-CN" sz="900" b="0">
                          <a:solidFill>
                            <a:srgbClr val="000000"/>
                          </a:solidFill>
                          <a:latin typeface="Arial" panose="020B0604020202020204" pitchFamily="34" charset="0"/>
                          <a:ea typeface="仿宋" panose="02010609060101010101" pitchFamily="49" charset="-122"/>
                        </a:rPr>
                        <a:t>金</a:t>
                      </a:r>
                      <a:r>
                        <a:rPr lang="zh-CN" sz="900" b="0">
                          <a:solidFill>
                            <a:srgbClr val="000000"/>
                          </a:solidFill>
                          <a:latin typeface="Arial" panose="020B0604020202020204" pitchFamily="34" charset="0"/>
                          <a:ea typeface="仿宋" panose="02010609060101010101" pitchFamily="49" charset="-122"/>
                        </a:rPr>
                        <a:t>叶大铜</a:t>
                      </a:r>
                      <a:endParaRPr lang="zh-CN"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22</a:t>
                      </a:r>
                      <a:endParaRPr 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a:t>
                      </a:r>
                      <a:r>
                        <a:rPr lang="en-US" altLang="zh-CN" sz="900" b="0">
                          <a:solidFill>
                            <a:srgbClr val="000000"/>
                          </a:solidFill>
                          <a:latin typeface="Arial" panose="020B0604020202020204" pitchFamily="34" charset="0"/>
                          <a:ea typeface="仿宋" panose="02010609060101010101" pitchFamily="49" charset="-122"/>
                        </a:rPr>
                        <a:t>5</a:t>
                      </a:r>
                      <a:r>
                        <a:rPr lang="zh-CN" altLang="en-US" sz="900" b="0">
                          <a:solidFill>
                            <a:srgbClr val="000000"/>
                          </a:solidFill>
                          <a:latin typeface="Arial" panose="020B0604020202020204" pitchFamily="34" charset="0"/>
                          <a:ea typeface="仿宋" panose="02010609060101010101" pitchFamily="49" charset="-122"/>
                        </a:rPr>
                        <a:t>月</a:t>
                      </a:r>
                      <a:endParaRPr lang="zh-CN" altLang="en-US"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湖南</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绿洲铜业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32</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新疆</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正威铜业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西马克</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江苏</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宝胜精密</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南线设备</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22</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236220">
                <a:tc>
                  <a:txBody>
                    <a:bodyPr/>
                    <a:p>
                      <a:pPr indent="0" algn="ctr">
                        <a:buNone/>
                      </a:pPr>
                      <a:r>
                        <a:rPr lang="zh-CN" sz="900" b="0">
                          <a:solidFill>
                            <a:srgbClr val="000000"/>
                          </a:solidFill>
                          <a:latin typeface="Arial" panose="020B0604020202020204" pitchFamily="34" charset="0"/>
                          <a:ea typeface="仿宋" panose="02010609060101010101" pitchFamily="49" charset="-122"/>
                        </a:rPr>
                        <a:t>福建</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正威铜业</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西马克</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25</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江西</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江西金品铜业科技</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国产竖炉</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12</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 panose="02010609060101010101" pitchFamily="49" charset="-122"/>
                        </a:rPr>
                        <a:t>2020年二季度</a:t>
                      </a:r>
                      <a:endParaRPr lang="en-US" altLang="en-US" sz="900" b="0">
                        <a:solidFill>
                          <a:srgbClr val="000000"/>
                        </a:solidFill>
                        <a:latin typeface="仿宋" panose="02010609060101010101" pitchFamily="49" charset="-122"/>
                      </a:endParaRPr>
                    </a:p>
                  </a:txBody>
                  <a:tcPr marL="12700" marR="12700" marT="12700" vert="horz" anchor="ctr">
                    <a:lnL>
                      <a:noFill/>
                    </a:lnL>
                    <a:lnR cap="flat">
                      <a:noFill/>
                    </a:lnR>
                    <a:lnT cap="flat">
                      <a:noFill/>
                    </a:lnT>
                    <a:lnB cap="flat">
                      <a:noFill/>
                    </a:lnB>
                    <a:lnTlToBr>
                      <a:noFill/>
                    </a:lnTlToBr>
                    <a:lnBlToTr>
                      <a:noFill/>
                    </a:lnBlToTr>
                    <a:noFill/>
                  </a:tcPr>
                </a:tc>
              </a:tr>
              <a:tr h="195580">
                <a:tc>
                  <a:txBody>
                    <a:bodyPr/>
                    <a:p>
                      <a:pPr indent="0" algn="ctr">
                        <a:buNone/>
                      </a:pPr>
                      <a:r>
                        <a:rPr lang="zh-CN" sz="900" b="0">
                          <a:solidFill>
                            <a:srgbClr val="000000"/>
                          </a:solidFill>
                          <a:latin typeface="Arial" panose="020B0604020202020204" pitchFamily="34" charset="0"/>
                          <a:ea typeface="仿宋" panose="02010609060101010101" pitchFamily="49" charset="-122"/>
                        </a:rPr>
                        <a:t>合计</a:t>
                      </a:r>
                      <a:endParaRPr lang="en-US" alt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algn="ctr">
                        <a:buClrTx/>
                        <a:buSzTx/>
                        <a:buFontTx/>
                        <a:buNone/>
                      </a:pPr>
                      <a:r>
                        <a:rPr lang="zh-CN" sz="900" b="0">
                          <a:solidFill>
                            <a:srgbClr val="000000"/>
                          </a:solidFill>
                          <a:latin typeface="Arial" panose="020B0604020202020204" pitchFamily="34" charset="0"/>
                          <a:ea typeface="仿宋" panose="02010609060101010101" pitchFamily="49" charset="-122"/>
                        </a:rPr>
                        <a:t>1</a:t>
                      </a:r>
                      <a:r>
                        <a:rPr lang="en-US" altLang="zh-CN" sz="900" b="0">
                          <a:solidFill>
                            <a:srgbClr val="000000"/>
                          </a:solidFill>
                          <a:latin typeface="Arial" panose="020B0604020202020204" pitchFamily="34" charset="0"/>
                          <a:ea typeface="仿宋" panose="02010609060101010101" pitchFamily="49" charset="-122"/>
                        </a:rPr>
                        <a:t>1</a:t>
                      </a:r>
                      <a:r>
                        <a:rPr lang="zh-CN" sz="900" b="0">
                          <a:solidFill>
                            <a:srgbClr val="000000"/>
                          </a:solidFill>
                          <a:latin typeface="Arial" panose="020B0604020202020204" pitchFamily="34" charset="0"/>
                          <a:ea typeface="仿宋" panose="02010609060101010101" pitchFamily="49" charset="-122"/>
                        </a:rPr>
                        <a:t>家</a:t>
                      </a:r>
                      <a:endParaRPr lang="zh-CN" sz="900" b="0">
                        <a:solidFill>
                          <a:srgbClr val="000000"/>
                        </a:solidFill>
                        <a:latin typeface="Arial" panose="020B0604020202020204" pitchFamily="34" charset="0"/>
                        <a:ea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r>
                        <a:rPr lang="en-US" sz="900" b="0">
                          <a:solidFill>
                            <a:srgbClr val="000000"/>
                          </a:solidFill>
                          <a:latin typeface="仿宋" panose="02010609060101010101" pitchFamily="49" charset="-122"/>
                        </a:rPr>
                        <a:t>262</a:t>
                      </a:r>
                      <a:endParaRPr lang="en-US" sz="900" b="0">
                        <a:solidFill>
                          <a:srgbClr val="000000"/>
                        </a:solidFill>
                        <a:latin typeface="仿宋" panose="02010609060101010101" pitchFamily="49" charset="-122"/>
                      </a:endParaRPr>
                    </a:p>
                  </a:txBody>
                  <a:tcPr marL="12700" marR="12700" marT="12700" vert="horz" anchor="ctr">
                    <a:lnL>
                      <a:noFill/>
                    </a:lnL>
                    <a:lnR>
                      <a:noFill/>
                    </a:lnR>
                    <a:lnT cap="flat">
                      <a:noFill/>
                    </a:lnT>
                    <a:lnB cap="flat">
                      <a:noFill/>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slow">
    <p:push dir="u"/>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UNIT_TABLE_BEAUTIFY" val="smartTable{42360828-8314-4d7f-9cc8-8e1a731047f1}"/>
</p:tagLst>
</file>

<file path=ppt/tags/tag3.xml><?xml version="1.0" encoding="utf-8"?>
<p:tagLst xmlns:p="http://schemas.openxmlformats.org/presentationml/2006/main">
  <p:tag name="KSO_WM_UNIT_TABLE_BEAUTIFY" val="smartTable{8726f22f-73b9-4c1b-815d-bf49916cb0bd}"/>
</p:tagLst>
</file>

<file path=ppt/tags/tag4.xml><?xml version="1.0" encoding="utf-8"?>
<p:tagLst xmlns:p="http://schemas.openxmlformats.org/presentationml/2006/main">
  <p:tag name="KSO_WM_UNIT_TABLE_BEAUTIFY" val="smartTable{49523ecc-c021-4586-a4df-30cd83dcfdaa}"/>
</p:tagLst>
</file>

<file path=ppt/tags/tag5.xml><?xml version="1.0" encoding="utf-8"?>
<p:tagLst xmlns:p="http://schemas.openxmlformats.org/presentationml/2006/main">
  <p:tag name="KSO_WM_UNIT_TABLE_BEAUTIFY" val="smartTable{552dfa74-27cb-4313-8db5-b965a20c62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lIns="68580" tIns="34290" rIns="68580" bIns="34290">
        <a:spAutoFit/>
      </a:bodyPr>
      <a:lstStyle>
        <a:defPPr algn="ctr" eaLnBrk="1" hangingPunct="1">
          <a:spcBef>
            <a:spcPct val="0"/>
          </a:spcBef>
          <a:buFont typeface="Arial" panose="020B0604020202020204" pitchFamily="34" charset="0"/>
          <a:buNone/>
          <a:defRPr lang="en-US" sz="1800" b="1" dirty="0" smtClean="0">
            <a:solidFill>
              <a:schemeClr val="tx2"/>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5056</Words>
  <Application>WPS 演示</Application>
  <PresentationFormat>全屏显示(16:9)</PresentationFormat>
  <Paragraphs>795</Paragraphs>
  <Slides>21</Slides>
  <Notes>21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Calibri</vt:lpstr>
      <vt:lpstr>微软雅黑</vt:lpstr>
      <vt:lpstr>楷体</vt:lpstr>
      <vt:lpstr>仿宋</vt:lpstr>
      <vt:lpstr>Impact</vt:lpstr>
      <vt:lpstr>Arial Unicode MS</vt:lpstr>
      <vt:lpstr>Calibri Light</vt:lpstr>
      <vt:lpstr>华文仿宋</vt:lpstr>
      <vt:lpstr>方正小标宋简体</vt:lpstr>
      <vt:lpstr>Office 主题</vt:lpstr>
      <vt:lpstr> 2020年第一季度铜杆市场运行状况及二季度展望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Administrator</cp:lastModifiedBy>
  <cp:revision>872</cp:revision>
  <dcterms:created xsi:type="dcterms:W3CDTF">2016-11-07T12:25:00Z</dcterms:created>
  <dcterms:modified xsi:type="dcterms:W3CDTF">2020-04-17T13:10:58Z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